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5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hyperlink" Target="mailto:name@domain.com" TargetMode="External"/><Relationship Id="rId7" Type="http://schemas.openxmlformats.org/officeDocument/2006/relationships/hyperlink" Target="https://pubmed.ncbi.nlm.nih.gov/?term=Schoen+RE&amp;cauthor_id=3139408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ubmed.ncbi.nlm.nih.gov/?term=Kahi+C&amp;cauthor_id=31394083" TargetMode="External"/><Relationship Id="rId5" Type="http://schemas.openxmlformats.org/officeDocument/2006/relationships/hyperlink" Target="https://pubmed.ncbi.nlm.nih.gov/?term=Dominitz+JA&amp;cauthor_id=31394083" TargetMode="External"/><Relationship Id="rId4" Type="http://schemas.openxmlformats.org/officeDocument/2006/relationships/hyperlink" Target="https://pubmed.ncbi.nlm.nih.gov/?term=Ladabaum+U&amp;cauthor_id=313940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xmlns="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2  Titr"/>
              </a:rPr>
              <a:t>ارزیابی </a:t>
            </a:r>
            <a:r>
              <a:rPr lang="fa-I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2  Titr"/>
              </a:rPr>
              <a:t>غربالگری</a:t>
            </a:r>
            <a:r>
              <a:rPr lang="fa-I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2  Titr"/>
              </a:rPr>
              <a:t> سرطان کولورکتال در مراکز جامع سلامت شهر اصفهان 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xmlns="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smtClean="0">
                <a:solidFill>
                  <a:schemeClr val="tx1"/>
                </a:solidFill>
                <a:cs typeface="B Nazanin" panose="00000400000000000000" pitchFamily="2" charset="-78"/>
              </a:rPr>
              <a:t>Code: 1223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xmlns="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xmlns="" id="{044041E2-44E2-4EED-B6C0-FC2CE9C577D9}"/>
              </a:ext>
            </a:extLst>
          </p:cNvPr>
          <p:cNvSpPr txBox="1"/>
          <p:nvPr/>
        </p:nvSpPr>
        <p:spPr>
          <a:xfrm>
            <a:off x="7010399" y="7108414"/>
            <a:ext cx="31387501" cy="2373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effectLst/>
                <a:latin typeface="B Nazanin"/>
                <a:ea typeface="B Nazanin"/>
                <a:cs typeface="B Zar" panose="00000400000000000000"/>
              </a:rPr>
              <a:t>فریبا ارجمند</a:t>
            </a:r>
            <a:r>
              <a:rPr lang="fa-IR" sz="3200" b="1" dirty="0">
                <a:latin typeface="B Nazanin"/>
                <a:ea typeface="B Nazanin"/>
                <a:cs typeface="B Zar" panose="00000400000000000000"/>
              </a:rPr>
              <a:t>ی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marL="457200" marR="19050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ar-SA" sz="3200" b="1" dirty="0">
                <a:solidFill>
                  <a:srgbClr val="000000"/>
                </a:solidFill>
                <a:effectLst/>
                <a:latin typeface="Vazirmatn"/>
                <a:ea typeface="Times New Roman" panose="02020603050405020304" pitchFamily="18" charset="0"/>
                <a:cs typeface="2  Zar"/>
              </a:rPr>
              <a:t>گروه پزشکی، واحد نجف آباد، دانشگاه آزاد اسلامی، نجف آباد، ایران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marL="457200" marR="19050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fa-IR" sz="3200" b="1" dirty="0">
                <a:solidFill>
                  <a:srgbClr val="000000"/>
                </a:solidFill>
                <a:effectLst/>
                <a:latin typeface="Vazirmatn"/>
                <a:ea typeface="Calibri" panose="020F0502020204030204" pitchFamily="34" charset="0"/>
                <a:cs typeface="2  Zar"/>
              </a:rPr>
              <a:t>مرکز تحقیقات توسعه پژوهش های بالینی، واحد نجف آباد، دانشگاه آزاد اسلامی، نجف آباد، ایران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09133055924</a:t>
            </a:r>
            <a:r>
              <a:rPr lang="en-US" sz="3200" dirty="0">
                <a:effectLst/>
                <a:latin typeface="B Zar" panose="00000400000000000000"/>
                <a:ea typeface="Times New Roman" panose="02020603050405020304" pitchFamily="18" charset="0"/>
                <a:cs typeface="B Zar" panose="00000400000000000000"/>
              </a:rPr>
              <a:t> 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dr.arjmandi2010@gmail.com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xmlns="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xmlns="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xmlns="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xmlns="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سرطان کولورکتال، سومین نوع سرطان کشنده در جهان و چهارمین سرطان شایع در ایران است. شناسایی افراد در معرض خطر براساس برنامه­های غربالگری امکان­پذیر است و در صورت انجام آن، می توان موفقیت قابل ملاحظه­ای در تشخیص، پیشگیری و درمان این بیماران انتظارداشت 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این مطالعه نشان داد میزان مشارکت افراد 50 تا 70 ساله­ی مراکز  اصفهان، در غربالگری سرطان کولورکتال با تست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FIT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9/17 % بود. همچنین میزان انجام کولونوسکوپی در افراد با تست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FIT</a:t>
            </a:r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مثبت تنها 17 % بود که هر دو رقم پایینی می­باشد و نیاز به بررسی علل و رفع موانع دارد.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xmlns="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1.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Dhungana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R,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Gautam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N,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Duwadee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P,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Ranabhat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K,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Paudel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B, Shrestha S. Screening uptake and diagnostic yield of one-time fecal immunochemical testing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vs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one-time colonoscopy for colorectal cancer: a systematic review and meta-analysis. J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Clin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Gastroenterol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. 2025;56(1):166. 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2.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Terasawa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T, Tadano T, Abe K, Sasaki S,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Hosono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S, Katayama T, et al. Single-round performance of colorectal cancer screening programs: a network meta-analysis of randomized clinical trials. BMC Med. 2025;23:110.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3.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Belon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AP, McKenzie E,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Teare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G, et al. Effective strategies for fecal immunochemical test (FIT) programs to improve colorectal cancer screening uptake among populations with limited access to the healthcare system: a rapid review. BMC Health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Serv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Res. 2024;24:128.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4. Ding H, Lin J,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Xu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Z, Wang HHX, Huang L, Huang J, et al. The association between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organised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colorectal cancer screening strategies and reduction of its related mortality: a systematic review and meta-analysis. BMC Cancer. 2024;24:365.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5. </a:t>
            </a:r>
            <a:r>
              <a:rPr lang="en-US" sz="180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4"/>
              </a:rPr>
              <a:t>Uri </a:t>
            </a:r>
            <a:r>
              <a:rPr lang="en-US" sz="1800" u="none" strike="noStrike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4"/>
              </a:rPr>
              <a:t>Ladabaum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 , </a:t>
            </a:r>
            <a:r>
              <a:rPr lang="en-US" sz="180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5"/>
              </a:rPr>
              <a:t>Jason A </a:t>
            </a:r>
            <a:r>
              <a:rPr lang="en-US" sz="1800" u="none" strike="noStrike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5"/>
              </a:rPr>
              <a:t>Dominitz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, </a:t>
            </a:r>
            <a:r>
              <a:rPr lang="en-US" sz="180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6"/>
              </a:rPr>
              <a:t>Charles </a:t>
            </a:r>
            <a:r>
              <a:rPr lang="en-US" sz="1800" u="none" strike="noStrike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6"/>
              </a:rPr>
              <a:t>Kahi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, </a:t>
            </a:r>
            <a:r>
              <a:rPr lang="en-US" sz="180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  <a:hlinkClick r:id="rId7"/>
              </a:rPr>
              <a:t>Robert E Schoen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. Strategies for Colorectal Cancer Screening. Gastroenterology 2020;158(2):418-432.</a:t>
            </a: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xmlns="" id="{BE9FA710-7291-447F-A2BE-320A81CA8269}"/>
              </a:ext>
            </a:extLst>
          </p:cNvPr>
          <p:cNvSpPr txBox="1"/>
          <p:nvPr/>
        </p:nvSpPr>
        <p:spPr>
          <a:xfrm>
            <a:off x="36509748" y="9325402"/>
            <a:ext cx="53593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چکیده تصویری (در صورت موجود بودن)</a:t>
            </a:r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xmlns="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این مطالعه­ در 5 مرکز جامع سلامت شهر اصفهان به انجام رسید. به تمام مراجعین سنین 50 تا 70 سال آزمایش ایمونوشیمیایی مدفوع (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Fecal Immunochemical Test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) پیشنهاد شده بود. در صورت انجام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FIT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و نتیجه مثبت تست، فرد برای کولونوسکوپی معرفی شده بود. پیگیری و ثبت جواب کولونوسکوپی به عهده  مراقبین سلامت مراکز می باشد.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xmlns="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از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29897 فرد 50 تا 70 ساله شرکت کننده در این مطالعه، 5374 نفر (9/17 %) تست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FIT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انجام داده بودند.  1092 نفر (3/20 %) تست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FIT</a:t>
            </a:r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مثبت داشتند</a:t>
            </a:r>
            <a:r>
              <a:rPr lang="fa-IR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و 186 فرد (17 %) کولونوسکوپی انجام داده بودند. 42 بیمار (6/22 %) پولیپ، 19 بیمار (2/10 %) هموروئید و 3 بیمار (6/1 %) کانسر کولورکتال و  76 فرد (9/40 %) کولونوسکوپی نرمال داشتند و 46 نفر (7/24 %) گزارش کولونوسکوپی خود را به مرکز ارائه نداده بودند.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8" y="4912303"/>
            <a:ext cx="2859135" cy="304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532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2  Titr</vt:lpstr>
      <vt:lpstr>2  Zar</vt:lpstr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Sauce</vt:lpstr>
      <vt:lpstr>Times New Roman</vt:lpstr>
      <vt:lpstr>Times New Roman Bold</vt:lpstr>
      <vt:lpstr>Vazirmatn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Shariati</cp:lastModifiedBy>
  <cp:revision>33</cp:revision>
  <dcterms:created xsi:type="dcterms:W3CDTF">2026-09-07T19:22:54Z</dcterms:created>
  <dcterms:modified xsi:type="dcterms:W3CDTF">2026-10-05T08:25:08Z</dcterms:modified>
</cp:coreProperties>
</file>