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2" d="100"/>
          <a:sy n="22" d="100"/>
        </p:scale>
        <p:origin x="883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هوش مصنوعی مولد در آموزش پرستاری؛ از یادگیری هوشمند تا استدلال بالینی نقادانه 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1552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747486" y="6495391"/>
            <a:ext cx="36576000" cy="628992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spcBef>
                <a:spcPts val="0"/>
              </a:spcBef>
              <a:spcAft>
                <a:spcPts val="0"/>
              </a:spcAft>
            </a:pPr>
            <a:r>
              <a:rPr lang="fa-IR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سیده مریم </a:t>
            </a:r>
            <a:r>
              <a:rPr lang="fa-IR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موسوی</a:t>
            </a:r>
            <a:r>
              <a:rPr lang="fa-IR" sz="4400" b="1" baseline="30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</a:t>
            </a:r>
            <a:r>
              <a:rPr lang="fa-IR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</a:t>
            </a:r>
            <a:r>
              <a:rPr lang="fa-IR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مهساالسادات موسوی</a:t>
            </a:r>
            <a:r>
              <a:rPr lang="ar-SA" sz="4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</a:t>
            </a:r>
            <a:r>
              <a:rPr lang="fa-IR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فاطمه کشاورز</a:t>
            </a:r>
            <a:r>
              <a:rPr lang="ar-SA" sz="48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3</a:t>
            </a:r>
            <a:r>
              <a:rPr lang="fa-IR" sz="4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آلا نوریان</a:t>
            </a:r>
            <a:r>
              <a:rPr lang="fa-IR" sz="4400" b="1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4</a:t>
            </a:r>
            <a:r>
              <a:rPr lang="en-US" sz="4000" dirty="0">
                <a:solidFill>
                  <a:schemeClr val="tx1"/>
                </a:solidFill>
              </a:rPr>
              <a:t> </a:t>
            </a:r>
            <a:endParaRPr lang="en-US" sz="4000" dirty="0" smtClean="0">
              <a:solidFill>
                <a:schemeClr val="tx1"/>
              </a:solidFill>
            </a:endParaRPr>
          </a:p>
          <a:p>
            <a:pPr algn="ctr" rtl="1">
              <a:spcBef>
                <a:spcPts val="0"/>
              </a:spcBef>
              <a:spcAft>
                <a:spcPts val="0"/>
              </a:spcAft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(3)(1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)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دانشجوی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دکترا، مرکز تحقیقات سلامت جامعه، واحد اصفهان(خوراسگان)، دانشگاه آزاد اسلامی، اصفهان،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</a:p>
          <a:p>
            <a:pPr lvl="0" algn="ctr" rtl="1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2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) </a:t>
            </a:r>
            <a:r>
              <a:rPr lang="fa-IR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دانشیار، مرکز تحقیقات سلامت جامعه، واحد اصفهان(خوراسگان)، دانشگاه آزاد اسلامی، اصفهان، </a:t>
            </a:r>
            <a:r>
              <a:rPr lang="fa-IR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ایران</a:t>
            </a:r>
            <a:endParaRPr lang="fa-IR" sz="4000" b="1" dirty="0" smtClean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R="190500" lvl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  <a:tabLst>
                <a:tab pos="228600" algn="l"/>
              </a:tabLst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(4)</a:t>
            </a: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fa-IR" sz="4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دانشجوی کارشناسی پرستاری، گروه پرستاری، واحد گلپایگان، دانشگاه آزاد اسلامی، گلپایگان، ایران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spcAft>
                <a:spcPts val="600"/>
              </a:spcAft>
            </a:pP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هوش مصنوعی مولد، به‌ویژه </a:t>
            </a:r>
            <a:r>
              <a:rPr lang="en-US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ChatGPT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 مدل‌های زبانی بزرگ، فرصت‌های نوینی را جهت شخصی‌سازی یادگیری، ارائه بازخورد آنی، طراحی سناریوهای شبیه‌سازی بالینی و ارتقای شایستگی‌های دانشجویان پرستاری فراهم آورده </a:t>
            </a:r>
            <a:r>
              <a:rPr lang="fa-IR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است. با 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این وجود، چالش‌هایی در زمینه صحت اطلاعات، سوگیری الگوریتمی، حریم خصوصی، سلامت آکادمیک و وابستگی مفرط دانشجویان مطرح </a:t>
            </a:r>
            <a:r>
              <a:rPr lang="fa-IR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است. پژوهش 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حاضر با هدف </a:t>
            </a:r>
            <a:r>
              <a:rPr lang="fa-IR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تعیین 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مزایا، محدودیت‌ها و ملاحظات اخلاقی به‌کارگیری هوش مصنوعی مولد در آموزش پرستاری انجام شد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91816" y="11387481"/>
            <a:ext cx="98570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هوش مصنوعی مولد پتانسیل قابل‌توجهی برای ارتقای آموزش پرستاری دارد، با این حال، </a:t>
            </a:r>
            <a:r>
              <a:rPr lang="fa-IR" sz="4000" b="1" dirty="0"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نباید جایگزین قضاوت بالینی و تعاملات انسانی گردد</a:t>
            </a:r>
            <a:r>
              <a:rPr lang="fa-IR" sz="40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 کارگیری مسئولانه این فناوری مستلزم نظارت اعضای هیات علمی، آموزش سواد هوش مصنوعی، راستی‌آزمایی منابع و تدوین سیاست‌های اخلاقی شفاف </a:t>
            </a:r>
            <a:r>
              <a:rPr lang="fa-IR" sz="40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است.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214552" y="19126797"/>
            <a:ext cx="9729118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625" marR="0" algn="just"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1.	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Amankwaa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I,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Ekpor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E,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Cudjoe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D,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Kobiah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E,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Fuseini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A-KJ,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Diebieri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M, et al. Patterns, advances, and gaps in using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ChatGPT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and similar technologies in nursing education: A PAGER scoping review. 2025;153:106822.</a:t>
            </a:r>
          </a:p>
          <a:p>
            <a:pPr marL="47625" marR="0" algn="just"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2.	Yoon YS,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Baek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W, Jo H, Hong C, Ji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YJNEiP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 The potential impact of generative AI across Miller’s pyramid of clinical competence: a systematic review. 2026:104775.</a:t>
            </a:r>
          </a:p>
          <a:p>
            <a:pPr marL="47625" marR="0" algn="just">
              <a:spcBef>
                <a:spcPts val="0"/>
              </a:spcBef>
              <a:spcAft>
                <a:spcPts val="600"/>
              </a:spcAft>
            </a:pP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3.	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Sarıkahya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SD,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Özbay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Ö,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Torpuş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K,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Usta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G,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Özbay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SÇJNET. The impact of </a:t>
            </a:r>
            <a:r>
              <a:rPr lang="en-US" sz="30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ChatGPT</a:t>
            </a:r>
            <a:r>
              <a:rPr lang="en-US" sz="3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on nursing education: A qualitative study based on the experiences of faculty members. 2025;152:106755.</a:t>
            </a:r>
            <a:endParaRPr lang="en-US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>
              <a:spcAft>
                <a:spcPts val="600"/>
              </a:spcAft>
            </a:pP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این مطالعه در قالب یک مرور روایتی صورت گرفت. جست‌وجو در پایگاه‌های داده 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PubMed</a:t>
            </a:r>
            <a:r>
              <a:rPr lang="fa-IR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Scopus</a:t>
            </a:r>
            <a:r>
              <a:rPr lang="fa-IR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Web of Science</a:t>
            </a:r>
            <a:r>
              <a:rPr lang="fa-IR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</a:t>
            </a:r>
            <a:r>
              <a:rPr lang="en-US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ScienceDirect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en-US" sz="3600" dirty="0">
                <a:latin typeface="B Zar" panose="00000400000000000000" pitchFamily="2" charset="-78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r>
              <a:rPr lang="fa-IR" sz="3600" dirty="0">
                <a:latin typeface="B Zar" panose="00000400000000000000" pitchFamily="2" charset="-78"/>
                <a:ea typeface="Times New Roman" panose="02020603050405020304" pitchFamily="18" charset="0"/>
                <a:cs typeface="B Zar" panose="00000400000000000000" pitchFamily="2" charset="-78"/>
              </a:rPr>
              <a:t>و</a:t>
            </a:r>
            <a:r>
              <a:rPr lang="en-US" sz="36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Google Scholar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با بهره‌گیری از کلیدواژه‌های مرتبط با هوش مصنوعی مولد، </a:t>
            </a:r>
            <a:r>
              <a:rPr lang="en-US" sz="36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ChatGPT</a:t>
            </a:r>
            <a:r>
              <a:rPr lang="fa-IR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آموزش پرستاری، تفکر انتقادی، استدلال بالینی و تصمیم‌گیری اخلاقی، در بازه زمانی ۲۰۲۳ تا ۲۰۲۶ انجام پذیرفت. پس از بررسی عنوان، چکیده و متن کامل مقالات توسط دو پژوهشگر، ۱۹ مطالعه مرتبط انتخاب گردید و داده‌ها با استفاده از روش تحلیل و دسته‌بندی موضوعی مورد بررسی قرار گرفتند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</a:t>
            </a:r>
            <a:endParaRPr lang="en-US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3" y="11247938"/>
            <a:ext cx="20860295" cy="321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شواهد حاکی از آن بود که هوش مصنوعی مولد می‌تواند موجب بهبود مشارکت دانشجویان، یادگیری شخصی‌سازی‌شده، حفظ دانش، سواد دیجیتال، اعتمادبه‌نفس و عملکرد بالینی </a:t>
            </a:r>
            <a:r>
              <a:rPr lang="fa-IR" sz="40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شود. همچنین</a:t>
            </a:r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، استفاده ساختار یافته از مدل‌های زبانی بزرگ در یادگیری مبتنی بر مسئله، با بهبود چشمگیر مهارت تفکر انتقادی همراه </a:t>
            </a:r>
            <a:r>
              <a:rPr lang="fa-IR" sz="40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بود. در </a:t>
            </a:r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مقابل، برخی مطالعات گزارش کردند که استفاده غیرنقادانه از این ابزار می‌تواند منجر به کاهش استدلال بالینی و تصمیم‌گیری اخلاقی </a:t>
            </a:r>
            <a:r>
              <a:rPr lang="fa-IR" sz="40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شود. اصلی‌ترین </a:t>
            </a:r>
            <a:r>
              <a:rPr lang="fa-IR" sz="40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چالش‌ها شامل توهمات اطلاعاتی، سوگیری، نقض حریم خصوصی، تقلب علمی، نابرابری در دسترسی و ضعف در آموزش اعضای هیئت‌علمی </a:t>
            </a:r>
            <a:r>
              <a:rPr lang="fa-IR" sz="40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بود. </a:t>
            </a:r>
            <a:endParaRPr lang="en-US" sz="40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9559" b="2984"/>
          <a:stretch/>
        </p:blipFill>
        <p:spPr>
          <a:xfrm>
            <a:off x="11498578" y="14727678"/>
            <a:ext cx="20490670" cy="9473971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435260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52400"/>
            <a:ext cx="435260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6642" y="15025606"/>
            <a:ext cx="9601200" cy="2667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328" y="4326856"/>
            <a:ext cx="5198949" cy="519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559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Franklin Gothic Heavy</vt:lpstr>
      <vt:lpstr>inherit</vt:lpstr>
      <vt:lpstr>Libre Baskerville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DC</cp:lastModifiedBy>
  <cp:revision>37</cp:revision>
  <dcterms:created xsi:type="dcterms:W3CDTF">2026-09-07T19:22:54Z</dcterms:created>
  <dcterms:modified xsi:type="dcterms:W3CDTF">2026-10-02T07:51:23Z</dcterms:modified>
</cp:coreProperties>
</file>