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23" d="100"/>
          <a:sy n="23" d="100"/>
        </p:scale>
        <p:origin x="27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10/10/2026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jpe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7046" y="4472207"/>
            <a:ext cx="30544167" cy="24257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rtl="1">
              <a:lnSpc>
                <a:spcPct val="115000"/>
              </a:lnSpc>
              <a:spcAft>
                <a:spcPts val="1000"/>
              </a:spcAft>
              <a:tabLst>
                <a:tab pos="2331085" algn="l"/>
              </a:tabLst>
            </a:pPr>
            <a:r>
              <a:rPr lang="x-none" sz="6000" b="1" dirty="0">
                <a:solidFill>
                  <a:srgbClr val="00000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Arial" panose="020B0604020202020204" pitchFamily="34" charset="0"/>
              </a:rPr>
              <a:t>The prediction of body image concerns based on negative automatic thoughts and social comparison mediated by parental behavioral style in young girls using  Virtual networks</a:t>
            </a:r>
            <a:endParaRPr lang="en-US" sz="6000" dirty="0"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326508" y="4170834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Code:1675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2150138" y="6836292"/>
            <a:ext cx="36576000" cy="2979277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Azita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Taghisoltani</a:t>
            </a:r>
            <a:r>
              <a:rPr lang="en-US" sz="4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Maryam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Bahrami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Hidaji</a:t>
            </a:r>
            <a:r>
              <a:rPr lang="en-US" sz="4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   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4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Sharareh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Zeighami</a:t>
            </a:r>
            <a:r>
              <a:rPr lang="en-US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Mohammadi</a:t>
            </a:r>
            <a:r>
              <a:rPr lang="en-US" sz="40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3200" b="1" baseline="30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1.</a:t>
            </a:r>
            <a:r>
              <a:rPr lang="en-US" sz="3200" b="1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M.A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student, Department of health &amp; clinical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psychology,ka.C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Islamic Azad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University,Karaj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Iran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2.Assistant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</a:t>
            </a:r>
            <a:r>
              <a:rPr lang="en-US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Department of health &amp; clinical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psychology,ka.C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Islamic Azad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University,Karaj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Iran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ctr"/>
            <a:r>
              <a:rPr lang="en-US" sz="3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3.Assistant 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Professor, Clinical Cares &amp; Health Promotion Research Center,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ka.C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Islamic Azad </a:t>
            </a:r>
            <a:r>
              <a:rPr lang="en-US" sz="3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University,Karaj</a:t>
            </a:r>
            <a:r>
              <a:rPr lang="en-US" sz="3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Iran 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Backgrounds</a:t>
            </a: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Findings</a:t>
            </a: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Conclusion</a:t>
            </a: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en-US" sz="3600" b="1" dirty="0">
                <a:solidFill>
                  <a:schemeClr val="bg1"/>
                </a:solidFill>
                <a:latin typeface="Libre Baskerville" panose="02000000000000000000" pitchFamily="2" charset="0"/>
              </a:rPr>
              <a:t>Methods</a:t>
            </a: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en-US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Times New Roman Bold"/>
                <a:sym typeface="Times New Roman Bold"/>
              </a:rPr>
              <a:t>References</a:t>
            </a: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pic>
        <p:nvPicPr>
          <p:cNvPr id="31" name="Picture 2" descr="https://gapgpt.app/api/v1/files/server/ogi3ihB2ykkaZiDiIfUlrwH4rZY-7pxesjnsR9eoEsb3czsySQ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7927" y="6221148"/>
            <a:ext cx="4581790" cy="32601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2" name="Picture 4" descr="https://gapgpt.app/api/v1/files/server/96_iittUZ7_IQTYYB5My1YNtv5Y-w5zutl9LQw-B5ImCjCKrkQ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51815" y="5561305"/>
            <a:ext cx="4615003" cy="32001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Rectangle 33"/>
          <p:cNvSpPr/>
          <p:nvPr/>
        </p:nvSpPr>
        <p:spPr>
          <a:xfrm>
            <a:off x="312974" y="11138359"/>
            <a:ext cx="10499143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I. Introduction &amp; Problem Statement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Body Image: From Subjective Perception to Socio-Psychological Crisis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Psychological Battlefield: Deconstructing Body Image Dissatisfaction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II. Theoretical Framework &amp; Variables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Negative Automatic Thoughts: Cognitive Filters of Dissatisfaction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Social Comparison: A Catalyst for Body Image Disturbance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Vicious Cycle: Interplay Between Cognition, Media, and Self-Perception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III. The Mediator Role (Parenting Styles)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Parenting Styles: A Psychological Buffer Against Social Media Pressure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Familial Architecture: Shaping the Ontogenesis of Body Perception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Dual Role of Parenting: Protective Factors vs. Risk Profiles in Body Image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Parental Mediation: Architects of Internalized Body Image Schemas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“Parenting Filter”: Transmuting Transient Cognitions into Chronic </a:t>
            </a: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Beliefs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Parenting Behavioral Styles: The Missing Link in Body Dissatisfaction Etiology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Determinants of Cognitive Vulnerability: The Role of Parenting Pathways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IV. Conclusion &amp; Clinical Implications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Multifaceted Etiology of Body Image Concerns: Empirical Findings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Bridging Cognition and Environment: The Mediating Role of Parenting Styles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Beyond Individualism: A Roadmap for Family-Centric Therapeutic Interventions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Integrative Frameworks: Synthesizing Cognition, Social Comparison, and Family Dynamics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Revisiting Clinical Paradigms: Prioritizing Family Dynamics in Body Image Treatment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30682" y="18075857"/>
            <a:ext cx="7300153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Objective: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Applied Research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Research</a:t>
            </a: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Design: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Descriptive-Correlational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Primary Analytical Framework: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Structural Equation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Modeling (SEM)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Statistical Technique: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Path Analysis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 Rationale: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Predictive Modeling and Structural 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Explanation of Psychological Phenomena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Participants &amp; Procedure</a:t>
            </a:r>
            <a:b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Target Population: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Female University Students (Aged 18–25)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Study Setting: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Islamic Azad University, Karaj Branch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Sampling Strategy: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Multistage Cluster Random Sampling</a:t>
            </a:r>
            <a:r>
              <a:rPr lang="en-US" sz="2400" dirty="0"/>
              <a:t/>
            </a:r>
            <a:br>
              <a:rPr lang="en-US" sz="2400" dirty="0"/>
            </a:br>
            <a:endParaRPr lang="en-US" sz="2400" dirty="0"/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2974" y="4507647"/>
            <a:ext cx="3836364" cy="3727995"/>
          </a:xfrm>
          <a:prstGeom prst="rect">
            <a:avLst/>
          </a:prstGeom>
        </p:spPr>
      </p:pic>
      <p:pic>
        <p:nvPicPr>
          <p:cNvPr id="39" name="Picture 38"/>
          <p:cNvPicPr/>
          <p:nvPr/>
        </p:nvPicPr>
        <p:blipFill rotWithShape="1">
          <a:blip r:embed="rId6"/>
          <a:srcRect l="16228" t="22866" r="13900" b="19573"/>
          <a:stretch/>
        </p:blipFill>
        <p:spPr bwMode="auto">
          <a:xfrm>
            <a:off x="11221985" y="11246009"/>
            <a:ext cx="10058598" cy="6630046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pic>
        <p:nvPicPr>
          <p:cNvPr id="40" name="Picture 39"/>
          <p:cNvPicPr/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3" t="19923" r="44583" b="12415"/>
          <a:stretch>
            <a:fillRect/>
          </a:stretch>
        </p:blipFill>
        <p:spPr bwMode="auto">
          <a:xfrm>
            <a:off x="22305025" y="11407501"/>
            <a:ext cx="10206305" cy="11743444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TextBox 7"/>
          <p:cNvSpPr txBox="1"/>
          <p:nvPr/>
        </p:nvSpPr>
        <p:spPr>
          <a:xfrm>
            <a:off x="22943127" y="23354225"/>
            <a:ext cx="89924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Conceptual Framework of the Study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33066685" y="11339974"/>
            <a:ext cx="9667572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As shown in the table, there are significant positive direct effects from both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Negative Automatic Thoughts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(β=0.40,) and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Social Comparison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(β=0.60  ) on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Body Image Concern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. Conversely, a significant negative direct effect was found from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Parenting Style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on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Body Image Concern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(β=−0.56).</a:t>
            </a:r>
          </a:p>
          <a:p>
            <a:pPr algn="just">
              <a:spcAft>
                <a:spcPts val="0"/>
              </a:spcAft>
            </a:pP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Regarding the mediation analysis,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Parenting Style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significantly mediated the relationship between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Negative Automatic Thoughts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Body Image Concern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(Indirect Effect = 0.26), as well as the relationship between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Social Comparison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and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Body Image Concern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(Indirect Effect = 0.32). The significance of these indirect effects was confirmed using the 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</a:rPr>
              <a:t>Sobel test</a:t>
            </a:r>
            <a:r>
              <a:rPr lang="en-US" dirty="0">
                <a:latin typeface="Times New Roman" panose="02020603050405020304" pitchFamily="18" charset="0"/>
                <a:ea typeface="Times New Roman" panose="02020603050405020304" pitchFamily="18" charset="0"/>
              </a:rPr>
              <a:t> (Z = 4.06 and Z = 5.03, respectively). Since the absolute values of the Sobel test statistics exceed the critical value of 1.96, the mediating role of Parenting Style in these relationships is statistically significant.</a:t>
            </a:r>
          </a:p>
        </p:txBody>
      </p:sp>
      <p:pic>
        <p:nvPicPr>
          <p:cNvPr id="45" name="Picture 44"/>
          <p:cNvPicPr/>
          <p:nvPr/>
        </p:nvPicPr>
        <p:blipFill rotWithShape="1">
          <a:blip r:embed="rId8"/>
          <a:srcRect l="18449" t="36363" r="17772" b="25212"/>
          <a:stretch/>
        </p:blipFill>
        <p:spPr bwMode="auto">
          <a:xfrm>
            <a:off x="33276641" y="14175484"/>
            <a:ext cx="9457615" cy="2849250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6" name="TextBox 45"/>
          <p:cNvSpPr txBox="1"/>
          <p:nvPr/>
        </p:nvSpPr>
        <p:spPr>
          <a:xfrm>
            <a:off x="33004992" y="17253530"/>
            <a:ext cx="101236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Standardized Coefficients for the Relationships Among Study Variables</a:t>
            </a:r>
            <a:endParaRPr lang="en-US" sz="2400" dirty="0"/>
          </a:p>
        </p:txBody>
      </p:sp>
      <p:pic>
        <p:nvPicPr>
          <p:cNvPr id="47" name="Picture 46"/>
          <p:cNvPicPr/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1115" y="19185256"/>
            <a:ext cx="10058599" cy="4204230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TextBox 11"/>
          <p:cNvSpPr txBox="1"/>
          <p:nvPr/>
        </p:nvSpPr>
        <p:spPr>
          <a:xfrm>
            <a:off x="11481115" y="18554313"/>
            <a:ext cx="9919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latin typeface="Times New Roman" panose="02020603050405020304" pitchFamily="18" charset="0"/>
                <a:cs typeface="Times New Roman" panose="02020603050405020304" pitchFamily="18" charset="0"/>
              </a:rPr>
              <a:t>Histogram of the Mahalanobis distance distribution</a:t>
            </a:r>
            <a:endParaRPr lang="en-US" sz="3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3217714" y="19066060"/>
            <a:ext cx="985200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1-Abdollahinia A,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Bagheri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Askarizadeh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Q. Predicting body image concern based on narcissism and rumination with the mediating role of self-esteem in women seeking cosmetic surgery. J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Alzahra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Univ. 2025;21(3):127-143.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Khoshsooar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Mikaeili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N. The role of social comparison, interpersonal sensitivity, and cognitive flexibility in predicting disordered eating attitudes among female students.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Soc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Psychol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Res. 2021;43:141-166.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3-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Rezaeinezhad-Bakhtiari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Shahriari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-Ahmadi M. Predicting body image concern and anxiety in children based on family functioning and parental communication patterns in students with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onychophagia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J IHS. 2024;10(3):12-17.</a:t>
            </a:r>
          </a:p>
          <a:p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4-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Gardam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Kokenberg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L, Kaur S, St John E,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Carbonneau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N, </a:t>
            </a:r>
            <a:r>
              <a:rPr lang="en-US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Guimond</a:t>
            </a: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A. Parent and child influence in body image dissatisfaction: the moderating effect of parent acceptance of the COVID-19 pandemic. Body Image. 2023;45:183-191.</a:t>
            </a:r>
          </a:p>
        </p:txBody>
      </p:sp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479</TotalTime>
  <Words>567</Words>
  <Application>Microsoft Office PowerPoint</Application>
  <PresentationFormat>Custom</PresentationFormat>
  <Paragraphs>43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0" baseType="lpstr">
      <vt:lpstr>Arial</vt:lpstr>
      <vt:lpstr>B Nazanin</vt:lpstr>
      <vt:lpstr>Calibri</vt:lpstr>
      <vt:lpstr>Calibri Light</vt:lpstr>
      <vt:lpstr>inherit</vt:lpstr>
      <vt:lpstr>Libre Baskerville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HP</cp:lastModifiedBy>
  <cp:revision>37</cp:revision>
  <dcterms:created xsi:type="dcterms:W3CDTF">2026-09-07T19:22:54Z</dcterms:created>
  <dcterms:modified xsi:type="dcterms:W3CDTF">2026-10-10T22:06:32Z</dcterms:modified>
</cp:coreProperties>
</file>