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32" d="100"/>
          <a:sy n="32" d="100"/>
        </p:scale>
        <p:origin x="546"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10/3/2026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7943200" y="4395889"/>
            <a:ext cx="27219280"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defTabSz="4029542">
              <a:spcBef>
                <a:spcPct val="20000"/>
              </a:spcBef>
              <a:defRPr/>
            </a:pPr>
            <a:r>
              <a:rPr lang="en-US" sz="6000" b="1">
                <a:latin typeface="Times New Roman" panose="02020603050405020304" pitchFamily="18" charset="0"/>
                <a:cs typeface="Times New Roman" panose="02020603050405020304" pitchFamily="18" charset="0"/>
              </a:rPr>
              <a:t>Digital Health Literacy and Technological Readiness as Predictors of Clinical Judgment and Simulation Self-Efficacy in Pediatric Nursing: A Cross-Sectional Correlational Study</a:t>
            </a:r>
            <a:endParaRPr lang="en-US" sz="6000" b="1" dirty="0">
              <a:solidFill>
                <a:schemeClr val="tx1"/>
              </a:solidFill>
              <a:latin typeface="Times New Roman" panose="02020603050405020304" pitchFamily="18" charset="0"/>
              <a:cs typeface="Times New Roman" panose="02020603050405020304" pitchFamily="18" charset="0"/>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021209" y="4622881"/>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smtClean="0">
                <a:solidFill>
                  <a:schemeClr val="tx1"/>
                </a:solidFill>
                <a:cs typeface="B Nazanin" panose="00000400000000000000" pitchFamily="2" charset="-78"/>
              </a:rPr>
              <a:t>Code:</a:t>
            </a:r>
            <a:r>
              <a:rPr lang="en-US" sz="4800" smtClean="0">
                <a:solidFill>
                  <a:schemeClr val="tx1"/>
                </a:solidFill>
                <a:cs typeface="B Nazanin" panose="00000400000000000000" pitchFamily="2" charset="-78"/>
              </a:rPr>
              <a:t>1310</a:t>
            </a:r>
            <a:endParaRPr lang="fa-IR" sz="4800" dirty="0">
              <a:solidFill>
                <a:schemeClr val="tx1"/>
              </a:solidFill>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8367256" y="7446151"/>
            <a:ext cx="29123143" cy="2282004"/>
          </a:xfrm>
          <a:prstGeom prst="rect">
            <a:avLst/>
          </a:prstGeom>
        </p:spPr>
        <p:txBody>
          <a:bodyPr wrap="square"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en-US" sz="4000">
                <a:solidFill>
                  <a:schemeClr val="tx1"/>
                </a:solidFill>
                <a:latin typeface="Times New Roman" panose="02020603050405020304" pitchFamily="18" charset="0"/>
                <a:cs typeface="Times New Roman" panose="02020603050405020304" pitchFamily="18" charset="0"/>
              </a:rPr>
              <a:t>Fahimeh Torki1, Mina Jouzi2*</a:t>
            </a:r>
          </a:p>
          <a:p>
            <a:pPr algn="ctr"/>
            <a:r>
              <a:rPr lang="en-US" sz="3200" smtClean="0">
                <a:solidFill>
                  <a:schemeClr val="tx1"/>
                </a:solidFill>
                <a:latin typeface="Times New Roman" panose="02020603050405020304" pitchFamily="18" charset="0"/>
                <a:cs typeface="Times New Roman" panose="02020603050405020304" pitchFamily="18" charset="0"/>
              </a:rPr>
              <a:t>1 </a:t>
            </a:r>
            <a:r>
              <a:rPr lang="fa-IR" sz="3200" smtClean="0">
                <a:solidFill>
                  <a:schemeClr val="tx1"/>
                </a:solidFill>
                <a:latin typeface="Times New Roman" panose="02020603050405020304" pitchFamily="18" charset="0"/>
                <a:cs typeface="Times New Roman" panose="02020603050405020304" pitchFamily="18" charset="0"/>
              </a:rPr>
              <a:t>.</a:t>
            </a:r>
            <a:r>
              <a:rPr lang="en-US" sz="3200" smtClean="0">
                <a:solidFill>
                  <a:schemeClr val="tx1"/>
                </a:solidFill>
                <a:latin typeface="Times New Roman" panose="02020603050405020304" pitchFamily="18" charset="0"/>
                <a:cs typeface="Times New Roman" panose="02020603050405020304" pitchFamily="18" charset="0"/>
              </a:rPr>
              <a:t>Fahimeh </a:t>
            </a:r>
            <a:r>
              <a:rPr lang="en-US" sz="3200">
                <a:solidFill>
                  <a:schemeClr val="tx1"/>
                </a:solidFill>
                <a:latin typeface="Times New Roman" panose="02020603050405020304" pitchFamily="18" charset="0"/>
                <a:cs typeface="Times New Roman" panose="02020603050405020304" pitchFamily="18" charset="0"/>
              </a:rPr>
              <a:t>Torki,Master Student, Department of Nursing, Nursing and Midwifery Sciences Development Research Center, Na.C., Islamic Azad University, Najafabad</a:t>
            </a:r>
            <a:r>
              <a:rPr lang="en-US" sz="3200">
                <a:solidFill>
                  <a:schemeClr val="tx1"/>
                </a:solidFill>
                <a:latin typeface="Times New Roman" panose="02020603050405020304" pitchFamily="18" charset="0"/>
                <a:cs typeface="Times New Roman" panose="02020603050405020304" pitchFamily="18" charset="0"/>
              </a:rPr>
              <a:t>, </a:t>
            </a:r>
            <a:r>
              <a:rPr lang="en-US" sz="3200" smtClean="0">
                <a:solidFill>
                  <a:schemeClr val="tx1"/>
                </a:solidFill>
                <a:latin typeface="Times New Roman" panose="02020603050405020304" pitchFamily="18" charset="0"/>
                <a:cs typeface="Times New Roman" panose="02020603050405020304" pitchFamily="18" charset="0"/>
              </a:rPr>
              <a:t>Iran.</a:t>
            </a:r>
            <a:endParaRPr lang="fa-IR" sz="3200" smtClean="0">
              <a:solidFill>
                <a:schemeClr val="tx1"/>
              </a:solidFill>
              <a:latin typeface="Times New Roman" panose="02020603050405020304" pitchFamily="18" charset="0"/>
              <a:cs typeface="Times New Roman" panose="02020603050405020304" pitchFamily="18" charset="0"/>
            </a:endParaRPr>
          </a:p>
          <a:p>
            <a:pPr algn="ctr"/>
            <a:r>
              <a:rPr lang="en-US" sz="3200" smtClean="0">
                <a:solidFill>
                  <a:schemeClr val="tx1"/>
                </a:solidFill>
                <a:latin typeface="Times New Roman" panose="02020603050405020304" pitchFamily="18" charset="0"/>
                <a:cs typeface="Times New Roman" panose="02020603050405020304" pitchFamily="18" charset="0"/>
              </a:rPr>
              <a:t>2 </a:t>
            </a:r>
            <a:r>
              <a:rPr lang="fa-IR" sz="3200" smtClean="0">
                <a:solidFill>
                  <a:schemeClr val="tx1"/>
                </a:solidFill>
                <a:latin typeface="Times New Roman" panose="02020603050405020304" pitchFamily="18" charset="0"/>
                <a:cs typeface="Times New Roman" panose="02020603050405020304" pitchFamily="18" charset="0"/>
              </a:rPr>
              <a:t>. </a:t>
            </a:r>
            <a:r>
              <a:rPr lang="en-US" sz="3200" smtClean="0">
                <a:solidFill>
                  <a:schemeClr val="tx1"/>
                </a:solidFill>
                <a:latin typeface="Times New Roman" panose="02020603050405020304" pitchFamily="18" charset="0"/>
                <a:cs typeface="Times New Roman" panose="02020603050405020304" pitchFamily="18" charset="0"/>
              </a:rPr>
              <a:t>Corresponding author :Mina Jouzi, PhD, Associate Professor, Department of Nursing, Nursing and Midwifery Sciences Development Research Center, Na.C., Islamic Azad University, Najafabad, Iran.</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Backgrounds</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502730"/>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2870172" y="17777943"/>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en-US" sz="3600" b="1" dirty="0">
                <a:solidFill>
                  <a:schemeClr val="bg1"/>
                </a:solidFill>
                <a:latin typeface="Times New Roman Bold"/>
                <a:ea typeface="Times New Roman Bold"/>
                <a:cs typeface="Times New Roman Bold"/>
                <a:sym typeface="Times New Roman Bold"/>
              </a:rPr>
              <a:t>References</a:t>
            </a:r>
          </a:p>
        </p:txBody>
      </p:sp>
      <p:sp>
        <p:nvSpPr>
          <p:cNvPr id="73" name="TextBox 72">
            <a:extLst>
              <a:ext uri="{FF2B5EF4-FFF2-40B4-BE49-F238E27FC236}">
                <a16:creationId xmlns:a16="http://schemas.microsoft.com/office/drawing/2014/main" id="{78ACE6C8-764A-491B-97C3-71DD70C00B3C}"/>
              </a:ext>
            </a:extLst>
          </p:cNvPr>
          <p:cNvSpPr txBox="1"/>
          <p:nvPr/>
        </p:nvSpPr>
        <p:spPr>
          <a:xfrm>
            <a:off x="340407" y="10978665"/>
            <a:ext cx="10622586" cy="6494085"/>
          </a:xfrm>
          <a:prstGeom prst="rect">
            <a:avLst/>
          </a:prstGeom>
          <a:noFill/>
        </p:spPr>
        <p:txBody>
          <a:bodyPr wrap="square" rtlCol="0">
            <a:spAutoFit/>
          </a:bodyPr>
          <a:lstStyle>
            <a:defPPr>
              <a:defRPr kern="1200"/>
            </a:defPPr>
          </a:lstStyle>
          <a:p>
            <a:pPr algn="just"/>
            <a:r>
              <a:rPr lang="en-US" sz="3200">
                <a:solidFill>
                  <a:srgbClr val="000001"/>
                </a:solidFill>
                <a:latin typeface="Times New Roman"/>
                <a:cs typeface="Times New Roman"/>
              </a:rPr>
              <a:t>The study used a descriptive-correlational cross-sectional design at Islamic Azad University, Najafabad Branch, Iran, during 2024–2025, recruiting 320 senior pediatric nursing students via convenience sampling. Data were collected using four validated Persian instruments: eHEALS, TRI, LCJR, and SSES, with 305 complete questionnaires analyzed (95.3% response rate). Pearson correlation and multiple linear regression in SPSS 26 tested relationships between digital health literacy, technological readiness, clinical judgment, and simulation self-efficacy. No experimental manipulation or special technology was applied beyond the HFM/VR simulation exposure already embedded in the curriculum; all measures were self-reported.</a:t>
            </a:r>
            <a:endParaRPr lang="en-US" sz="3200" dirty="0">
              <a:solidFill>
                <a:srgbClr val="000001"/>
              </a:solidFill>
              <a:latin typeface="Times New Roman"/>
              <a:cs typeface="Times New Roman"/>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340599" y="10978665"/>
            <a:ext cx="9130773" cy="5016758"/>
          </a:xfrm>
          <a:prstGeom prst="rect">
            <a:avLst/>
          </a:prstGeom>
          <a:noFill/>
        </p:spPr>
        <p:txBody>
          <a:bodyPr wrap="square" rtlCol="0">
            <a:spAutoFit/>
          </a:bodyPr>
          <a:lstStyle>
            <a:defPPr>
              <a:defRPr kern="1200"/>
            </a:defPPr>
          </a:lstStyle>
          <a:p>
            <a:pPr algn="just"/>
            <a:r>
              <a:rPr lang="en-US" sz="3200">
                <a:solidFill>
                  <a:srgbClr val="000001"/>
                </a:solidFill>
                <a:latin typeface="Times New Roman"/>
                <a:ea typeface="Times New Roman"/>
                <a:cs typeface="Times New Roman"/>
                <a:sym typeface="Times New Roman"/>
              </a:rPr>
              <a:t>Simulation technology alone does not guarantee improved clinical judgment or self-efficacy; students' digital competencies are fundamental. Digital health literacy was the strongest predictor of clinical judgment (β = 0.36), while technological readiness independently predicted simulation self-efficacy (β = 0.12). Together they explained 38% and 44% of the variance, revealing a digital divide that requires integrating digital literacy training and pre-simulation technological orientation into nursing curricula.</a:t>
            </a:r>
            <a:endParaRPr lang="en-US" sz="3200" dirty="0">
              <a:solidFill>
                <a:srgbClr val="000001"/>
              </a:solidFill>
              <a:latin typeface="Times New Roman"/>
              <a:ea typeface="Times New Roman"/>
              <a:cs typeface="Times New Roman"/>
              <a:sym typeface="Times New Roman"/>
            </a:endParaRPr>
          </a:p>
        </p:txBody>
      </p:sp>
      <p:sp>
        <p:nvSpPr>
          <p:cNvPr id="82" name="TextBox 33">
            <a:extLst>
              <a:ext uri="{FF2B5EF4-FFF2-40B4-BE49-F238E27FC236}">
                <a16:creationId xmlns:a16="http://schemas.microsoft.com/office/drawing/2014/main" id="{6AB3CE38-74F0-4C0F-A133-52B753FC00F4}"/>
              </a:ext>
            </a:extLst>
          </p:cNvPr>
          <p:cNvSpPr txBox="1"/>
          <p:nvPr/>
        </p:nvSpPr>
        <p:spPr>
          <a:xfrm>
            <a:off x="11506148" y="18846701"/>
            <a:ext cx="4125631" cy="500137"/>
          </a:xfrm>
          <a:prstGeom prst="rect">
            <a:avLst/>
          </a:prstGeom>
        </p:spPr>
        <p:txBody>
          <a:bodyPr lIns="0" tIns="0" rIns="0" bIns="0" rtlCol="0" anchor="t">
            <a:spAutoFit/>
          </a:bodyPr>
          <a:lstStyle/>
          <a:p>
            <a:pPr algn="ctr">
              <a:lnSpc>
                <a:spcPts val="4200"/>
              </a:lnSpc>
            </a:pPr>
            <a:endParaRPr lang="en-US" sz="3200" dirty="0">
              <a:solidFill>
                <a:srgbClr val="000001"/>
              </a:solidFill>
              <a:latin typeface="Times New Roman" panose="02020603050405020304" pitchFamily="18" charset="0"/>
              <a:ea typeface="Open Sauce"/>
              <a:cs typeface="Times New Roman" panose="02020603050405020304" pitchFamily="18" charset="0"/>
              <a:sym typeface="Open Sauce"/>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2711722" y="18817590"/>
            <a:ext cx="10814353" cy="5478423"/>
          </a:xfrm>
          <a:prstGeom prst="rect">
            <a:avLst/>
          </a:prstGeom>
        </p:spPr>
        <p:txBody>
          <a:bodyPr wrap="square" lIns="0" tIns="0" rIns="0" bIns="0" rtlCol="0" anchor="t">
            <a:spAutoFit/>
          </a:bodyPr>
          <a:lstStyle/>
          <a:p>
            <a:r>
              <a:rPr lang="en-US" sz="3200" smtClean="0">
                <a:solidFill>
                  <a:srgbClr val="000001"/>
                </a:solidFill>
                <a:latin typeface="Times New Roman"/>
                <a:ea typeface="Times New Roman"/>
                <a:cs typeface="Times New Roman"/>
                <a:sym typeface="Times New Roman"/>
              </a:rPr>
              <a:t>1-Sezer </a:t>
            </a:r>
            <a:r>
              <a:rPr lang="en-US" sz="3200">
                <a:solidFill>
                  <a:srgbClr val="000001"/>
                </a:solidFill>
                <a:latin typeface="Times New Roman"/>
                <a:ea typeface="Times New Roman"/>
                <a:cs typeface="Times New Roman"/>
                <a:sym typeface="Times New Roman"/>
              </a:rPr>
              <a:t>E, Çelik H, Karabacak Ü, Lasater K. Lasater clinical judgment rubric in nursing education: a Turkish validity and reliability study. BMC Nurs. 2025 Jan 20;24(1):</a:t>
            </a:r>
            <a:r>
              <a:rPr lang="en-US" sz="3200">
                <a:solidFill>
                  <a:srgbClr val="000001"/>
                </a:solidFill>
                <a:latin typeface="Times New Roman"/>
                <a:ea typeface="Times New Roman"/>
                <a:cs typeface="Times New Roman"/>
                <a:sym typeface="Times New Roman"/>
              </a:rPr>
              <a:t>70</a:t>
            </a:r>
            <a:r>
              <a:rPr lang="en-US" sz="3200" smtClean="0">
                <a:solidFill>
                  <a:srgbClr val="000001"/>
                </a:solidFill>
                <a:latin typeface="Times New Roman"/>
                <a:ea typeface="Times New Roman"/>
                <a:cs typeface="Times New Roman"/>
                <a:sym typeface="Times New Roman"/>
              </a:rPr>
              <a:t>.</a:t>
            </a:r>
          </a:p>
          <a:p>
            <a:r>
              <a:rPr lang="en-US" sz="3200" smtClean="0">
                <a:solidFill>
                  <a:srgbClr val="000001"/>
                </a:solidFill>
                <a:latin typeface="Times New Roman"/>
                <a:ea typeface="Times New Roman"/>
                <a:cs typeface="Times New Roman"/>
                <a:sym typeface="Times New Roman"/>
              </a:rPr>
              <a:t>2-Zare F, Rahimi R, Zehtab Hashemi H, Faghani L, Ghaedi G, Nabavi S. Examining the Telehealth Readiness Among Individuals With Multiple Sclerosis. J Patient Exp. 2025 Oct 15;12:23743735251383247.</a:t>
            </a:r>
          </a:p>
          <a:p>
            <a:r>
              <a:rPr lang="en-US" sz="3200">
                <a:solidFill>
                  <a:srgbClr val="000001"/>
                </a:solidFill>
                <a:latin typeface="Times New Roman"/>
                <a:ea typeface="Times New Roman"/>
                <a:cs typeface="Times New Roman"/>
                <a:sym typeface="Times New Roman"/>
              </a:rPr>
              <a:t>3-Dermody G, El Haddad M, Wadsworth D, Prichard R, Craswell A. Need for a Shared Responsibility for Developing Digital Expertise in the Nursing Profession. Stud Health Technol Inform. 2025 Nov 12;333:24–7</a:t>
            </a:r>
            <a:r>
              <a:rPr lang="en-US" sz="3600">
                <a:solidFill>
                  <a:srgbClr val="000001"/>
                </a:solidFill>
                <a:latin typeface="Times New Roman"/>
                <a:ea typeface="Times New Roman"/>
                <a:cs typeface="Times New Roman"/>
                <a:sym typeface="Times New Roman"/>
              </a:rPr>
              <a:t>.</a:t>
            </a:r>
            <a:endParaRPr lang="en-US" sz="3600" dirty="0">
              <a:solidFill>
                <a:srgbClr val="000001"/>
              </a:solidFill>
              <a:latin typeface="Times New Roman"/>
              <a:ea typeface="Times New Roman"/>
              <a:cs typeface="Times New Roman"/>
              <a:sym typeface="Times New Roman"/>
            </a:endParaRPr>
          </a:p>
        </p:txBody>
      </p:sp>
      <p:sp>
        <p:nvSpPr>
          <p:cNvPr id="87" name="Text Box 6">
            <a:extLst>
              <a:ext uri="{FF2B5EF4-FFF2-40B4-BE49-F238E27FC236}">
                <a16:creationId xmlns:a16="http://schemas.microsoft.com/office/drawing/2014/main" id="{06D77A5B-1406-461A-87C9-791AC8780215}"/>
              </a:ext>
            </a:extLst>
          </p:cNvPr>
          <p:cNvSpPr txBox="1">
            <a:spLocks noChangeArrowheads="1"/>
          </p:cNvSpPr>
          <p:nvPr/>
        </p:nvSpPr>
        <p:spPr bwMode="auto">
          <a:xfrm>
            <a:off x="11448741" y="18817590"/>
            <a:ext cx="10104099" cy="35855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200">
                <a:solidFill>
                  <a:srgbClr val="000001"/>
                </a:solidFill>
                <a:latin typeface="Times New Roman"/>
                <a:cs typeface="Times New Roman"/>
              </a:rPr>
              <a:t>Digital health literacy is the ability to seek, find, understand, appraise, and apply electronic health information to solve health problems. In pediatric simulation, it involves critically appraising digital health data and processing digital clinical cues such as virtual monitors and e-MARs to support clinical reasoning and judgment.</a:t>
            </a:r>
            <a:endParaRPr lang="en-US" sz="3200" dirty="0">
              <a:solidFill>
                <a:srgbClr val="000001"/>
              </a:solidFill>
              <a:latin typeface="Times New Roman"/>
              <a:cs typeface="Times New Roman"/>
            </a:endParaRPr>
          </a:p>
        </p:txBody>
      </p:sp>
      <p:sp>
        <p:nvSpPr>
          <p:cNvPr id="88" name="Text Box 6">
            <a:extLst>
              <a:ext uri="{FF2B5EF4-FFF2-40B4-BE49-F238E27FC236}">
                <a16:creationId xmlns:a16="http://schemas.microsoft.com/office/drawing/2014/main" id="{44BFE7F8-789D-45EE-A81D-BE072485E37E}"/>
              </a:ext>
            </a:extLst>
          </p:cNvPr>
          <p:cNvSpPr txBox="1">
            <a:spLocks noChangeArrowheads="1"/>
          </p:cNvSpPr>
          <p:nvPr/>
        </p:nvSpPr>
        <p:spPr bwMode="auto">
          <a:xfrm>
            <a:off x="22928827" y="16847820"/>
            <a:ext cx="9429134" cy="55553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200">
                <a:solidFill>
                  <a:srgbClr val="000001"/>
                </a:solidFill>
                <a:latin typeface="Times New Roman"/>
                <a:cs typeface="Times New Roman"/>
              </a:rPr>
              <a:t>Digital health literacy and technological readiness significantly predict clinical judgment and simulation self-efficacy in pediatric nursing students. Digital health literacy showed the strongest effect (β = 0.36 for clinical judgment; β = 0.49 for self-efficacy), while technological readiness also contributed significantly. Together, they explained 38% and 44% of the variance, respectively. These findings highlight a digital divide, suggesting that simulation technology alone is insufficient without cultivating students' digital competencies.</a:t>
            </a:r>
            <a:endParaRPr lang="en-US" sz="3200" dirty="0">
              <a:solidFill>
                <a:srgbClr val="000001"/>
              </a:solidFill>
              <a:latin typeface="Times New Roman"/>
              <a:cs typeface="Times New Roman"/>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2" name="Picture 1"/>
          <p:cNvPicPr>
            <a:picLocks noChangeAspect="1"/>
          </p:cNvPicPr>
          <p:nvPr/>
        </p:nvPicPr>
        <p:blipFill>
          <a:blip r:embed="rId3"/>
          <a:stretch>
            <a:fillRect/>
          </a:stretch>
        </p:blipFill>
        <p:spPr>
          <a:xfrm>
            <a:off x="1403124" y="4538932"/>
            <a:ext cx="2449664" cy="3266219"/>
          </a:xfrm>
          <a:prstGeom prst="rect">
            <a:avLst/>
          </a:prstGeom>
        </p:spPr>
      </p:pic>
      <p:pic>
        <p:nvPicPr>
          <p:cNvPr id="4" name="Picture 3"/>
          <p:cNvPicPr>
            <a:picLocks noChangeAspect="1"/>
          </p:cNvPicPr>
          <p:nvPr/>
        </p:nvPicPr>
        <p:blipFill>
          <a:blip r:embed="rId4"/>
          <a:stretch>
            <a:fillRect/>
          </a:stretch>
        </p:blipFill>
        <p:spPr>
          <a:xfrm>
            <a:off x="4338774" y="4621649"/>
            <a:ext cx="2440398" cy="3183502"/>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3500" y="18592774"/>
            <a:ext cx="8541208" cy="5130036"/>
          </a:xfrm>
          <a:prstGeom prst="rect">
            <a:avLst/>
          </a:prstGeom>
        </p:spPr>
      </p:pic>
      <p:pic>
        <p:nvPicPr>
          <p:cNvPr id="10" name="Picture 9"/>
          <p:cNvPicPr>
            <a:picLocks noChangeAspect="1"/>
          </p:cNvPicPr>
          <p:nvPr/>
        </p:nvPicPr>
        <p:blipFill>
          <a:blip r:embed="rId6"/>
          <a:stretch>
            <a:fillRect/>
          </a:stretch>
        </p:blipFill>
        <p:spPr>
          <a:xfrm>
            <a:off x="13116843" y="11533432"/>
            <a:ext cx="6675491" cy="6330318"/>
          </a:xfrm>
          <a:prstGeom prst="rect">
            <a:avLst/>
          </a:prstGeom>
        </p:spPr>
      </p:pic>
      <p:pic>
        <p:nvPicPr>
          <p:cNvPr id="11" name="Picture 10"/>
          <p:cNvPicPr>
            <a:picLocks noChangeAspect="1"/>
          </p:cNvPicPr>
          <p:nvPr/>
        </p:nvPicPr>
        <p:blipFill>
          <a:blip r:embed="rId7"/>
          <a:stretch>
            <a:fillRect/>
          </a:stretch>
        </p:blipFill>
        <p:spPr>
          <a:xfrm>
            <a:off x="23194597" y="11494914"/>
            <a:ext cx="8740974" cy="4249236"/>
          </a:xfrm>
          <a:prstGeom prst="rect">
            <a:avLst/>
          </a:prstGeom>
        </p:spPr>
      </p:pic>
      <p:pic>
        <p:nvPicPr>
          <p:cNvPr id="12" name="Picture 11"/>
          <p:cNvPicPr>
            <a:picLocks noChangeAspect="1"/>
          </p:cNvPicPr>
          <p:nvPr/>
        </p:nvPicPr>
        <p:blipFill>
          <a:blip r:embed="rId8"/>
          <a:stretch>
            <a:fillRect/>
          </a:stretch>
        </p:blipFill>
        <p:spPr>
          <a:xfrm>
            <a:off x="34578145" y="16084472"/>
            <a:ext cx="6655679" cy="1555536"/>
          </a:xfrm>
          <a:prstGeom prst="rect">
            <a:avLst/>
          </a:prstGeom>
        </p:spPr>
      </p:pic>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270</TotalTime>
  <Words>532</Words>
  <Application>Microsoft Office PowerPoint</Application>
  <PresentationFormat>Custom</PresentationFormat>
  <Paragraphs>18</Paragraphs>
  <Slides>1</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vt:i4>
      </vt:variant>
    </vt:vector>
  </HeadingPairs>
  <TitlesOfParts>
    <vt:vector size="11" baseType="lpstr">
      <vt:lpstr>Arial</vt:lpstr>
      <vt:lpstr>B Nazanin</vt:lpstr>
      <vt:lpstr>Calibri</vt:lpstr>
      <vt:lpstr>Calibri Light</vt:lpstr>
      <vt:lpstr>inherit</vt:lpstr>
      <vt:lpstr>Libre Baskerville</vt:lpstr>
      <vt:lpstr>Open Sauce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gita rayaneh</cp:lastModifiedBy>
  <cp:revision>34</cp:revision>
  <dcterms:created xsi:type="dcterms:W3CDTF">2026-09-07T19:22:54Z</dcterms:created>
  <dcterms:modified xsi:type="dcterms:W3CDTF">2026-10-03T20:19:14Z</dcterms:modified>
</cp:coreProperties>
</file>