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FDFF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2" autoAdjust="0"/>
    <p:restoredTop sz="95332" autoAdjust="0"/>
  </p:normalViewPr>
  <p:slideViewPr>
    <p:cSldViewPr snapToGrid="0">
      <p:cViewPr>
        <p:scale>
          <a:sx n="28" d="100"/>
          <a:sy n="28" d="100"/>
        </p:scale>
        <p:origin x="24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14B76-5A64-461F-A63F-821479837EE5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49B2E-211E-4096-9A5C-633A8263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45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49B2E-211E-4096-9A5C-633A82633F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81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3.wdp"/><Relationship Id="rId18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17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5" Type="http://schemas.microsoft.com/office/2007/relationships/hdphoto" Target="../media/hdphoto4.wdp"/><Relationship Id="rId10" Type="http://schemas.openxmlformats.org/officeDocument/2006/relationships/image" Target="../media/image7.png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microsoft.com/office/2007/relationships/hdphoto" Target="../media/hdphoto1.wd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770269D-C278-A918-87EF-A8289E3900EF}"/>
              </a:ext>
            </a:extLst>
          </p:cNvPr>
          <p:cNvSpPr/>
          <p:nvPr/>
        </p:nvSpPr>
        <p:spPr>
          <a:xfrm>
            <a:off x="33016076" y="18737927"/>
            <a:ext cx="9979151" cy="5263261"/>
          </a:xfrm>
          <a:prstGeom prst="roundRect">
            <a:avLst>
              <a:gd name="adj" fmla="val 8357"/>
            </a:avLst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bliqueBottomRight"/>
            <a:lightRig rig="threePt" dir="t"/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R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74214E7-DA71-9C5F-ABB4-CE08DFAEFF6D}"/>
              </a:ext>
            </a:extLst>
          </p:cNvPr>
          <p:cNvSpPr/>
          <p:nvPr/>
        </p:nvSpPr>
        <p:spPr>
          <a:xfrm>
            <a:off x="32993725" y="10497490"/>
            <a:ext cx="10460069" cy="3802749"/>
          </a:xfrm>
          <a:prstGeom prst="roundRect">
            <a:avLst>
              <a:gd name="adj" fmla="val 8357"/>
            </a:avLst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bliqueBottomRight"/>
            <a:lightRig rig="threePt" dir="t"/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R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7796BD3-1010-F57F-3B0E-D623C5A90EDE}"/>
              </a:ext>
            </a:extLst>
          </p:cNvPr>
          <p:cNvSpPr/>
          <p:nvPr/>
        </p:nvSpPr>
        <p:spPr>
          <a:xfrm>
            <a:off x="11052885" y="10236244"/>
            <a:ext cx="20727689" cy="5263261"/>
          </a:xfrm>
          <a:prstGeom prst="roundRect">
            <a:avLst>
              <a:gd name="adj" fmla="val 8357"/>
            </a:avLst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bliqueBottomRight"/>
            <a:lightRig rig="threePt" dir="t"/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R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C17E904-D143-E0F3-1E04-6752B81C66B4}"/>
              </a:ext>
            </a:extLst>
          </p:cNvPr>
          <p:cNvSpPr/>
          <p:nvPr/>
        </p:nvSpPr>
        <p:spPr>
          <a:xfrm>
            <a:off x="323194" y="16501773"/>
            <a:ext cx="9769360" cy="7083777"/>
          </a:xfrm>
          <a:prstGeom prst="roundRect">
            <a:avLst>
              <a:gd name="adj" fmla="val 8357"/>
            </a:avLst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bliqueBottomRight"/>
            <a:lightRig rig="threePt" dir="t"/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R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A34CBEC-935E-26ED-9D08-A53A3FF3533C}"/>
              </a:ext>
            </a:extLst>
          </p:cNvPr>
          <p:cNvSpPr/>
          <p:nvPr/>
        </p:nvSpPr>
        <p:spPr>
          <a:xfrm>
            <a:off x="323194" y="10232260"/>
            <a:ext cx="9769360" cy="5585960"/>
          </a:xfrm>
          <a:prstGeom prst="roundRect">
            <a:avLst>
              <a:gd name="adj" fmla="val 8357"/>
            </a:avLst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bliqueBottomRight"/>
            <a:lightRig rig="threePt" dir="t"/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R" dirty="0"/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3475036" y="7368557"/>
            <a:ext cx="36576000" cy="274536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rgbClr val="000001"/>
                </a:solidFill>
                <a:latin typeface="+mn-lt"/>
                <a:ea typeface="Open Sauce Bold"/>
                <a:cs typeface="Times New Roman" panose="02020603050405020304" pitchFamily="18" charset="0"/>
                <a:sym typeface="Open Sauce Bold"/>
              </a:rPr>
              <a:t>Parham Farzam1, </a:t>
            </a:r>
            <a:r>
              <a:rPr lang="en-US" sz="4400" b="1" dirty="0" err="1">
                <a:solidFill>
                  <a:srgbClr val="000001"/>
                </a:solidFill>
                <a:latin typeface="+mn-lt"/>
                <a:ea typeface="Open Sauce Bold"/>
                <a:cs typeface="Times New Roman" panose="02020603050405020304" pitchFamily="18" charset="0"/>
                <a:sym typeface="Open Sauce Bold"/>
              </a:rPr>
              <a:t>Amirmansour</a:t>
            </a:r>
            <a:r>
              <a:rPr lang="en-US" sz="4400" b="1" dirty="0">
                <a:solidFill>
                  <a:srgbClr val="000001"/>
                </a:solidFill>
                <a:latin typeface="+mn-lt"/>
                <a:ea typeface="Open Sauce Bold"/>
                <a:cs typeface="Times New Roman" panose="02020603050405020304" pitchFamily="18" charset="0"/>
                <a:sym typeface="Open Sauce Bold"/>
              </a:rPr>
              <a:t> Shirani2, </a:t>
            </a:r>
            <a:r>
              <a:rPr lang="en-US" sz="4400" b="1" dirty="0" err="1">
                <a:solidFill>
                  <a:srgbClr val="000001"/>
                </a:solidFill>
                <a:latin typeface="+mn-lt"/>
                <a:ea typeface="Open Sauce Bold"/>
                <a:cs typeface="Times New Roman" panose="02020603050405020304" pitchFamily="18" charset="0"/>
                <a:sym typeface="Open Sauce Bold"/>
              </a:rPr>
              <a:t>Danoush</a:t>
            </a:r>
            <a:r>
              <a:rPr lang="en-US" sz="4400" b="1" dirty="0">
                <a:solidFill>
                  <a:srgbClr val="000001"/>
                </a:solidFill>
                <a:latin typeface="+mn-lt"/>
                <a:ea typeface="Open Sauce Bold"/>
                <a:cs typeface="Times New Roman" panose="02020603050405020304" pitchFamily="18" charset="0"/>
                <a:sym typeface="Open Sauce Bold"/>
              </a:rPr>
              <a:t> Dehghanian3*</a:t>
            </a:r>
            <a:endParaRPr lang="fa-IR" sz="4400" b="1" dirty="0">
              <a:solidFill>
                <a:srgbClr val="000001"/>
              </a:solidFill>
              <a:latin typeface="+mn-lt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r>
              <a:rPr lang="en-US" sz="2800" dirty="0">
                <a:latin typeface="+mn-lt"/>
              </a:rPr>
              <a:t>1 Department of Diagnostic Sciences, School of Dentistry, Islamic Azad University, Isfahan (</a:t>
            </a:r>
            <a:r>
              <a:rPr lang="en-US" sz="2800" dirty="0" err="1">
                <a:latin typeface="+mn-lt"/>
              </a:rPr>
              <a:t>Khorasgan</a:t>
            </a:r>
            <a:r>
              <a:rPr lang="en-US" sz="2800" dirty="0">
                <a:latin typeface="+mn-lt"/>
              </a:rPr>
              <a:t>) Branch, Isfahan, Iran</a:t>
            </a:r>
          </a:p>
          <a:p>
            <a:pPr algn="ctr"/>
            <a:r>
              <a:rPr lang="en-US" sz="2800" dirty="0">
                <a:latin typeface="+mn-lt"/>
              </a:rPr>
              <a:t>2 Department of Oral and Maxillofacial Pathology, School of Dentistry, Islamic Azad University, Isfahan (</a:t>
            </a:r>
            <a:r>
              <a:rPr lang="en-US" sz="2800" dirty="0" err="1">
                <a:latin typeface="+mn-lt"/>
              </a:rPr>
              <a:t>Khorasgan</a:t>
            </a:r>
            <a:r>
              <a:rPr lang="en-US" sz="2800" dirty="0">
                <a:latin typeface="+mn-lt"/>
              </a:rPr>
              <a:t>) Branch, Isfahan, Iran</a:t>
            </a:r>
          </a:p>
          <a:p>
            <a:pPr algn="ctr"/>
            <a:r>
              <a:rPr lang="en-US" sz="2800" dirty="0">
                <a:latin typeface="+mn-lt"/>
              </a:rPr>
              <a:t>3 Department of Oral Health and Community Dentistry, School of Dentistry, Islamic Azad University, Isfahan (</a:t>
            </a:r>
            <a:r>
              <a:rPr lang="en-US" sz="2800" dirty="0" err="1">
                <a:latin typeface="+mn-lt"/>
              </a:rPr>
              <a:t>Khorasgan</a:t>
            </a:r>
            <a:r>
              <a:rPr lang="en-US" sz="2800" dirty="0">
                <a:latin typeface="+mn-lt"/>
              </a:rPr>
              <a:t>) Branch, Isfahan, Iran</a:t>
            </a:r>
          </a:p>
          <a:p>
            <a:pPr marL="514350" indent="-514350" algn="ctr">
              <a:buFont typeface="Arial" pitchFamily="34" charset="0"/>
              <a:buAutoNum type="arabicParenBoth"/>
            </a:pPr>
            <a:endParaRPr sz="2800" dirty="0">
              <a:latin typeface="+mn-lt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398201" y="11227836"/>
            <a:ext cx="9601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2400" dirty="0"/>
              <a:t>Oral diseases remain among the most prevalent </a:t>
            </a:r>
            <a:r>
              <a:rPr lang="en-US" sz="2400" dirty="0" err="1"/>
              <a:t>noncommunicable</a:t>
            </a:r>
            <a:r>
              <a:rPr lang="en-US" sz="2400" dirty="0"/>
              <a:t> conditions worldwide, yet access to timely screening is limited outside clinical settings. </a:t>
            </a:r>
            <a:r>
              <a:rPr lang="en-US" sz="2400" dirty="0" err="1"/>
              <a:t>RoboDent</a:t>
            </a:r>
            <a:r>
              <a:rPr lang="en-US" sz="2400" dirty="0"/>
              <a:t> is a domestically developed, artificial-intelligence-powered kiosk that combines an intraoral camera with a convolutional neural network pipeline (ResNet50 and </a:t>
            </a:r>
            <a:r>
              <a:rPr lang="en-US" sz="2400" dirty="0" err="1"/>
              <a:t>EfficientNet</a:t>
            </a:r>
            <a:r>
              <a:rPr lang="en-US" sz="2400" dirty="0"/>
              <a:t> backbones) to screen for intraoral lesions without requiring a dentist to be present. Its diagnostic accuracy against a specialist reference standard has not previously been evaluated in a real clinical population.</a:t>
            </a:r>
            <a:r>
              <a:rPr lang="en-US" sz="2400" b="1" dirty="0"/>
              <a:t> </a:t>
            </a:r>
            <a:r>
              <a:rPr lang="en-US" sz="2400" dirty="0"/>
              <a:t>To determine the accuracy and efficiency of </a:t>
            </a:r>
            <a:r>
              <a:rPr lang="en-US" sz="2400" dirty="0" err="1"/>
              <a:t>RoboDent</a:t>
            </a:r>
            <a:r>
              <a:rPr lang="en-US" sz="2400" dirty="0"/>
              <a:t> in detecting dental caries, periodontal/mucosal soft-tissue lesions, and other intraoral pathology, relative to a panel of oral medicine specialists, in a prospective Proof-of-Concept (</a:t>
            </a:r>
            <a:r>
              <a:rPr lang="en-US" sz="2400" dirty="0" err="1"/>
              <a:t>PoC</a:t>
            </a:r>
            <a:r>
              <a:rPr lang="en-US" sz="2400" dirty="0"/>
              <a:t>) study.</a:t>
            </a:r>
          </a:p>
          <a:p>
            <a:pPr algn="just"/>
            <a:endParaRPr lang="en-US" sz="3600" dirty="0">
              <a:solidFill>
                <a:srgbClr val="000001"/>
              </a:solidFill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059549"/>
            <a:ext cx="99791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2800" dirty="0"/>
              <a:t>In this simulated </a:t>
            </a:r>
            <a:r>
              <a:rPr lang="en-US" sz="2800" dirty="0" err="1"/>
              <a:t>PoC</a:t>
            </a:r>
            <a:r>
              <a:rPr lang="en-US" sz="2800" dirty="0"/>
              <a:t> template, the </a:t>
            </a:r>
            <a:r>
              <a:rPr lang="en-US" sz="2800" dirty="0" err="1"/>
              <a:t>RoboDent</a:t>
            </a:r>
            <a:r>
              <a:rPr lang="en-US" sz="2800" dirty="0"/>
              <a:t> system shows the pattern of diagnostic performance and time-efficiency that would be needed to support its use as an autonomous first-line intraoral screening and triage tool. These placeholder findings illustrate the analysis plan only; a prospective clinical study with real, specialist-verified data, independent of the device-development team, is required before any accuracy claim can be made.</a:t>
            </a:r>
            <a:endParaRPr lang="en-US" sz="4400" dirty="0">
              <a:solidFill>
                <a:srgbClr val="000001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336447"/>
            <a:ext cx="9601200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/>
              <a:t>1. World Health Organization. Global oral health status report: towards universal health coverage for oral health by 2030. Geneva: World Health Organization; 2022.</a:t>
            </a:r>
          </a:p>
          <a:p>
            <a:r>
              <a:rPr lang="en-US" sz="2400" dirty="0"/>
              <a:t>2. Peres MA, Macpherson LMD, </a:t>
            </a:r>
            <a:r>
              <a:rPr lang="en-US" sz="2400" dirty="0" err="1"/>
              <a:t>Weyant</a:t>
            </a:r>
            <a:r>
              <a:rPr lang="en-US" sz="2400" dirty="0"/>
              <a:t> RJ, Daly B, </a:t>
            </a:r>
            <a:r>
              <a:rPr lang="en-US" sz="2400" dirty="0" err="1"/>
              <a:t>Venturelli</a:t>
            </a:r>
            <a:r>
              <a:rPr lang="en-US" sz="2400" dirty="0"/>
              <a:t> R, </a:t>
            </a:r>
            <a:r>
              <a:rPr lang="en-US" sz="2400" dirty="0" err="1"/>
              <a:t>Mathur</a:t>
            </a:r>
            <a:r>
              <a:rPr lang="en-US" sz="2400" dirty="0"/>
              <a:t> MR, et al. Oral diseases: a global public health challenge. Lancet. 2019;394(10194):249–260.</a:t>
            </a:r>
          </a:p>
          <a:p>
            <a:r>
              <a:rPr lang="en-US" sz="2400" dirty="0"/>
              <a:t>3. Pitts NB, Zero DT, Marsh PD, </a:t>
            </a:r>
            <a:r>
              <a:rPr lang="en-US" sz="2400" dirty="0" err="1"/>
              <a:t>Ekstrand</a:t>
            </a:r>
            <a:r>
              <a:rPr lang="en-US" sz="2400" dirty="0"/>
              <a:t> K, Weintraub JA, Ramos-Gomez F, et al. Dental caries. Nat Rev Dis Primers. 2017;3:17030.</a:t>
            </a:r>
          </a:p>
          <a:p>
            <a:r>
              <a:rPr lang="en-US" sz="2400" dirty="0"/>
              <a:t>4. </a:t>
            </a:r>
            <a:r>
              <a:rPr lang="en-US" sz="2400" dirty="0" err="1"/>
              <a:t>Listl</a:t>
            </a:r>
            <a:r>
              <a:rPr lang="en-US" sz="2400" dirty="0"/>
              <a:t> S, Galloway J, </a:t>
            </a:r>
            <a:r>
              <a:rPr lang="en-US" sz="2400" dirty="0" err="1"/>
              <a:t>Mossey</a:t>
            </a:r>
            <a:r>
              <a:rPr lang="en-US" sz="2400" dirty="0"/>
              <a:t> PA, </a:t>
            </a:r>
            <a:r>
              <a:rPr lang="en-US" sz="2400" dirty="0" err="1"/>
              <a:t>Marcenes</a:t>
            </a:r>
            <a:r>
              <a:rPr lang="en-US" sz="2400" dirty="0"/>
              <a:t> W. Global economic impact of dental diseases. J Dent Res. 2015;94(10):1355–1361.</a:t>
            </a:r>
          </a:p>
          <a:p>
            <a:r>
              <a:rPr lang="en-US" sz="2400" dirty="0"/>
              <a:t>5. </a:t>
            </a:r>
            <a:r>
              <a:rPr lang="en-US" sz="2400" dirty="0" err="1"/>
              <a:t>Schwendicke</a:t>
            </a:r>
            <a:r>
              <a:rPr lang="en-US" sz="2400" dirty="0"/>
              <a:t> F, </a:t>
            </a:r>
            <a:r>
              <a:rPr lang="en-US" sz="2400" dirty="0" err="1"/>
              <a:t>Samek</a:t>
            </a:r>
            <a:r>
              <a:rPr lang="en-US" sz="2400" dirty="0"/>
              <a:t> W, </a:t>
            </a:r>
            <a:r>
              <a:rPr lang="en-US" sz="2400" dirty="0" err="1"/>
              <a:t>Krois</a:t>
            </a:r>
            <a:r>
              <a:rPr lang="en-US" sz="2400" dirty="0"/>
              <a:t> J. Artificial intelligence in dentistry: chances and challenges. J Dent Res. 2020;99(7):769–774.</a:t>
            </a: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1983" y="11052134"/>
            <a:ext cx="10541054" cy="444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800" dirty="0"/>
              <a:t>Simulated, internally consistent placeholder results (not real patient data) were generated to populate this </a:t>
            </a:r>
            <a:r>
              <a:rPr lang="en-US" sz="2800" dirty="0" err="1"/>
              <a:t>PoC</a:t>
            </a:r>
            <a:r>
              <a:rPr lang="en-US" sz="2800" dirty="0"/>
              <a:t> template. At the patient level (reference-standard lesion prevalence 20.0%, 40/200), </a:t>
            </a:r>
            <a:r>
              <a:rPr lang="en-US" sz="2800" dirty="0" err="1"/>
              <a:t>RoboDent</a:t>
            </a:r>
            <a:r>
              <a:rPr lang="en-US" sz="2800" dirty="0"/>
              <a:t> achieved a sensitivity of 90.0% (95% CI 76.9–96.0), specificity of 88.1% (95% CI 82.2–92.3), overall accuracy of 88.5% (95% CI 83.3–92.2), positive predictive value of 65.5%, negative predictive value of 97.2%, Cohen's kappa of 0.68 against the reference standard, and an AUC of 0.93 (95% CI 0.89–0.96). At the lesion level, macro-averaged precision was 87.9%, recall 89.6%, and F1-score 88.7%.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200"/>
            <a:ext cx="65" cy="1487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200" y="17211929"/>
            <a:ext cx="9601201" cy="641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 dirty="0"/>
              <a:t>In this prospective, single-</a:t>
            </a:r>
            <a:r>
              <a:rPr lang="en-US" sz="2400" dirty="0" err="1"/>
              <a:t>centre</a:t>
            </a:r>
            <a:r>
              <a:rPr lang="en-US" sz="2400" dirty="0"/>
              <a:t>, blinded diagnostic accuracy </a:t>
            </a:r>
            <a:r>
              <a:rPr lang="en-US" sz="2400" dirty="0" err="1"/>
              <a:t>PoC</a:t>
            </a:r>
            <a:r>
              <a:rPr lang="en-US" sz="2400" dirty="0"/>
              <a:t> study, adults attending the Dental Faculty of Islamic Azad University, Isfahan (</a:t>
            </a:r>
            <a:r>
              <a:rPr lang="en-US" sz="2400" dirty="0" err="1"/>
              <a:t>Khorasgan</a:t>
            </a:r>
            <a:r>
              <a:rPr lang="en-US" sz="2400" dirty="0"/>
              <a:t>) were screened sequentially by </a:t>
            </a:r>
            <a:r>
              <a:rPr lang="en-US" sz="2400" dirty="0" err="1"/>
              <a:t>RoboDent</a:t>
            </a:r>
            <a:r>
              <a:rPr lang="en-US" sz="2400" dirty="0"/>
              <a:t>, by two calibrated dental students, and by a reference panel of faculty oral-medicine specialists (index test and reference standard interpreted independently and blinded to each other). Sample size (n = 200) was calculated using the </a:t>
            </a:r>
            <a:r>
              <a:rPr lang="en-US" sz="2400" dirty="0" err="1"/>
              <a:t>Buderer</a:t>
            </a:r>
            <a:r>
              <a:rPr lang="en-US" sz="2400" dirty="0"/>
              <a:t> method for an expected sensitivity of 90%, specificity of 87%, an assumed lesion prevalence of 20%, 95% confidence, and an absolute margin of error of 10 percentage points, inflated for 10% anticipated non-completion. Patient-level diagnostic accuracy (sensitivity, specificity, accuracy, predictive values, Cohen's kappa, area under the receiver-operating-characteristic curve [AUC]) and lesion-level multiclass performance (precision, recall, F1-score, macro-averaged across caries, periodontal/hard-tissue, and mucosal/soft-tissue categories) were computed. Screening time and a 5-point Likert user-experience score were compared across the three methods.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5694" y="11073542"/>
            <a:ext cx="9689878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3200" dirty="0" err="1"/>
              <a:t>RoboDent</a:t>
            </a:r>
            <a:r>
              <a:rPr lang="en-US" sz="3200" dirty="0"/>
              <a:t> completed screening in a mean of 2.5 (SD 0.6) minutes, versus 9.0 (SD 2.1) minutes for dental students and 14.0 (SD 3.0) minutes for the specialist reference examination (all pairwise comparisons p &lt; .001). Mean user-experience score was 4.2/5 (SD 0.6), and the image-quality failure rate was 5.0%.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FC3A447-2F0A-B22B-790F-F1F7976F749C}"/>
              </a:ext>
            </a:extLst>
          </p:cNvPr>
          <p:cNvGrpSpPr/>
          <p:nvPr/>
        </p:nvGrpSpPr>
        <p:grpSpPr>
          <a:xfrm>
            <a:off x="11762434" y="15749508"/>
            <a:ext cx="19617033" cy="8464696"/>
            <a:chOff x="10398197" y="15818219"/>
            <a:chExt cx="19617033" cy="8464696"/>
          </a:xfrm>
        </p:grpSpPr>
        <p:pic>
          <p:nvPicPr>
            <p:cNvPr id="25" name="Picture 24"/>
            <p:cNvPicPr/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263467" y="15818220"/>
              <a:ext cx="7751763" cy="390442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8197" y="15818219"/>
              <a:ext cx="11648727" cy="846469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263467" y="19896530"/>
              <a:ext cx="7751763" cy="438638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61235" y="14662542"/>
            <a:ext cx="5288832" cy="3054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4FD784-BD7F-AB60-C09C-45AD0929EF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532" y="9801655"/>
            <a:ext cx="9601199" cy="105507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DDC23E-514F-DF85-6EA3-B493F0B5BA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532" y="15997959"/>
            <a:ext cx="9556784" cy="101834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699041-EA56-6ED6-9EF6-BCA590D42C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6044" y="9684830"/>
            <a:ext cx="20149423" cy="105507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F04D3A-0E45-42B2-D34A-BCC15E3E742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-2185" b="4745"/>
          <a:stretch/>
        </p:blipFill>
        <p:spPr>
          <a:xfrm>
            <a:off x="33194973" y="18079822"/>
            <a:ext cx="9772365" cy="102386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694BE8-4235-9470-AC7A-486CE622FEF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6572" b="8865"/>
          <a:stretch/>
        </p:blipFill>
        <p:spPr>
          <a:xfrm>
            <a:off x="33133544" y="9921708"/>
            <a:ext cx="9706622" cy="95496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9AA8B2C-E4DE-1F7D-155C-A2D2AB66A354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409" t="6931" r="1318" b="16884"/>
          <a:stretch/>
        </p:blipFill>
        <p:spPr>
          <a:xfrm>
            <a:off x="5388209" y="4490304"/>
            <a:ext cx="34853338" cy="2729801"/>
          </a:xfrm>
          <a:prstGeom prst="roundRect">
            <a:avLst>
              <a:gd name="adj" fmla="val 14694"/>
            </a:avLst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AFCB2C6-4F56-F2F9-4987-5BE25C0998C1}"/>
              </a:ext>
            </a:extLst>
          </p:cNvPr>
          <p:cNvGrpSpPr/>
          <p:nvPr/>
        </p:nvGrpSpPr>
        <p:grpSpPr>
          <a:xfrm>
            <a:off x="1046372" y="4031474"/>
            <a:ext cx="4102355" cy="4917969"/>
            <a:chOff x="6330618" y="785093"/>
            <a:chExt cx="15751918" cy="1795283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F514985-C15B-0E89-0F4F-4F4344B6EE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7" t="17671" r="87148" b="63657"/>
            <a:stretch/>
          </p:blipFill>
          <p:spPr>
            <a:xfrm>
              <a:off x="6330618" y="785093"/>
              <a:ext cx="15751918" cy="17952834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83"/>
            <a:stretch/>
          </p:blipFill>
          <p:spPr>
            <a:xfrm>
              <a:off x="7250164" y="1536500"/>
              <a:ext cx="13782378" cy="1605709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1155</TotalTime>
  <Words>791</Words>
  <Application>Microsoft Macintosh PowerPoint</Application>
  <PresentationFormat>Custom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sanaz qasemzade</cp:lastModifiedBy>
  <cp:revision>37</cp:revision>
  <dcterms:created xsi:type="dcterms:W3CDTF">2026-09-07T19:22:54Z</dcterms:created>
  <dcterms:modified xsi:type="dcterms:W3CDTF">2026-10-10T19:08:45Z</dcterms:modified>
</cp:coreProperties>
</file>