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23" d="100"/>
          <a:sy n="23" d="100"/>
        </p:scale>
        <p:origin x="773"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5203467" y="4994781"/>
            <a:ext cx="30544167"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6000" b="1" dirty="0">
                <a:cs typeface="B Zar" panose="00000400000000000000" pitchFamily="2" charset="-78"/>
              </a:rPr>
              <a:t>بررسی منابع استرس زا در محیط بالین دانشجویان </a:t>
            </a:r>
            <a:r>
              <a:rPr lang="fa-IR" sz="6000" b="1" dirty="0" err="1">
                <a:cs typeface="B Zar" panose="00000400000000000000" pitchFamily="2" charset="-78"/>
              </a:rPr>
              <a:t>مامایی:مطالعه</a:t>
            </a:r>
            <a:r>
              <a:rPr lang="fa-IR" sz="6000" b="1" dirty="0">
                <a:cs typeface="B Zar" panose="00000400000000000000" pitchFamily="2" charset="-78"/>
              </a:rPr>
              <a:t> مروری</a:t>
            </a:r>
            <a:endParaRPr lang="en-US" sz="6000" b="1" dirty="0">
              <a:cs typeface="B Zar" panose="00000400000000000000" pitchFamily="2" charset="-78"/>
            </a:endParaRPr>
          </a:p>
          <a:p>
            <a:pPr algn="ctr" defTabSz="4029542">
              <a:spcBef>
                <a:spcPct val="20000"/>
              </a:spcBef>
              <a:defRPr/>
            </a:pPr>
            <a:endParaRPr lang="en-US" sz="40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Code:1087</a:t>
            </a:r>
            <a:endParaRPr lang="fa-IR" sz="4800" dirty="0">
              <a:solidFill>
                <a:schemeClr val="tx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821901" y="7108414"/>
            <a:ext cx="36576000" cy="6007799"/>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4000" b="1" dirty="0">
                <a:cs typeface="B Zar" panose="00000400000000000000" pitchFamily="2" charset="-78"/>
              </a:rPr>
              <a:t>مرضیه شایان منش</a:t>
            </a:r>
            <a:r>
              <a:rPr lang="fa-IR" sz="4000" b="1" baseline="30000" dirty="0">
                <a:cs typeface="B Zar" panose="00000400000000000000" pitchFamily="2" charset="-78"/>
              </a:rPr>
              <a:t>*</a:t>
            </a:r>
            <a:r>
              <a:rPr lang="fa-IR" sz="4000" b="1" dirty="0">
                <a:cs typeface="B Zar" panose="00000400000000000000" pitchFamily="2" charset="-78"/>
              </a:rPr>
              <a:t> </a:t>
            </a:r>
            <a:endParaRPr lang="en-US" sz="4000" dirty="0">
              <a:cs typeface="B Zar" panose="00000400000000000000" pitchFamily="2" charset="-78"/>
            </a:endParaRPr>
          </a:p>
          <a:p>
            <a:pPr algn="ctr" rtl="1"/>
            <a:r>
              <a:rPr lang="fa-IR" sz="4000" b="1" dirty="0">
                <a:cs typeface="B Zar" panose="00000400000000000000" pitchFamily="2" charset="-78"/>
              </a:rPr>
              <a:t>گروه مامایی، واحد نجف آباد، دانشگاه آزاد اسلامی، نجف آباد، ایران/ مرکز تحقیقات توسعه علوم پرستاری و مامایی، واحد نجف آباد، دانشگاه آزاد اسلامی، نجف آباد، ایران</a:t>
            </a:r>
            <a:r>
              <a:rPr lang="en-US" sz="4000" b="1" dirty="0">
                <a:cs typeface="B Zar" panose="00000400000000000000" pitchFamily="2" charset="-78"/>
              </a:rPr>
              <a:t>.</a:t>
            </a:r>
            <a:endParaRPr lang="en-US" sz="4000" dirty="0">
              <a:cs typeface="B Zar" panose="00000400000000000000" pitchFamily="2" charset="-78"/>
            </a:endParaRPr>
          </a:p>
          <a:p>
            <a:pPr algn="ctr" rtl="1"/>
            <a:endParaRPr lang="en-US" dirty="0">
              <a:cs typeface="B Zar" panose="00000400000000000000" pitchFamily="2" charset="-78"/>
            </a:endParaRPr>
          </a:p>
          <a:p>
            <a:pPr algn="ctr"/>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endParaRPr lang="fa-IR"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a:endParaRPr lang="en-US" sz="3200" dirty="0">
              <a:solidFill>
                <a:srgbClr val="235078"/>
              </a:solidFill>
              <a:latin typeface="Times New Roman" panose="02020603050405020304" pitchFamily="18" charset="0"/>
              <a:cs typeface="B Zar" panose="00000400000000000000" pitchFamily="2" charset="-78"/>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5"/>
            <a:ext cx="20324817" cy="839538"/>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1935571" y="17183732"/>
            <a:ext cx="1100622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970318"/>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محیط بالین  به عنوان بخش کلیدی اموزش حرفه ای دانشجویان مامایی  ، اگرچه فرصت یادگیری عملی و کسب مهارتهای بالینی را فراهم می کند ، در عین حال می تواند منبع مهمی از استرس باشد .استرس های بالینی بر عملکرد تحصیلی،کارایی بالینی،سلامت روان و رضایت شغلی اینده دانشجویان تاثیرگذارند. لذا مطالعه مروری حاضر  به منظور بررسی </a:t>
            </a:r>
            <a:r>
              <a:rPr lang="fa-IR" sz="3600" dirty="0">
                <a:cs typeface="B Zar" panose="00000400000000000000" pitchFamily="2" charset="-78"/>
              </a:rPr>
              <a:t>منابع استرس </a:t>
            </a:r>
            <a:r>
              <a:rPr lang="fa-IR" sz="3600" dirty="0" err="1">
                <a:cs typeface="B Zar" panose="00000400000000000000" pitchFamily="2" charset="-78"/>
              </a:rPr>
              <a:t>زادر</a:t>
            </a:r>
            <a:r>
              <a:rPr lang="fa-IR" sz="3600" dirty="0">
                <a:cs typeface="B Zar" panose="00000400000000000000" pitchFamily="2" charset="-78"/>
              </a:rPr>
              <a:t> محیط بالین دانشجویان مامایی</a:t>
            </a:r>
            <a:r>
              <a:rPr lang="ar-SA" sz="3600" dirty="0">
                <a:cs typeface="B Zar" panose="00000400000000000000" pitchFamily="2" charset="-78"/>
              </a:rPr>
              <a:t> انجام گردید.</a:t>
            </a:r>
            <a:endParaRPr lang="en-US" sz="3600" dirty="0">
              <a:cs typeface="B Zar" panose="00000400000000000000" pitchFamily="2" charset="-78"/>
            </a:endParaRPr>
          </a:p>
          <a:p>
            <a:pPr algn="just" rtl="1"/>
            <a:endParaRPr lang="en-US" sz="36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148724" y="11245385"/>
            <a:ext cx="9601201" cy="2862322"/>
          </a:xfrm>
          <a:prstGeom prst="rect">
            <a:avLst/>
          </a:prstGeom>
          <a:noFill/>
        </p:spPr>
        <p:txBody>
          <a:bodyPr wrap="square" rtlCol="0">
            <a:spAutoFit/>
          </a:bodyPr>
          <a:lstStyle>
            <a:defPPr>
              <a:defRPr kern="1200"/>
            </a:defPPr>
          </a:lstStyle>
          <a:p>
            <a:pPr algn="just" rtl="1"/>
            <a:r>
              <a:rPr lang="ar-SA" sz="3600" dirty="0">
                <a:cs typeface="B Zar" panose="00000400000000000000" pitchFamily="2" charset="-78"/>
              </a:rPr>
              <a:t>با توجه به یافتـه هـای پـژوهش،  برنامـه ریزی براساس مدیریت استرس و مطـابق بـا مشکلات دانـشجویان ضروری به نظر میرسـد. همچنین در فرآیندهای بالینی با منابع تنش زا شناسایی شـده مقابله شود تـا دانشجویان بتوانند پس از فراغت از تحصیل به عنوان یك نیروی با ثبـات و کارآمـد بـه انجـام وظایف شـغلی خـود بپردازنـد.</a:t>
            </a:r>
            <a:endParaRPr lang="fa-IR" sz="54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1935571" y="18651909"/>
            <a:ext cx="11335511" cy="5416868"/>
          </a:xfrm>
          <a:prstGeom prst="rect">
            <a:avLst/>
          </a:prstGeom>
        </p:spPr>
        <p:txBody>
          <a:bodyPr wrap="square" lIns="0" tIns="0" rIns="0" bIns="0" rtlCol="0" anchor="t">
            <a:spAutoFit/>
          </a:bodyPr>
          <a:lstStyle/>
          <a:p>
            <a:pPr rtl="1"/>
            <a:r>
              <a:rPr lang="en-US" sz="3200" dirty="0">
                <a:cs typeface="B Zar" panose="00000400000000000000" pitchFamily="2" charset="-78"/>
              </a:rPr>
              <a:t>1- </a:t>
            </a:r>
            <a:r>
              <a:rPr lang="en-US" sz="3200" dirty="0" err="1">
                <a:cs typeface="B Zar" panose="00000400000000000000" pitchFamily="2" charset="-78"/>
              </a:rPr>
              <a:t>Poorheidari</a:t>
            </a:r>
            <a:r>
              <a:rPr lang="en-US" sz="3200" dirty="0">
                <a:cs typeface="B Zar" panose="00000400000000000000" pitchFamily="2" charset="-78"/>
              </a:rPr>
              <a:t> M, </a:t>
            </a:r>
            <a:r>
              <a:rPr lang="en-US" sz="3200" dirty="0" err="1">
                <a:cs typeface="B Zar" panose="00000400000000000000" pitchFamily="2" charset="-78"/>
              </a:rPr>
              <a:t>Delvarian</a:t>
            </a:r>
            <a:r>
              <a:rPr lang="en-US" sz="3200" dirty="0">
                <a:cs typeface="B Zar" panose="00000400000000000000" pitchFamily="2" charset="-78"/>
              </a:rPr>
              <a:t>-Zadeh M, </a:t>
            </a:r>
            <a:r>
              <a:rPr lang="en-US" sz="3200" dirty="0" err="1">
                <a:cs typeface="B Zar" panose="00000400000000000000" pitchFamily="2" charset="-78"/>
              </a:rPr>
              <a:t>Yahyaee</a:t>
            </a:r>
            <a:r>
              <a:rPr lang="en-US" sz="3200" dirty="0">
                <a:cs typeface="B Zar" panose="00000400000000000000" pitchFamily="2" charset="-78"/>
              </a:rPr>
              <a:t> S, Montazeri AS. Study of the stressful experiences of midwifery students during clinical education in the labor room. Research in Medical Education. 2017 Dec 10;9(4):66-58.</a:t>
            </a:r>
          </a:p>
          <a:p>
            <a:pPr rtl="1"/>
            <a:r>
              <a:rPr lang="en-US" sz="3200" dirty="0">
                <a:cs typeface="B Zar" panose="00000400000000000000" pitchFamily="2" charset="-78"/>
              </a:rPr>
              <a:t>2-Hunter B, Fenwick J, Sidebotham M, Henley J. Midwives in the United Kingdom: Levels of burnout, depression, anxiety and stress and associated predictors. Midwifery. 2019 Dec 1;79:102526.</a:t>
            </a:r>
          </a:p>
          <a:p>
            <a:pPr rtl="1"/>
            <a:r>
              <a:rPr lang="en-US" sz="3200" dirty="0">
                <a:cs typeface="B Zar" panose="00000400000000000000" pitchFamily="2" charset="-78"/>
              </a:rPr>
              <a:t>3- Wright EM, Matthai MT, Budhathoki C. Midwifery professional stress and its sources: a mixed‐methods study. Journal of midwifery &amp; women's health. 2018 Nov;63(6):660-7.</a:t>
            </a:r>
          </a:p>
          <a:p>
            <a:pPr algn="r" rtl="1"/>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276963" y="18187624"/>
            <a:ext cx="10058400" cy="290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ar-SA" sz="3600" dirty="0">
                <a:cs typeface="B Zar" panose="00000400000000000000" pitchFamily="2" charset="-78"/>
              </a:rPr>
              <a:t>این مطالعه به روش مروری انجام شد .مقالات مرتبط در پایگاه های اطلاعاتی  </a:t>
            </a:r>
            <a:r>
              <a:rPr lang="en-US" sz="3600" dirty="0">
                <a:cs typeface="B Zar" panose="00000400000000000000" pitchFamily="2" charset="-78"/>
              </a:rPr>
              <a:t>Science direct </a:t>
            </a:r>
            <a:r>
              <a:rPr lang="ar-SA" sz="3600" dirty="0">
                <a:cs typeface="B Zar" panose="00000400000000000000" pitchFamily="2" charset="-78"/>
              </a:rPr>
              <a:t>، </a:t>
            </a:r>
            <a:r>
              <a:rPr lang="en-US" sz="3600" dirty="0" err="1">
                <a:cs typeface="B Zar" panose="00000400000000000000" pitchFamily="2" charset="-78"/>
              </a:rPr>
              <a:t>GoogleScholar</a:t>
            </a:r>
            <a:r>
              <a:rPr lang="en-US" sz="3600" dirty="0">
                <a:cs typeface="B Zar" panose="00000400000000000000" pitchFamily="2" charset="-78"/>
              </a:rPr>
              <a:t> </a:t>
            </a:r>
            <a:r>
              <a:rPr lang="ar-SA" sz="3600" dirty="0">
                <a:cs typeface="B Zar" panose="00000400000000000000" pitchFamily="2" charset="-78"/>
              </a:rPr>
              <a:t>، </a:t>
            </a:r>
            <a:r>
              <a:rPr lang="en-US" sz="3600" dirty="0" err="1">
                <a:cs typeface="B Zar" panose="00000400000000000000" pitchFamily="2" charset="-78"/>
              </a:rPr>
              <a:t>Magiran</a:t>
            </a:r>
            <a:r>
              <a:rPr lang="fa-IR" sz="3600" dirty="0">
                <a:cs typeface="B Zar" panose="00000400000000000000" pitchFamily="2" charset="-78"/>
              </a:rPr>
              <a:t>، </a:t>
            </a:r>
            <a:r>
              <a:rPr lang="en-US" sz="3600" dirty="0">
                <a:cs typeface="B Zar" panose="00000400000000000000" pitchFamily="2" charset="-78"/>
              </a:rPr>
              <a:t>Sid</a:t>
            </a:r>
            <a:r>
              <a:rPr lang="ar-SA" sz="3600" dirty="0">
                <a:cs typeface="B Zar" panose="00000400000000000000" pitchFamily="2" charset="-78"/>
              </a:rPr>
              <a:t>،</a:t>
            </a:r>
            <a:r>
              <a:rPr lang="en-US" sz="3600" dirty="0">
                <a:cs typeface="B Zar" panose="00000400000000000000" pitchFamily="2" charset="-78"/>
              </a:rPr>
              <a:t> PubMed</a:t>
            </a:r>
            <a:r>
              <a:rPr lang="ar-SA" sz="3600" dirty="0">
                <a:cs typeface="B Zar" panose="00000400000000000000" pitchFamily="2" charset="-78"/>
              </a:rPr>
              <a:t> با استفاده از کلید واژه های مرتبط با </a:t>
            </a:r>
            <a:r>
              <a:rPr lang="fa-IR" sz="3600" dirty="0">
                <a:cs typeface="B Zar" panose="00000400000000000000" pitchFamily="2" charset="-78"/>
              </a:rPr>
              <a:t>منابع استرس زا ، محیط بالین ، دانشجو مامایی  </a:t>
            </a:r>
            <a:r>
              <a:rPr lang="ar-SA" sz="3600" dirty="0">
                <a:cs typeface="B Zar" panose="00000400000000000000" pitchFamily="2" charset="-78"/>
              </a:rPr>
              <a:t>جستجو شدند. در نهایت 16 مقاله داخلی و خارجی منتشر شده بین سال های 2010 تا 2025 وارد مطالعه شدند</a:t>
            </a:r>
            <a:r>
              <a:rPr lang="fa-IR" sz="3600" dirty="0">
                <a:cs typeface="B Zar" panose="00000400000000000000" pitchFamily="2" charset="-78"/>
              </a:rPr>
              <a:t>.</a:t>
            </a:r>
            <a:endParaRPr lang="en-US" sz="10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221984" y="11247938"/>
            <a:ext cx="20324816" cy="2354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600" dirty="0">
                <a:cs typeface="B Zar" panose="00000400000000000000" pitchFamily="2" charset="-78"/>
              </a:rPr>
              <a:t>بر اساس نتایج ،بیشتر دانشجویان منابع استرس زای محیط بالین را در حیطه های مختلفی از جمله : حیطه احساسات ناخوشایند(ترس از فقدان دانش و مهارت)  ،تجربیات بالینی(نداشتن مهارت در مراقبت از بیمار)، برنامه ریزی </a:t>
            </a:r>
            <a:r>
              <a:rPr lang="fa-IR" sz="3600" dirty="0" err="1">
                <a:cs typeface="B Zar" panose="00000400000000000000" pitchFamily="2" charset="-78"/>
              </a:rPr>
              <a:t>اموزشی</a:t>
            </a:r>
            <a:r>
              <a:rPr lang="fa-IR" sz="3600" dirty="0">
                <a:cs typeface="B Zar" panose="00000400000000000000" pitchFamily="2" charset="-78"/>
              </a:rPr>
              <a:t>(روشن نبودن اهداف </a:t>
            </a:r>
            <a:r>
              <a:rPr lang="fa-IR" sz="3600" dirty="0" err="1">
                <a:cs typeface="B Zar" panose="00000400000000000000" pitchFamily="2" charset="-78"/>
              </a:rPr>
              <a:t>کاراموزی</a:t>
            </a:r>
            <a:r>
              <a:rPr lang="fa-IR" sz="3600" dirty="0">
                <a:cs typeface="B Zar" panose="00000400000000000000" pitchFamily="2" charset="-78"/>
              </a:rPr>
              <a:t>) ،محیط </a:t>
            </a:r>
            <a:r>
              <a:rPr lang="fa-IR" sz="3600" dirty="0" err="1">
                <a:cs typeface="B Zar" panose="00000400000000000000" pitchFamily="2" charset="-78"/>
              </a:rPr>
              <a:t>اموزش</a:t>
            </a:r>
            <a:r>
              <a:rPr lang="fa-IR" sz="3600" dirty="0">
                <a:cs typeface="B Zar" panose="00000400000000000000" pitchFamily="2" charset="-78"/>
              </a:rPr>
              <a:t> بالینی(کمبود امکانات، رفتار نامناسب پرسنل ) ، ارتباط بین فردی(ارزیابی استاد از نحوه عملکرد دانشجو) و تجارب تحقیر </a:t>
            </a:r>
            <a:r>
              <a:rPr lang="fa-IR" sz="3600" dirty="0" err="1">
                <a:cs typeface="B Zar" panose="00000400000000000000" pitchFamily="2" charset="-78"/>
              </a:rPr>
              <a:t>امیز</a:t>
            </a:r>
            <a:r>
              <a:rPr lang="fa-IR" sz="3600" dirty="0">
                <a:cs typeface="B Zar" panose="00000400000000000000" pitchFamily="2" charset="-78"/>
              </a:rPr>
              <a:t>(تذکر استاد در حضور بیمار)  ذکر کردند.</a:t>
            </a:r>
            <a:endParaRPr lang="en-US" sz="1000" dirty="0">
              <a:solidFill>
                <a:srgbClr val="000001"/>
              </a:solidFill>
              <a:latin typeface="Times New Roman"/>
              <a:cs typeface="B Zar" panose="00000400000000000000" pitchFamily="2" charset="-78"/>
            </a:endParaRPr>
          </a:p>
        </p:txBody>
      </p:sp>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238</TotalTime>
  <Words>461</Words>
  <Application>Microsoft Office PowerPoint</Application>
  <PresentationFormat>Custom</PresentationFormat>
  <Paragraphs>21</Paragraphs>
  <Slides>1</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Arial</vt:lpstr>
      <vt:lpstr>B Nazanin</vt:lpstr>
      <vt:lpstr>B Zar</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DELL</cp:lastModifiedBy>
  <cp:revision>37</cp:revision>
  <dcterms:created xsi:type="dcterms:W3CDTF">2026-09-07T19:22:54Z</dcterms:created>
  <dcterms:modified xsi:type="dcterms:W3CDTF">2026-10-11T13:05:01Z</dcterms:modified>
</cp:coreProperties>
</file>