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3" d="100"/>
          <a:sy n="23" d="100"/>
        </p:scale>
        <p:origin x="773"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6000" b="1" dirty="0">
                <a:cs typeface="B Zar" panose="00000400000000000000" pitchFamily="2" charset="-78"/>
              </a:rPr>
              <a:t>موانع </a:t>
            </a:r>
            <a:r>
              <a:rPr lang="fa-IR" sz="6000" b="1" dirty="0" err="1">
                <a:cs typeface="B Zar" panose="00000400000000000000" pitchFamily="2" charset="-78"/>
              </a:rPr>
              <a:t>خودکارامدی</a:t>
            </a:r>
            <a:r>
              <a:rPr lang="fa-IR" sz="6000" b="1" dirty="0">
                <a:cs typeface="B Zar" panose="00000400000000000000" pitchFamily="2" charset="-78"/>
              </a:rPr>
              <a:t> دانشجویان در امور  پژوهشی :مقاله مروری</a:t>
            </a:r>
            <a:endParaRPr lang="en-US" sz="6000" b="1" dirty="0">
              <a:solidFill>
                <a:schemeClr val="tx1"/>
              </a:solidFill>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Code:1088</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6524863"/>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fa-IR" sz="4000" b="1" dirty="0">
                <a:cs typeface="B Zar" panose="00000400000000000000" pitchFamily="2" charset="-78"/>
              </a:rPr>
              <a:t>مرضیه شایان منش</a:t>
            </a:r>
            <a:r>
              <a:rPr lang="fa-IR" sz="4000" b="1" baseline="30000" dirty="0">
                <a:cs typeface="B Zar" panose="00000400000000000000" pitchFamily="2" charset="-78"/>
              </a:rPr>
              <a:t>*</a:t>
            </a:r>
            <a:r>
              <a:rPr lang="fa-IR" sz="4000" b="1" dirty="0">
                <a:cs typeface="B Zar" panose="00000400000000000000" pitchFamily="2" charset="-78"/>
              </a:rPr>
              <a:t> </a:t>
            </a:r>
            <a:endParaRPr lang="en-US" sz="4000" b="1" dirty="0">
              <a:cs typeface="B Zar" panose="00000400000000000000" pitchFamily="2" charset="-78"/>
            </a:endParaRPr>
          </a:p>
          <a:p>
            <a:pPr algn="ctr" rtl="1"/>
            <a:r>
              <a:rPr lang="fa-IR" sz="4000" b="1" dirty="0">
                <a:cs typeface="B Zar" panose="00000400000000000000" pitchFamily="2" charset="-78"/>
              </a:rPr>
              <a:t>گروه مامایی، واحد نجف آباد، دانشگاه آزاد اسلامی، نجف آباد، ایران/ مرکز تحقیقات توسعه علوم پرستاری و مامایی، واحد نجف آباد، دانشگاه آزاد اسلامی، نجف آباد، ایران</a:t>
            </a:r>
            <a:r>
              <a:rPr lang="en-US" sz="4000" b="1" dirty="0">
                <a:cs typeface="B Zar" panose="00000400000000000000" pitchFamily="2" charset="-78"/>
              </a:rPr>
              <a:t>.</a:t>
            </a:r>
          </a:p>
          <a:p>
            <a:pPr algn="ctr" rtl="1"/>
            <a:r>
              <a:rPr lang="en-US" sz="4000" b="1" dirty="0">
                <a:cs typeface="B Zar" panose="00000400000000000000" pitchFamily="2" charset="-78"/>
              </a:rPr>
              <a:t>* </a:t>
            </a:r>
            <a:r>
              <a:rPr lang="ar-SA" sz="4000" b="1" dirty="0">
                <a:cs typeface="B Zar" panose="00000400000000000000" pitchFamily="2" charset="-78"/>
              </a:rPr>
              <a:t>نویسنده مسوول : مرضیه شایان منش، مربی، </a:t>
            </a:r>
            <a:r>
              <a:rPr lang="fa-IR" sz="4000" b="1" dirty="0">
                <a:cs typeface="B Zar" panose="00000400000000000000" pitchFamily="2" charset="-78"/>
              </a:rPr>
              <a:t>گروه مامایی، واحد نجف آباد، دانشگاه آزاد اسلامی، نجف آباد، ایران</a:t>
            </a:r>
            <a:endParaRPr lang="en-US" sz="4000" b="1" dirty="0">
              <a:cs typeface="B Zar" panose="00000400000000000000" pitchFamily="2" charset="-78"/>
            </a:endParaRPr>
          </a:p>
          <a:p>
            <a:pPr algn="ctr"/>
            <a:endParaRPr lang="fa-IR" sz="4000"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rtl="1"/>
            <a:endParaRPr lang="fa-IR" sz="4000"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rtl="1"/>
            <a:endParaRPr lang="fa-IR" sz="4000" dirty="0">
              <a:solidFill>
                <a:srgbClr val="000001"/>
              </a:solidFill>
              <a:latin typeface="Times New Roman" panose="02020603050405020304" pitchFamily="18" charset="0"/>
              <a:ea typeface="Open Sauce Bold"/>
              <a:cs typeface="B Zar" panose="00000400000000000000" pitchFamily="2" charset="-78"/>
              <a:sym typeface="Open Sauce Bold"/>
            </a:endParaRPr>
          </a:p>
          <a:p>
            <a:pPr marL="742950" indent="-742950" algn="ctr" rtl="1">
              <a:buAutoNum type="arabicParenBoth"/>
            </a:pPr>
            <a:endParaRPr lang="fa-IR" sz="4000"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rtl="1"/>
            <a:endParaRPr lang="fa-IR" sz="4000"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a:endParaRPr lang="en-US" sz="4000" dirty="0">
              <a:solidFill>
                <a:srgbClr val="235078"/>
              </a:solidFill>
              <a:latin typeface="Times New Roman" panose="02020603050405020304" pitchFamily="18" charset="0"/>
              <a:cs typeface="B Zar" panose="00000400000000000000" pitchFamily="2" charset="-78"/>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0940640" y="10141120"/>
            <a:ext cx="19190275" cy="1104264"/>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0784800" y="10141121"/>
            <a:ext cx="11965124" cy="1104265"/>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0412259" y="17314323"/>
            <a:ext cx="12465582"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4524315"/>
          </a:xfrm>
          <a:prstGeom prst="rect">
            <a:avLst/>
          </a:prstGeom>
          <a:noFill/>
        </p:spPr>
        <p:txBody>
          <a:bodyPr wrap="square" rtlCol="0">
            <a:spAutoFit/>
          </a:bodyPr>
          <a:lstStyle>
            <a:defPPr>
              <a:defRPr kern="1200"/>
            </a:defPPr>
          </a:lstStyle>
          <a:p>
            <a:pPr algn="just" rtl="1"/>
            <a:r>
              <a:rPr lang="ar-SA" sz="3600" dirty="0">
                <a:cs typeface="B Zar" panose="00000400000000000000" pitchFamily="2" charset="-78"/>
              </a:rPr>
              <a:t>یکی از آرمانهای جوامع امروزی، پرورش افراد پژوهشگر است که باعث رشد و اعتلای خود و جامعه شوند . پژوهش از ضروریات هر جامعه و از فرایندها و مهارتهای مهم و اساسی برای دانشجویان است . یكی از مهمترین عوامل مؤثر بر انجام تحقیق در دانشجویان، خودکارامدی پژوهشی دانشجویان یا به عبارتی باورهای آنها نسبت به تواناییهایشان در زمینه فعالیت های پژوهشی است.  لذا مطالعه مروری حاضر  به منظور بررسی</a:t>
            </a:r>
            <a:r>
              <a:rPr lang="fa-IR" sz="3600" dirty="0">
                <a:cs typeface="B Zar" panose="00000400000000000000" pitchFamily="2" charset="-78"/>
              </a:rPr>
              <a:t> موانع </a:t>
            </a:r>
            <a:r>
              <a:rPr lang="fa-IR" sz="3600" dirty="0" err="1">
                <a:cs typeface="B Zar" panose="00000400000000000000" pitchFamily="2" charset="-78"/>
              </a:rPr>
              <a:t>خودکارامدی</a:t>
            </a:r>
            <a:r>
              <a:rPr lang="fa-IR" sz="3600" dirty="0">
                <a:cs typeface="B Zar" panose="00000400000000000000" pitchFamily="2" charset="-78"/>
              </a:rPr>
              <a:t> دانشجویان در امور  پژوهشی </a:t>
            </a:r>
            <a:r>
              <a:rPr lang="ar-SA" sz="3600" dirty="0">
                <a:cs typeface="B Zar" panose="00000400000000000000" pitchFamily="2" charset="-78"/>
              </a:rPr>
              <a:t>انجام گردید..</a:t>
            </a:r>
            <a:endParaRPr lang="en-US" sz="5400" dirty="0">
              <a:solidFill>
                <a:srgbClr val="000001"/>
              </a:solidFill>
              <a:latin typeface="Times New Roman"/>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0784801" y="11582400"/>
            <a:ext cx="11965124" cy="2862322"/>
          </a:xfrm>
          <a:prstGeom prst="rect">
            <a:avLst/>
          </a:prstGeom>
          <a:noFill/>
        </p:spPr>
        <p:txBody>
          <a:bodyPr wrap="square" rtlCol="0">
            <a:spAutoFit/>
          </a:bodyPr>
          <a:lstStyle>
            <a:defPPr>
              <a:defRPr kern="1200"/>
            </a:defPPr>
          </a:lstStyle>
          <a:p>
            <a:pPr algn="just" rtl="1"/>
            <a:r>
              <a:rPr lang="ar-SA" sz="3600" dirty="0">
                <a:cs typeface="B Zar" panose="00000400000000000000" pitchFamily="2" charset="-78"/>
              </a:rPr>
              <a:t>تعیین دیدگاه دانشجویان ، دانش پژوهان ، در زمینه موانع پژوهشی ، میتواند راهکاري کاربردي به دست اندرکاران پژوهش داده و گامی مهم جهت حل موانع پیش روي تحقیق و فرهنگسازي و نهادینه کردن آن و رسیدن به اهداف عالیه ي پژوهش در دانشگاهها و مؤسسات آموزشی پژوهشی باشد.</a:t>
            </a:r>
            <a:endParaRPr lang="en-US" sz="3600" dirty="0">
              <a:cs typeface="B Zar" panose="00000400000000000000" pitchFamily="2" charset="-78"/>
            </a:endParaRPr>
          </a:p>
          <a:p>
            <a:pPr algn="just" rtl="1"/>
            <a:endParaRPr lang="en-US" sz="3600" dirty="0">
              <a:solidFill>
                <a:srgbClr val="000001"/>
              </a:solidFill>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0348935" y="18849167"/>
            <a:ext cx="12836853" cy="5909310"/>
          </a:xfrm>
          <a:prstGeom prst="rect">
            <a:avLst/>
          </a:prstGeom>
        </p:spPr>
        <p:txBody>
          <a:bodyPr wrap="square" lIns="0" tIns="0" rIns="0" bIns="0" rtlCol="0" anchor="t">
            <a:spAutoFit/>
          </a:bodyPr>
          <a:lstStyle/>
          <a:p>
            <a:r>
              <a:rPr lang="en-US" sz="3200" dirty="0">
                <a:cs typeface="B Zar" panose="00000400000000000000" pitchFamily="2" charset="-78"/>
              </a:rPr>
              <a:t>1-Roshniyan Ramin, M., &amp; Aghazadeh, M. Research self-efficacy among master's students in psychology and educational sciences. Research in Curriculum Planning.2013;. 2(12), 1-9.</a:t>
            </a:r>
          </a:p>
          <a:p>
            <a:r>
              <a:rPr lang="en-US" sz="3200" dirty="0">
                <a:cs typeface="B Zar" panose="00000400000000000000" pitchFamily="2" charset="-78"/>
              </a:rPr>
              <a:t>2-Salehi, M., </a:t>
            </a:r>
            <a:r>
              <a:rPr lang="en-US" sz="3200" dirty="0" err="1">
                <a:cs typeface="B Zar" panose="00000400000000000000" pitchFamily="2" charset="-78"/>
              </a:rPr>
              <a:t>Karsheki</a:t>
            </a:r>
            <a:r>
              <a:rPr lang="en-US" sz="3200" dirty="0">
                <a:cs typeface="B Zar" panose="00000400000000000000" pitchFamily="2" charset="-78"/>
              </a:rPr>
              <a:t>, H., </a:t>
            </a:r>
            <a:r>
              <a:rPr lang="en-US" sz="3200" dirty="0" err="1">
                <a:cs typeface="B Zar" panose="00000400000000000000" pitchFamily="2" charset="-78"/>
              </a:rPr>
              <a:t>Ahanchian</a:t>
            </a:r>
            <a:r>
              <a:rPr lang="en-US" sz="3200" dirty="0">
                <a:cs typeface="B Zar" panose="00000400000000000000" pitchFamily="2" charset="-78"/>
              </a:rPr>
              <a:t>, M., &amp; Karimi-</a:t>
            </a:r>
            <a:r>
              <a:rPr lang="en-US" sz="3200" dirty="0" err="1">
                <a:cs typeface="B Zar" panose="00000400000000000000" pitchFamily="2" charset="-78"/>
              </a:rPr>
              <a:t>Monaghi</a:t>
            </a:r>
            <a:r>
              <a:rPr lang="en-US" sz="3200" dirty="0">
                <a:cs typeface="B Zar" panose="00000400000000000000" pitchFamily="2" charset="-78"/>
              </a:rPr>
              <a:t>, H. Validation of research self-efficacy scale of graduate students of Mashhad and Ferdowsi Universities of Medical Sciences. Journal of Education in Medical Sciences. 2011; 12(6), 396-409</a:t>
            </a:r>
          </a:p>
          <a:p>
            <a:r>
              <a:rPr lang="en-US" sz="3200" dirty="0">
                <a:cs typeface="B Zar" panose="00000400000000000000" pitchFamily="2" charset="-78"/>
              </a:rPr>
              <a:t>3- Izadi H, Khosravipour B, </a:t>
            </a:r>
            <a:r>
              <a:rPr lang="en-US" sz="3200" dirty="0" err="1">
                <a:cs typeface="B Zar" panose="00000400000000000000" pitchFamily="2" charset="-78"/>
              </a:rPr>
              <a:t>Savari</a:t>
            </a:r>
            <a:r>
              <a:rPr lang="en-US" sz="3200" dirty="0">
                <a:cs typeface="B Zar" panose="00000400000000000000" pitchFamily="2" charset="-78"/>
              </a:rPr>
              <a:t> M. Analyzing research self-efficacy barriers among students (case study: Agricultural Sciences and Natural Resources University of Khuzestan). Quarterly Journal of Research and Planning in Higher Education2025; 23;31(3):79-98.</a:t>
            </a:r>
          </a:p>
          <a:p>
            <a:pPr algn="r" rtl="1"/>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3624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ar-SA" sz="3600" dirty="0">
                <a:cs typeface="B Zar" panose="00000400000000000000" pitchFamily="2" charset="-78"/>
              </a:rPr>
              <a:t>این مطالعه به روش مروری انجام شد .مقالات مرتبط در پایگاه های اطلاعاتی  </a:t>
            </a:r>
            <a:r>
              <a:rPr lang="en-US" sz="3600" dirty="0">
                <a:cs typeface="B Zar" panose="00000400000000000000" pitchFamily="2" charset="-78"/>
              </a:rPr>
              <a:t>Science direct </a:t>
            </a:r>
            <a:r>
              <a:rPr lang="ar-SA" sz="3600" dirty="0">
                <a:cs typeface="B Zar" panose="00000400000000000000" pitchFamily="2" charset="-78"/>
              </a:rPr>
              <a:t>، </a:t>
            </a:r>
            <a:r>
              <a:rPr lang="en-US" sz="3600" dirty="0" err="1">
                <a:cs typeface="B Zar" panose="00000400000000000000" pitchFamily="2" charset="-78"/>
              </a:rPr>
              <a:t>GoogleScholar</a:t>
            </a:r>
            <a:r>
              <a:rPr lang="en-US" sz="3600" dirty="0">
                <a:cs typeface="B Zar" panose="00000400000000000000" pitchFamily="2" charset="-78"/>
              </a:rPr>
              <a:t> </a:t>
            </a:r>
            <a:r>
              <a:rPr lang="ar-SA" sz="3600" dirty="0">
                <a:cs typeface="B Zar" panose="00000400000000000000" pitchFamily="2" charset="-78"/>
              </a:rPr>
              <a:t>، </a:t>
            </a:r>
            <a:r>
              <a:rPr lang="en-US" sz="3600" dirty="0" err="1">
                <a:cs typeface="B Zar" panose="00000400000000000000" pitchFamily="2" charset="-78"/>
              </a:rPr>
              <a:t>Magiran</a:t>
            </a:r>
            <a:r>
              <a:rPr lang="fa-IR" sz="3600" dirty="0">
                <a:cs typeface="B Zar" panose="00000400000000000000" pitchFamily="2" charset="-78"/>
              </a:rPr>
              <a:t>، </a:t>
            </a:r>
            <a:r>
              <a:rPr lang="en-US" sz="3600" dirty="0">
                <a:cs typeface="B Zar" panose="00000400000000000000" pitchFamily="2" charset="-78"/>
              </a:rPr>
              <a:t>Sid</a:t>
            </a:r>
            <a:r>
              <a:rPr lang="ar-SA" sz="3600" dirty="0">
                <a:cs typeface="B Zar" panose="00000400000000000000" pitchFamily="2" charset="-78"/>
              </a:rPr>
              <a:t>،</a:t>
            </a:r>
            <a:r>
              <a:rPr lang="en-US" sz="3600" dirty="0">
                <a:cs typeface="B Zar" panose="00000400000000000000" pitchFamily="2" charset="-78"/>
              </a:rPr>
              <a:t> PubMed</a:t>
            </a:r>
            <a:r>
              <a:rPr lang="ar-SA" sz="3600" dirty="0">
                <a:cs typeface="B Zar" panose="00000400000000000000" pitchFamily="2" charset="-78"/>
              </a:rPr>
              <a:t> با استفاده از کلید واژه های مرتبط با </a:t>
            </a:r>
            <a:r>
              <a:rPr lang="fa-IR" sz="3600" dirty="0">
                <a:cs typeface="B Zar" panose="00000400000000000000" pitchFamily="2" charset="-78"/>
              </a:rPr>
              <a:t>موانع پژوهشی ، </a:t>
            </a:r>
            <a:r>
              <a:rPr lang="fa-IR" sz="3600" dirty="0" err="1">
                <a:cs typeface="B Zar" panose="00000400000000000000" pitchFamily="2" charset="-78"/>
              </a:rPr>
              <a:t>خودکارامدی</a:t>
            </a:r>
            <a:r>
              <a:rPr lang="fa-IR" sz="3600" dirty="0">
                <a:cs typeface="B Zar" panose="00000400000000000000" pitchFamily="2" charset="-78"/>
              </a:rPr>
              <a:t> پژوهشی ، دانشجویان  </a:t>
            </a:r>
            <a:r>
              <a:rPr lang="ar-SA" sz="3600" dirty="0">
                <a:cs typeface="B Zar" panose="00000400000000000000" pitchFamily="2" charset="-78"/>
              </a:rPr>
              <a:t>جستجو شدند. در نهایت 15 مقاله داخلی و خارجی منتشر شده بین سال های 2010 تا 2025 وارد مطالعه شدند</a:t>
            </a:r>
            <a:r>
              <a:rPr lang="fa-IR" sz="3600" dirty="0">
                <a:cs typeface="B Zar" panose="00000400000000000000" pitchFamily="2" charset="-78"/>
              </a:rPr>
              <a:t>.</a:t>
            </a:r>
            <a:endParaRPr lang="en-US" sz="3600" dirty="0">
              <a:cs typeface="B Zar" panose="00000400000000000000" pitchFamily="2" charset="-78"/>
            </a:endParaRPr>
          </a:p>
          <a:p>
            <a:pPr algn="just" rtl="1"/>
            <a:endParaRPr lang="en-US" sz="1000" dirty="0">
              <a:solidFill>
                <a:srgbClr val="000001"/>
              </a:solidFill>
              <a:latin typeface="Times New Roman"/>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221984" y="11247938"/>
            <a:ext cx="18908931" cy="23853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dirty="0">
                <a:cs typeface="B Zar" panose="00000400000000000000" pitchFamily="2" charset="-78"/>
              </a:rPr>
              <a:t>بر اساس یافته های مطالعات مورد بررسی، دانشجویان موانع </a:t>
            </a:r>
            <a:r>
              <a:rPr lang="fa-IR" sz="3600" dirty="0" err="1">
                <a:cs typeface="B Zar" panose="00000400000000000000" pitchFamily="2" charset="-78"/>
              </a:rPr>
              <a:t>خودکارامدی</a:t>
            </a:r>
            <a:r>
              <a:rPr lang="fa-IR" sz="3600" dirty="0">
                <a:cs typeface="B Zar" panose="00000400000000000000" pitchFamily="2" charset="-78"/>
              </a:rPr>
              <a:t> پژوهش  را در سه حیطه  ازجمله :عوامل فرد محور(</a:t>
            </a:r>
            <a:r>
              <a:rPr lang="ar-SA" sz="3600" dirty="0">
                <a:cs typeface="B Zar" panose="00000400000000000000" pitchFamily="2" charset="-78"/>
              </a:rPr>
              <a:t>عدم تسلط کافی بر مهارت ای پایه ای و  پژوهش،نگرش منفی نسبت به پژوهش ..، </a:t>
            </a:r>
            <a:r>
              <a:rPr lang="fa-IR" sz="3600" dirty="0">
                <a:cs typeface="B Zar" panose="00000400000000000000" pitchFamily="2" charset="-78"/>
              </a:rPr>
              <a:t>)،عوامل دانشگاهی  یا نهادی  محور(</a:t>
            </a:r>
            <a:r>
              <a:rPr lang="ar-SA" sz="3600" dirty="0">
                <a:cs typeface="B Zar" panose="00000400000000000000" pitchFamily="2" charset="-78"/>
              </a:rPr>
              <a:t>عدم دسترسی منظم به استاد راهنما،محدودیت منابع اموزشی، فشار زمانی و حجم بالای دروس . .)</a:t>
            </a:r>
            <a:r>
              <a:rPr lang="fa-IR" sz="3600" dirty="0">
                <a:cs typeface="B Zar" panose="00000400000000000000" pitchFamily="2" charset="-78"/>
              </a:rPr>
              <a:t> </a:t>
            </a:r>
            <a:r>
              <a:rPr lang="fa-IR" sz="3600" dirty="0" err="1">
                <a:cs typeface="B Zar" panose="00000400000000000000" pitchFamily="2" charset="-78"/>
              </a:rPr>
              <a:t>وعوامل</a:t>
            </a:r>
            <a:r>
              <a:rPr lang="fa-IR" sz="3600" dirty="0">
                <a:cs typeface="B Zar" panose="00000400000000000000" pitchFamily="2" charset="-78"/>
              </a:rPr>
              <a:t> محیطی و اجتماعی محور(</a:t>
            </a:r>
            <a:r>
              <a:rPr lang="ar-SA" sz="3600" dirty="0">
                <a:cs typeface="B Zar" panose="00000400000000000000" pitchFamily="2" charset="-78"/>
              </a:rPr>
              <a:t>سرگرمیها و مشغله های بیهوده،موانع مالی،عدم توجه به موفقیت های پژوهشی.. </a:t>
            </a:r>
            <a:r>
              <a:rPr lang="fa-IR" sz="3600" dirty="0">
                <a:cs typeface="B Zar" panose="00000400000000000000" pitchFamily="2" charset="-78"/>
              </a:rPr>
              <a:t>)  ذکر  کردند. </a:t>
            </a:r>
            <a:r>
              <a:rPr lang="fa-IR" sz="3600" dirty="0">
                <a:solidFill>
                  <a:srgbClr val="000001"/>
                </a:solidFill>
                <a:latin typeface="Times New Roman"/>
                <a:ea typeface="Times New Roman"/>
                <a:cs typeface="B Zar" panose="00000400000000000000" pitchFamily="2" charset="-78"/>
                <a:sym typeface="Times New Roman"/>
              </a:rPr>
              <a:t>.</a:t>
            </a:r>
            <a:endParaRPr lang="en-US" sz="3600" dirty="0">
              <a:solidFill>
                <a:srgbClr val="000001"/>
              </a:solidFill>
              <a:latin typeface="Times New Roman"/>
              <a:cs typeface="B Zar" panose="00000400000000000000" pitchFamily="2" charset="-78"/>
            </a:endParaRP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224</TotalTime>
  <Words>495</Words>
  <Application>Microsoft Office PowerPoint</Application>
  <PresentationFormat>Custom</PresentationFormat>
  <Paragraphs>22</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Arial</vt:lpstr>
      <vt:lpstr>B Nazanin</vt:lpstr>
      <vt:lpstr>B Zar</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DELL</cp:lastModifiedBy>
  <cp:revision>35</cp:revision>
  <dcterms:created xsi:type="dcterms:W3CDTF">2026-09-07T19:22:54Z</dcterms:created>
  <dcterms:modified xsi:type="dcterms:W3CDTF">2026-10-11T13:05:39Z</dcterms:modified>
</cp:coreProperties>
</file>