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cs typeface="B Zar" panose="00000400000000000000" pitchFamily="2" charset="-78"/>
              </a:rPr>
              <a:t>موانع رعایت اخلاق حرفه ای توسط ماما ها :مقاله مروری</a:t>
            </a:r>
            <a:endParaRPr lang="en-US" sz="413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Code:1222</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5786199"/>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fa-IR" sz="4000" b="1" dirty="0">
                <a:cs typeface="B Zar" panose="00000400000000000000" pitchFamily="2" charset="-78"/>
              </a:rPr>
              <a:t>مرضیه شایان منش</a:t>
            </a:r>
            <a:r>
              <a:rPr lang="fa-IR" sz="4000" b="1" baseline="30000" dirty="0">
                <a:cs typeface="B Zar" panose="00000400000000000000" pitchFamily="2" charset="-78"/>
              </a:rPr>
              <a:t>*</a:t>
            </a:r>
            <a:r>
              <a:rPr lang="fa-IR" sz="4000" b="1" dirty="0">
                <a:cs typeface="B Zar" panose="00000400000000000000" pitchFamily="2" charset="-78"/>
              </a:rPr>
              <a:t> ،</a:t>
            </a:r>
            <a:r>
              <a:rPr lang="fa-IR" sz="4000" b="1" dirty="0" err="1">
                <a:cs typeface="B Zar" panose="00000400000000000000" pitchFamily="2" charset="-78"/>
              </a:rPr>
              <a:t>حدیثه</a:t>
            </a:r>
            <a:r>
              <a:rPr lang="fa-IR" sz="4000" b="1" dirty="0">
                <a:cs typeface="B Zar" panose="00000400000000000000" pitchFamily="2" charset="-78"/>
              </a:rPr>
              <a:t> سادات درخشان</a:t>
            </a:r>
            <a:r>
              <a:rPr lang="fa-IR" sz="4000" b="1" baseline="30000" dirty="0">
                <a:cs typeface="B Zar" panose="00000400000000000000" pitchFamily="2" charset="-78"/>
              </a:rPr>
              <a:t>2</a:t>
            </a:r>
            <a:endParaRPr lang="en-US" sz="4000" b="1" dirty="0">
              <a:cs typeface="B Zar" panose="00000400000000000000" pitchFamily="2" charset="-78"/>
            </a:endParaRPr>
          </a:p>
          <a:p>
            <a:pPr marL="742950" indent="-742950" algn="ctr" rtl="1">
              <a:buFont typeface="Arial" pitchFamily="34" charset="0"/>
              <a:buAutoNum type="arabicParenBoth"/>
            </a:pPr>
            <a:r>
              <a:rPr lang="fa-IR" sz="4000" b="1" dirty="0">
                <a:cs typeface="B Zar" panose="00000400000000000000" pitchFamily="2" charset="-78"/>
              </a:rPr>
              <a:t>گروه مامایی، واحد نجف آباد، دانشگاه آزاد اسلامی، نجف آباد، ایران/ مرکز تحقیقات توسعه علوم پرستاری و مامایی، واحد نجف آباد، دانشگاه آزاد اسلامی، نجف آباد، ایران</a:t>
            </a:r>
            <a:endParaRPr lang="en-US" sz="4000" b="1" dirty="0">
              <a:cs typeface="B Zar" panose="00000400000000000000" pitchFamily="2" charset="-78"/>
            </a:endParaRPr>
          </a:p>
          <a:p>
            <a:pPr algn="ctr" rtl="1"/>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(2) </a:t>
            </a:r>
            <a:r>
              <a:rPr lang="fa-IR" sz="4000" b="1" dirty="0">
                <a:cs typeface="B Zar" panose="00000400000000000000" pitchFamily="2" charset="-78"/>
              </a:rPr>
              <a:t>گروه مامایی، واحد نجف آباد، دانشگاه آزاد اسلامی، نجف آباد، ایران/ مرکز تحقیقات توسعه علوم پرستاری و مامایی، واحد نجف آباد، دانشگاه آزاد اسلامی، نجف آباد، ایران</a:t>
            </a:r>
            <a:endParaRPr lang="en-US" sz="4000" b="1" dirty="0">
              <a:cs typeface="B Zar" panose="00000400000000000000" pitchFamily="2" charset="-78"/>
            </a:endParaRPr>
          </a:p>
          <a:p>
            <a:pPr algn="ctr" rtl="1"/>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marL="742950" indent="-742950" algn="ctr" rtl="1">
              <a:buAutoNum type="arabicParenBoth"/>
            </a:pPr>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a:endParaRPr lang="en-US" sz="4000" b="1" dirty="0">
              <a:solidFill>
                <a:srgbClr val="235078"/>
              </a:solidFill>
              <a:latin typeface="Times New Roman" panose="02020603050405020304" pitchFamily="18" charset="0"/>
              <a:cs typeface="B Zar" panose="00000400000000000000" pitchFamily="2" charset="-78"/>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362711" y="10154779"/>
            <a:ext cx="18358260" cy="96325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1971273" y="10084935"/>
            <a:ext cx="10842609" cy="96325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0480000" y="16679010"/>
            <a:ext cx="12333882" cy="1047872"/>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416320"/>
          </a:xfrm>
          <a:prstGeom prst="rect">
            <a:avLst/>
          </a:prstGeom>
          <a:noFill/>
        </p:spPr>
        <p:txBody>
          <a:bodyPr wrap="square" rtlCol="0">
            <a:spAutoFit/>
          </a:bodyPr>
          <a:lstStyle>
            <a:defPPr>
              <a:defRPr kern="1200"/>
            </a:defPPr>
          </a:lstStyle>
          <a:p>
            <a:pPr algn="just" rtl="1"/>
            <a:r>
              <a:rPr lang="ar-SA" sz="3600" dirty="0">
                <a:cs typeface="B Zar" panose="00000400000000000000" pitchFamily="2" charset="-78"/>
              </a:rPr>
              <a:t>اخلاق حرفه ای یکی از ارکان اساسی ارائه مراقبت های ایمن و با کیفیت در حرفه مامایی است. رعایت اصول اخلاق حرفه ای نقش مهمی در سلامت مادر و نوزاد، رضایت دریافت کنندگان خدمات و اعتماد عمومی دارد. با اهمیت این موضوع، ماماها با موانع متعددی روبه رو هستند.این مطالعه با هدف بررسی موانع مؤثر بر عدم رعایت اخلاق حرفه ای در مراقبت های بالینی مامایی انجام شد.</a:t>
            </a:r>
            <a:endParaRPr lang="en-US" sz="36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1971274" y="11722068"/>
            <a:ext cx="11098444" cy="2302638"/>
          </a:xfrm>
          <a:prstGeom prst="rect">
            <a:avLst/>
          </a:prstGeom>
          <a:noFill/>
        </p:spPr>
        <p:txBody>
          <a:bodyPr wrap="square" rtlCol="0">
            <a:spAutoFit/>
          </a:bodyPr>
          <a:lstStyle>
            <a:defPPr>
              <a:defRPr kern="1200"/>
            </a:defPPr>
          </a:lstStyle>
          <a:p>
            <a:pPr algn="just" rtl="1"/>
            <a:r>
              <a:rPr lang="ar-SA" sz="3600" dirty="0">
                <a:cs typeface="B Zar" panose="00000400000000000000" pitchFamily="2" charset="-78"/>
              </a:rPr>
              <a:t>موانع عدم رعایت اخلاق حرفه ای ماهیتی چند بعدی و به هم پیوسته دارند. بهبود شرایط کاری، افزایش نیروی انسانی، توسعه آموزش های اخلاق حرفه ای و ارتقای آگاهی از قوانین حرفه ای می تواند به  بهبود عملکرد اخلاقی وکیفیت مراقبت های مامایی کمک کند.</a:t>
            </a:r>
            <a:endParaRPr lang="fa-IR" sz="54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0479999" y="17726881"/>
            <a:ext cx="13046075" cy="7141115"/>
          </a:xfrm>
          <a:prstGeom prst="rect">
            <a:avLst/>
          </a:prstGeom>
        </p:spPr>
        <p:txBody>
          <a:bodyPr wrap="square" lIns="0" tIns="0" rIns="0" bIns="0" rtlCol="0" anchor="t">
            <a:spAutoFit/>
          </a:bodyPr>
          <a:lstStyle/>
          <a:p>
            <a:pPr lvl="0"/>
            <a:r>
              <a:rPr lang="en-US" sz="3200" dirty="0">
                <a:cs typeface="B Zar" panose="00000400000000000000" pitchFamily="2" charset="-78"/>
              </a:rPr>
              <a:t>Taghizadeh H, Mohammadi Asl MR, </a:t>
            </a:r>
            <a:r>
              <a:rPr lang="en-US" sz="3200" dirty="0" err="1">
                <a:cs typeface="B Zar" panose="00000400000000000000" pitchFamily="2" charset="-78"/>
              </a:rPr>
              <a:t>Tavakol</a:t>
            </a:r>
            <a:r>
              <a:rPr lang="en-US" sz="3200" dirty="0">
                <a:cs typeface="B Zar" panose="00000400000000000000" pitchFamily="2" charset="-78"/>
              </a:rPr>
              <a:t> M, Nazari S, </a:t>
            </a:r>
            <a:r>
              <a:rPr lang="en-US" sz="3200" dirty="0" err="1">
                <a:cs typeface="B Zar" panose="00000400000000000000" pitchFamily="2" charset="-78"/>
              </a:rPr>
              <a:t>Mogharab</a:t>
            </a:r>
            <a:r>
              <a:rPr lang="en-US" sz="3200" dirty="0">
                <a:cs typeface="B Zar" panose="00000400000000000000" pitchFamily="2" charset="-78"/>
              </a:rPr>
              <a:t> F. Barriers to complying with professional ethics in midwifery according to the viewpoint of midwives working in a hospital in </a:t>
            </a:r>
            <a:r>
              <a:rPr lang="en-US" sz="3200" dirty="0" err="1">
                <a:cs typeface="B Zar" panose="00000400000000000000" pitchFamily="2" charset="-78"/>
              </a:rPr>
              <a:t>Jahrom</a:t>
            </a:r>
            <a:r>
              <a:rPr lang="en-US" sz="3200" dirty="0">
                <a:cs typeface="B Zar" panose="00000400000000000000" pitchFamily="2" charset="-78"/>
              </a:rPr>
              <a:t>, Iran. Dev </a:t>
            </a:r>
            <a:r>
              <a:rPr lang="en-US" sz="3200" dirty="0" err="1">
                <a:cs typeface="B Zar" panose="00000400000000000000" pitchFamily="2" charset="-78"/>
              </a:rPr>
              <a:t>Strateg</a:t>
            </a:r>
            <a:r>
              <a:rPr lang="en-US" sz="3200" dirty="0">
                <a:cs typeface="B Zar" panose="00000400000000000000" pitchFamily="2" charset="-78"/>
              </a:rPr>
              <a:t> Med Educ. 2023;10(2):168-179.</a:t>
            </a:r>
          </a:p>
          <a:p>
            <a:pPr lvl="0"/>
            <a:r>
              <a:rPr lang="en-US" sz="3200" dirty="0" err="1">
                <a:cs typeface="B Zar" panose="00000400000000000000" pitchFamily="2" charset="-78"/>
              </a:rPr>
              <a:t>Rezaeean</a:t>
            </a:r>
            <a:r>
              <a:rPr lang="en-US" sz="3200" dirty="0">
                <a:cs typeface="B Zar" panose="00000400000000000000" pitchFamily="2" charset="-78"/>
              </a:rPr>
              <a:t> SM, Kazemi </a:t>
            </a:r>
            <a:r>
              <a:rPr lang="en-US" sz="3200" dirty="0" err="1">
                <a:cs typeface="B Zar" panose="00000400000000000000" pitchFamily="2" charset="-78"/>
              </a:rPr>
              <a:t>Gelian</a:t>
            </a:r>
            <a:r>
              <a:rPr lang="en-US" sz="3200" dirty="0">
                <a:cs typeface="B Zar" panose="00000400000000000000" pitchFamily="2" charset="-78"/>
              </a:rPr>
              <a:t> Z, Kazemi </a:t>
            </a:r>
            <a:r>
              <a:rPr lang="en-US" sz="3200" dirty="0" err="1">
                <a:cs typeface="B Zar" panose="00000400000000000000" pitchFamily="2" charset="-78"/>
              </a:rPr>
              <a:t>Gelian</a:t>
            </a:r>
            <a:r>
              <a:rPr lang="en-US" sz="3200" dirty="0">
                <a:cs typeface="B Zar" panose="00000400000000000000" pitchFamily="2" charset="-78"/>
              </a:rPr>
              <a:t> G, Abbasi Z, Salari E, </a:t>
            </a:r>
            <a:r>
              <a:rPr lang="en-US" sz="3200" dirty="0" err="1">
                <a:cs typeface="B Zar" panose="00000400000000000000" pitchFamily="2" charset="-78"/>
              </a:rPr>
              <a:t>Tabatabaeichehr</a:t>
            </a:r>
            <a:r>
              <a:rPr lang="en-US" sz="3200" dirty="0">
                <a:cs typeface="B Zar" panose="00000400000000000000" pitchFamily="2" charset="-78"/>
              </a:rPr>
              <a:t> M. Study of barriers to professional ethics in midwifery clinical care from midwives’ viewpoints in hospitals specializing in obstetrics and gynecology in North Khorasan Province in 2018. J Med Ethics Hist Med. 2021;14(1):1-13. doi:10.18502/jmehm.v14i1.XXXX</a:t>
            </a:r>
          </a:p>
          <a:p>
            <a:pPr lvl="0"/>
            <a:r>
              <a:rPr lang="en-US" sz="3200" dirty="0">
                <a:cs typeface="B Zar" panose="00000400000000000000" pitchFamily="2" charset="-78"/>
              </a:rPr>
              <a:t>Carvajal B, Hancock A, </a:t>
            </a:r>
            <a:r>
              <a:rPr lang="en-US" sz="3200" dirty="0" err="1">
                <a:cs typeface="B Zar" panose="00000400000000000000" pitchFamily="2" charset="-78"/>
              </a:rPr>
              <a:t>Lewney</a:t>
            </a:r>
            <a:r>
              <a:rPr lang="en-US" sz="3200" dirty="0">
                <a:cs typeface="B Zar" panose="00000400000000000000" pitchFamily="2" charset="-78"/>
              </a:rPr>
              <a:t> K, Hagan K, Jamieson S, Cooke A. A global overview of midwives' working conditions: a rapid review of literature on positive practice environment. Women Birth. 2024;37(1):15-50. doi:10.1016/j.wombi.2023.08.007</a:t>
            </a:r>
          </a:p>
          <a:p>
            <a:pPr algn="r" rtl="1"/>
            <a:endParaRPr lang="en-US" sz="4800" dirty="0">
              <a:solidFill>
                <a:srgbClr val="000001"/>
              </a:solidFill>
              <a:latin typeface="Times New Roman"/>
              <a:ea typeface="Times New Roman"/>
              <a:cs typeface="B Zar" panose="00000400000000000000" pitchFamily="2" charset="-78"/>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9727104" cy="3518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ar-SA" sz="3600" dirty="0">
                <a:cs typeface="B Zar" panose="00000400000000000000" pitchFamily="2" charset="-78"/>
              </a:rPr>
              <a:t>این مطالعه به روش مروری انجام شد .مقالات مرتبط در پایگاه های اطلاعاتی  </a:t>
            </a:r>
            <a:r>
              <a:rPr lang="en-US" sz="3600" dirty="0">
                <a:cs typeface="B Zar" panose="00000400000000000000" pitchFamily="2" charset="-78"/>
              </a:rPr>
              <a:t>SID, Google Scholar, PubMed</a:t>
            </a:r>
            <a:r>
              <a:rPr lang="ar-SA" sz="3600" dirty="0">
                <a:cs typeface="B Zar" panose="00000400000000000000" pitchFamily="2" charset="-78"/>
              </a:rPr>
              <a:t> با استفاده از کلید واژه های مرتبط با اخلاق حرفه ای، موانع رعایت اخلاق حرفه ای و مامایی جستجو شدند. در نهایت 19مقاله داخلی و خارجی منتشر شده بین سال های 2013 تا 2025 وارد مطالعه شدند</a:t>
            </a:r>
            <a:r>
              <a:rPr lang="fa-IR" sz="3600" dirty="0">
                <a:cs typeface="B Zar" panose="00000400000000000000" pitchFamily="2" charset="-78"/>
              </a:rPr>
              <a:t>.</a:t>
            </a:r>
            <a:endParaRPr lang="en-US" sz="3600" dirty="0">
              <a:cs typeface="B Zar" panose="00000400000000000000" pitchFamily="2" charset="-78"/>
            </a:endParaRPr>
          </a:p>
          <a:p>
            <a:pPr algn="just" rtl="1"/>
            <a:endParaRPr lang="en-US" sz="36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4" y="11247939"/>
            <a:ext cx="18498988" cy="2354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ar-SA" sz="3600" dirty="0">
                <a:cs typeface="B Zar" panose="00000400000000000000" pitchFamily="2" charset="-78"/>
              </a:rPr>
              <a:t>نتایج نشان داد عوامل مؤثر بر عدم رعایت اخلاق حرفه ای شامل عوامل فردی ، سازمانی، آموزشی ، ارتباطی و قانونی است.کمبود نیروی انسانی، حجم بالای کار و استرس اخلاقی از مهمترین موانع سازمانی و فردی بودند. همچنین ضعف آموزش اخلاق حرفه ای،آگاهی ناکافی از قوانین حرفه ای، محدودیت مشارکت زنان در فرایند مراقبت از دیگر عوامل مؤثر شناسایی شدند.</a:t>
            </a:r>
            <a:endParaRPr lang="en-US" sz="3600" dirty="0">
              <a:cs typeface="B Zar" panose="00000400000000000000" pitchFamily="2" charset="-78"/>
            </a:endParaRPr>
          </a:p>
          <a:p>
            <a:pPr algn="just" rtl="1"/>
            <a:endParaRPr lang="en-US" sz="3600" dirty="0">
              <a:solidFill>
                <a:srgbClr val="000001"/>
              </a:solidFill>
              <a:latin typeface="Times New Roman"/>
              <a:cs typeface="B Zar" panose="00000400000000000000" pitchFamily="2" charset="-78"/>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225</TotalTime>
  <Words>529</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B Zar</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DELL</cp:lastModifiedBy>
  <cp:revision>33</cp:revision>
  <dcterms:created xsi:type="dcterms:W3CDTF">2026-09-07T19:22:54Z</dcterms:created>
  <dcterms:modified xsi:type="dcterms:W3CDTF">2026-10-11T13:06:08Z</dcterms:modified>
</cp:coreProperties>
</file>