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38" autoAdjust="0"/>
  </p:normalViewPr>
  <p:slideViewPr>
    <p:cSldViewPr snapToGrid="0">
      <p:cViewPr>
        <p:scale>
          <a:sx n="39" d="100"/>
          <a:sy n="39" d="100"/>
        </p:scale>
        <p:origin x="72" y="-9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ramansouri@iau.ac.ir"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4429144"/>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kern="0" dirty="0">
                <a:effectLst/>
                <a:latin typeface="Times New Roman" panose="02020603050405020304" pitchFamily="18" charset="0"/>
                <a:ea typeface="Times New Roman" panose="02020603050405020304" pitchFamily="18" charset="0"/>
                <a:cs typeface="B Titr"/>
              </a:rPr>
              <a:t>The Dual Impact of Digital Platforms on Foreign Language Classroom Anxiety and Academic Burnout: A Mixed-Methods Investigation</a:t>
            </a:r>
            <a:endParaRPr lang="en-US" sz="6000" b="1" dirty="0">
              <a:solidFill>
                <a:schemeClr val="tx1"/>
              </a:solidFill>
              <a:latin typeface="Times New Roman" panose="02020603050405020304" pitchFamily="18" charset="0"/>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5400" dirty="0">
                <a:solidFill>
                  <a:schemeClr val="accent1"/>
                </a:solidFill>
                <a:cs typeface="B Nazanin" panose="00000400000000000000" pitchFamily="2" charset="-78"/>
              </a:rPr>
              <a:t>Author’s</a:t>
            </a:r>
            <a:r>
              <a:rPr lang="fa-IR" sz="5400" dirty="0">
                <a:solidFill>
                  <a:schemeClr val="accent1"/>
                </a:solidFill>
                <a:cs typeface="B Nazanin" panose="00000400000000000000" pitchFamily="2" charset="-78"/>
              </a:rPr>
              <a:t> </a:t>
            </a:r>
            <a:r>
              <a:rPr lang="en-US" sz="5400" dirty="0">
                <a:solidFill>
                  <a:schemeClr val="accent1"/>
                </a:solidFill>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6966298"/>
            <a:ext cx="36576000" cy="1797415"/>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Sara Mansouri (1)</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English Department, Na.C., Islamic Azad University, Najafabad, Iran. Email: </a:t>
            </a: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hlinkClick r:id="rId3"/>
              </a:rPr>
              <a:t>saramansouri@iau.ac.ir</a:t>
            </a:r>
            <a:endParaRPr lang="en-US" sz="3200" dirty="0">
              <a:solidFill>
                <a:srgbClr val="235078"/>
              </a:solidFill>
              <a:latin typeface="Times New Roman" panose="02020603050405020304" pitchFamily="18" charset="0"/>
              <a:ea typeface="Open Sauce"/>
              <a:cs typeface="Times New Roman" panose="02020603050405020304" pitchFamily="18" charset="0"/>
              <a:sym typeface="Open Sauce"/>
            </a:endParaRPr>
          </a:p>
          <a:p>
            <a:pPr marL="514350" indent="-514350" algn="ctr">
              <a:buAutoNum type="arabicParenBoth"/>
            </a:pP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94368" y="1696761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276963" y="11091314"/>
            <a:ext cx="9857034" cy="5909310"/>
          </a:xfrm>
          <a:prstGeom prst="rect">
            <a:avLst/>
          </a:prstGeom>
          <a:noFill/>
        </p:spPr>
        <p:txBody>
          <a:bodyPr wrap="square" rtlCol="0">
            <a:spAutoFit/>
          </a:bodyPr>
          <a:lstStyle>
            <a:defPPr>
              <a:defRPr kern="1200"/>
            </a:defPPr>
          </a:lstStyle>
          <a:p>
            <a:r>
              <a:rPr lang="en-US" dirty="0">
                <a:latin typeface="Times New Roman" panose="02020603050405020304" pitchFamily="18" charset="0"/>
                <a:cs typeface="Times New Roman" panose="02020603050405020304" pitchFamily="18" charset="0"/>
              </a:rPr>
              <a:t>The rapid growth of digital platforms in language education has transformed learners' emotional experiences, creating an urgent need to understand how online mediation shapes anxiety and burnout.</a:t>
            </a:r>
          </a:p>
          <a:p>
            <a:pPr marL="285750" lvl="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FLCA:</a:t>
            </a:r>
            <a:r>
              <a:rPr lang="en-US" dirty="0">
                <a:latin typeface="Times New Roman" panose="02020603050405020304" pitchFamily="18" charset="0"/>
                <a:cs typeface="Times New Roman" panose="02020603050405020304" pitchFamily="18" charset="0"/>
              </a:rPr>
              <a:t> A major affective barrier to language acquisition; online settings add novel stressors (technical issues, reduced nonverbal cues, mediated interaction).</a:t>
            </a:r>
          </a:p>
          <a:p>
            <a:pPr marL="285750" lvl="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Burnout:</a:t>
            </a:r>
            <a:r>
              <a:rPr lang="en-US" dirty="0">
                <a:latin typeface="Times New Roman" panose="02020603050405020304" pitchFamily="18" charset="0"/>
                <a:cs typeface="Times New Roman" panose="02020603050405020304" pitchFamily="18" charset="0"/>
              </a:rPr>
              <a:t> A chronic state of exhaustion, cynicism, and reduced efficacy; digital stressors → anxiety → burnout (sequential pathway).</a:t>
            </a:r>
          </a:p>
          <a:p>
            <a:pPr marL="285750" lvl="0" indent="-28575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Paradox:</a:t>
            </a:r>
            <a:r>
              <a:rPr lang="en-US" dirty="0">
                <a:latin typeface="Times New Roman" panose="02020603050405020304" pitchFamily="18" charset="0"/>
                <a:cs typeface="Times New Roman" panose="02020603050405020304" pitchFamily="18" charset="0"/>
              </a:rPr>
              <a:t> Online platforms can </a:t>
            </a:r>
            <a:r>
              <a:rPr lang="en-US" i="1" dirty="0">
                <a:latin typeface="Times New Roman" panose="02020603050405020304" pitchFamily="18" charset="0"/>
                <a:cs typeface="Times New Roman" panose="02020603050405020304" pitchFamily="18" charset="0"/>
              </a:rPr>
              <a:t>reduce</a:t>
            </a:r>
            <a:r>
              <a:rPr lang="en-US" dirty="0">
                <a:latin typeface="Times New Roman" panose="02020603050405020304" pitchFamily="18" charset="0"/>
                <a:cs typeface="Times New Roman" panose="02020603050405020304" pitchFamily="18" charset="0"/>
              </a:rPr>
              <a:t> anxiety (visual anonymity, lower speaking anxiety) </a:t>
            </a:r>
            <a:r>
              <a:rPr lang="en-US" b="1" dirty="0">
                <a:latin typeface="Times New Roman" panose="02020603050405020304" pitchFamily="18" charset="0"/>
                <a:cs typeface="Times New Roman" panose="02020603050405020304" pitchFamily="18" charset="0"/>
              </a:rPr>
              <a:t>or</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increase</a:t>
            </a:r>
            <a:r>
              <a:rPr lang="en-US" dirty="0">
                <a:latin typeface="Times New Roman" panose="02020603050405020304" pitchFamily="18" charset="0"/>
                <a:cs typeface="Times New Roman" panose="02020603050405020304" pitchFamily="18" charset="0"/>
              </a:rPr>
              <a:t> it (technostress, digital fatigue, cognitive overload).</a:t>
            </a:r>
          </a:p>
          <a:p>
            <a:r>
              <a:rPr lang="en-US" b="1" dirty="0">
                <a:latin typeface="Times New Roman" panose="02020603050405020304" pitchFamily="18" charset="0"/>
                <a:cs typeface="Times New Roman" panose="02020603050405020304" pitchFamily="18" charset="0"/>
              </a:rPr>
              <a:t>Research Gap: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Focus has been on formal online contexts — informal/non-traditional settings under-explored.</a:t>
            </a:r>
          </a:p>
          <a:p>
            <a:pPr marL="285750" lvl="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Specific technological features shaping emotion remain unclear.</a:t>
            </a:r>
          </a:p>
          <a:p>
            <a:pPr marL="285750" lvl="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Foreign language learning burnout research is still in its early stages.</a:t>
            </a:r>
          </a:p>
          <a:p>
            <a:r>
              <a:rPr lang="en-US" b="1" dirty="0">
                <a:latin typeface="Times New Roman" panose="02020603050405020304" pitchFamily="18" charset="0"/>
                <a:cs typeface="Times New Roman" panose="02020603050405020304" pitchFamily="18" charset="0"/>
              </a:rPr>
              <a:t>Aim: </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examine the </a:t>
            </a:r>
            <a:r>
              <a:rPr lang="en-US" b="1" dirty="0">
                <a:latin typeface="Times New Roman" panose="02020603050405020304" pitchFamily="18" charset="0"/>
                <a:cs typeface="Times New Roman" panose="02020603050405020304" pitchFamily="18" charset="0"/>
              </a:rPr>
              <a:t>dual impact</a:t>
            </a:r>
            <a:r>
              <a:rPr lang="en-US" dirty="0">
                <a:latin typeface="Times New Roman" panose="02020603050405020304" pitchFamily="18" charset="0"/>
                <a:cs typeface="Times New Roman" panose="02020603050405020304" pitchFamily="18" charset="0"/>
              </a:rPr>
              <a:t> of synchronous online classes on FLCA and academic burnout among intermediate-level learners using a mixed-methods design.</a:t>
            </a:r>
          </a:p>
          <a:p>
            <a:r>
              <a:rPr lang="en-US" b="1" dirty="0">
                <a:latin typeface="Times New Roman" panose="02020603050405020304" pitchFamily="18" charset="0"/>
                <a:cs typeface="Times New Roman" panose="02020603050405020304" pitchFamily="18" charset="0"/>
              </a:rPr>
              <a:t>Research Questions</a:t>
            </a:r>
            <a:endParaRPr lang="en-US" dirty="0">
              <a:latin typeface="Times New Roman" panose="02020603050405020304" pitchFamily="18" charset="0"/>
              <a:cs typeface="Times New Roman" panose="02020603050405020304" pitchFamily="18" charset="0"/>
            </a:endParaRPr>
          </a:p>
          <a:p>
            <a:pPr marL="285750" indent="-285750" latinLnBrk="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RQ1  Effect of synchronous online classes on FLCA vs. face-to-face instruction?</a:t>
            </a:r>
          </a:p>
          <a:p>
            <a:pPr marL="285750" indent="-285750" latinLnBrk="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RQ2  Effect on academic burnout, and its relationship to anxiety?</a:t>
            </a:r>
          </a:p>
          <a:p>
            <a:pPr marL="285750" indent="-285750" latinLnBrk="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RQ3  Mediating factors (technical difficulties, social presence, instructor behaviors, coping strategies?</a:t>
            </a:r>
          </a:p>
          <a:p>
            <a:pPr marL="285750" indent="-285750" latinLnBrk="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RQ4  How do learners perceive and manage their emotional experiences?</a:t>
            </a:r>
          </a:p>
          <a:p>
            <a:pPr marL="285750" indent="-285750" latinLnBrk="1">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RQ5  Implications for instructional design, pedagogy, and policymaking?</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438138" y="19283264"/>
            <a:ext cx="9729118" cy="4308872"/>
          </a:xfrm>
          <a:prstGeom prst="rect">
            <a:avLst/>
          </a:prstGeom>
        </p:spPr>
        <p:txBody>
          <a:bodyPr wrap="square" lIns="0" tIns="0" rIns="0" bIns="0" rtlCol="0" anchor="t">
            <a:spAutoFit/>
          </a:bodyPr>
          <a:lstStyle/>
          <a:p>
            <a:pPr marL="568325" indent="-568325"/>
            <a:r>
              <a:rPr lang="en-US" sz="2800" dirty="0">
                <a:latin typeface="Times New Roman" panose="02020603050405020304" pitchFamily="18" charset="0"/>
                <a:cs typeface="Times New Roman" panose="02020603050405020304" pitchFamily="18" charset="0"/>
              </a:rPr>
              <a:t>Sun J. The impact of technology on foreign language anxiety: A systematic review of empirical studies from 2004 to 2024. </a:t>
            </a:r>
            <a:r>
              <a:rPr lang="en-US" sz="2800" dirty="0" err="1">
                <a:latin typeface="Times New Roman" panose="02020603050405020304" pitchFamily="18" charset="0"/>
                <a:cs typeface="Times New Roman" panose="02020603050405020304" pitchFamily="18" charset="0"/>
              </a:rPr>
              <a:t>Humanit</a:t>
            </a:r>
            <a:r>
              <a:rPr lang="en-US" sz="2800" dirty="0">
                <a:latin typeface="Times New Roman" panose="02020603050405020304" pitchFamily="18" charset="0"/>
                <a:cs typeface="Times New Roman" panose="02020603050405020304" pitchFamily="18" charset="0"/>
              </a:rPr>
              <a:t> Soc Sci Commun. 2025. </a:t>
            </a:r>
          </a:p>
          <a:p>
            <a:pPr marL="568325" indent="-568325"/>
            <a:r>
              <a:rPr lang="en-US" sz="2800" dirty="0">
                <a:latin typeface="Times New Roman" panose="02020603050405020304" pitchFamily="18" charset="0"/>
                <a:cs typeface="Times New Roman" panose="02020603050405020304" pitchFamily="18" charset="0"/>
              </a:rPr>
              <a:t>      DOI:</a:t>
            </a:r>
            <a:r>
              <a:rPr lang="en-US" sz="2800" u="sng" dirty="0">
                <a:latin typeface="Times New Roman" panose="02020603050405020304" pitchFamily="18" charset="0"/>
                <a:cs typeface="Times New Roman" panose="02020603050405020304" pitchFamily="18" charset="0"/>
              </a:rPr>
              <a:t> 10.1057/s41599-025-05921-6</a:t>
            </a:r>
            <a:endParaRPr lang="en-US" sz="2800" dirty="0">
              <a:latin typeface="Times New Roman" panose="02020603050405020304" pitchFamily="18" charset="0"/>
              <a:cs typeface="Times New Roman" panose="02020603050405020304" pitchFamily="18" charset="0"/>
            </a:endParaRPr>
          </a:p>
          <a:p>
            <a:pPr marL="568325" indent="-568325"/>
            <a:r>
              <a:rPr lang="en-US" sz="2800" dirty="0">
                <a:latin typeface="Times New Roman" panose="02020603050405020304" pitchFamily="18" charset="0"/>
                <a:cs typeface="Times New Roman" panose="02020603050405020304" pitchFamily="18" charset="0"/>
              </a:rPr>
              <a:t>Hamdi S. Virtual foreign language classrooms in Tunisia: Mapping teaching, learning and technology-driven anxiety. Studia UBB Psychol-</a:t>
            </a:r>
            <a:r>
              <a:rPr lang="en-US" sz="2800" dirty="0" err="1">
                <a:latin typeface="Times New Roman" panose="02020603050405020304" pitchFamily="18" charset="0"/>
                <a:cs typeface="Times New Roman" panose="02020603050405020304" pitchFamily="18" charset="0"/>
              </a:rPr>
              <a:t>Paed</a:t>
            </a:r>
            <a:r>
              <a:rPr lang="en-US" sz="2800" dirty="0">
                <a:latin typeface="Times New Roman" panose="02020603050405020304" pitchFamily="18" charset="0"/>
                <a:cs typeface="Times New Roman" panose="02020603050405020304" pitchFamily="18" charset="0"/>
              </a:rPr>
              <a:t>. 2025;1:13. DOI:</a:t>
            </a:r>
            <a:r>
              <a:rPr lang="en-US" sz="2800" u="sng" dirty="0">
                <a:latin typeface="Times New Roman" panose="02020603050405020304" pitchFamily="18" charset="0"/>
                <a:cs typeface="Times New Roman" panose="02020603050405020304" pitchFamily="18" charset="0"/>
              </a:rPr>
              <a:t>10.24193/subbpsyped.2025.1.13</a:t>
            </a:r>
            <a:endParaRPr lang="en-US" sz="2800" dirty="0">
              <a:latin typeface="Times New Roman" panose="02020603050405020304" pitchFamily="18" charset="0"/>
              <a:cs typeface="Times New Roman" panose="02020603050405020304" pitchFamily="18" charset="0"/>
            </a:endParaRPr>
          </a:p>
          <a:p>
            <a:pPr marL="568325" indent="-568325"/>
            <a:r>
              <a:rPr lang="en-US" sz="2800" dirty="0">
                <a:latin typeface="Times New Roman" panose="02020603050405020304" pitchFamily="18" charset="0"/>
                <a:cs typeface="Times New Roman" panose="02020603050405020304" pitchFamily="18" charset="0"/>
              </a:rPr>
              <a:t>Sci Rep. Technostress, digital fatigue, and AI dependency as antecedents of burnout and SDG-4 achievement in EFL classrooms. Sci Rep. 2026. DOI: </a:t>
            </a:r>
            <a:r>
              <a:rPr lang="en-US" sz="2800" u="sng" dirty="0">
                <a:latin typeface="Times New Roman" panose="02020603050405020304" pitchFamily="18" charset="0"/>
                <a:cs typeface="Times New Roman" panose="02020603050405020304" pitchFamily="18" charset="0"/>
              </a:rPr>
              <a:t>10.1038/s41598-026-45402-7</a:t>
            </a:r>
            <a:endParaRPr lang="en-US" sz="2800" dirty="0">
              <a:latin typeface="Times New Roman" panose="02020603050405020304" pitchFamily="18" charset="0"/>
              <a:cs typeface="Times New Roman" panose="02020603050405020304" pitchFamily="18" charset="0"/>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302459" y="18301585"/>
            <a:ext cx="10556994" cy="5863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r>
              <a:rPr lang="en-US" sz="2000" b="1" dirty="0">
                <a:latin typeface="Times New Roman" panose="02020603050405020304" pitchFamily="18" charset="0"/>
                <a:cs typeface="Times New Roman" panose="02020603050405020304" pitchFamily="18" charset="0"/>
              </a:rPr>
              <a:t>Design</a:t>
            </a:r>
          </a:p>
          <a:p>
            <a:pPr marL="457200" indent="-2825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Mixed-methods sequential explanatory design (Creswell &amp; Plano Clark, 2018): quantitative phase identified statistical relationships → qualitative phase explained them.</a:t>
            </a:r>
          </a:p>
          <a:p>
            <a:r>
              <a:rPr lang="en-US" sz="2000" b="1" dirty="0">
                <a:latin typeface="Times New Roman" panose="02020603050405020304" pitchFamily="18" charset="0"/>
                <a:cs typeface="Times New Roman" panose="02020603050405020304" pitchFamily="18" charset="0"/>
              </a:rPr>
              <a:t>Participants</a:t>
            </a:r>
            <a:endParaRPr lang="en-US" sz="2000" dirty="0">
              <a:latin typeface="Times New Roman" panose="02020603050405020304" pitchFamily="18" charset="0"/>
              <a:cs typeface="Times New Roman" panose="02020603050405020304" pitchFamily="18" charset="0"/>
            </a:endParaRPr>
          </a:p>
          <a:p>
            <a:pPr marL="457200" lvl="0" indent="-2825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150 intermediate EFL learners (87 F, 63 M; ages 18–35, M = 23.4, SD = 4.2)</a:t>
            </a:r>
          </a:p>
          <a:p>
            <a:pPr marL="457200" lvl="0" indent="-2825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Purposive sampling from a university language center</a:t>
            </a:r>
          </a:p>
          <a:p>
            <a:pPr marL="457200" lvl="0" indent="-2825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Criteria: enrolled in ≥1 synchronous online English course + prior F2F experience + intermediate proficiency</a:t>
            </a:r>
          </a:p>
          <a:p>
            <a:pPr marL="457200" lvl="0" indent="-2825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Informed consent; anonymity and withdrawal rights assured</a:t>
            </a:r>
          </a:p>
          <a:p>
            <a:pPr lvl="0"/>
            <a:r>
              <a:rPr lang="en-US" sz="2000" b="1" dirty="0">
                <a:latin typeface="Times New Roman" panose="02020603050405020304" pitchFamily="18" charset="0"/>
                <a:cs typeface="Times New Roman" panose="02020603050405020304" pitchFamily="18" charset="0"/>
              </a:rPr>
              <a:t>Instruments </a:t>
            </a:r>
          </a:p>
          <a:p>
            <a:pPr marL="342900" lvl="0" indent="-1682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FLCAS (Horwitz et al., 1986): 33 items | 5-point Likert   Communication apprehension, fear of negative evaluation, test anxiety   </a:t>
            </a:r>
            <a:r>
              <a:rPr lang="el-GR" sz="2000" dirty="0">
                <a:latin typeface="Times New Roman" panose="02020603050405020304" pitchFamily="18" charset="0"/>
                <a:cs typeface="Times New Roman" panose="02020603050405020304" pitchFamily="18" charset="0"/>
              </a:rPr>
              <a:t>α = .89</a:t>
            </a:r>
            <a:endParaRPr lang="en-US" sz="2000" dirty="0">
              <a:latin typeface="Times New Roman" panose="02020603050405020304" pitchFamily="18" charset="0"/>
              <a:cs typeface="Times New Roman" panose="02020603050405020304" pitchFamily="18" charset="0"/>
            </a:endParaRPr>
          </a:p>
          <a:p>
            <a:pPr marL="342900" lvl="0" indent="-1682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MBI-SS (Maslach et al., 1996): Emotional exhaustion, cynicism, reduced academic efficacy   </a:t>
            </a:r>
            <a:r>
              <a:rPr lang="el-GR" sz="2000" dirty="0">
                <a:latin typeface="Times New Roman" panose="02020603050405020304" pitchFamily="18" charset="0"/>
                <a:cs typeface="Times New Roman" panose="02020603050405020304" pitchFamily="18" charset="0"/>
              </a:rPr>
              <a:t>α = .84</a:t>
            </a:r>
            <a:endParaRPr lang="en-US" sz="2000" dirty="0">
              <a:latin typeface="Times New Roman" panose="02020603050405020304" pitchFamily="18" charset="0"/>
              <a:cs typeface="Times New Roman" panose="02020603050405020304" pitchFamily="18" charset="0"/>
            </a:endParaRPr>
          </a:p>
          <a:p>
            <a:pPr marL="342900" lvl="0" indent="-1682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Demographic &amp; Technology-Use Questionnaire: Age, gender, prior online experience, platform use, tech access</a:t>
            </a:r>
          </a:p>
          <a:p>
            <a:pPr marL="342900" lvl="0" indent="-168275">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 Semi-Structured Interviews: Emotional experiences, anxiety/exhaustion sources,   coping strategies, suggestions for improvement</a:t>
            </a:r>
          </a:p>
        </p:txBody>
      </p:sp>
      <p:pic>
        <p:nvPicPr>
          <p:cNvPr id="4" name="Picture 3">
            <a:extLst>
              <a:ext uri="{FF2B5EF4-FFF2-40B4-BE49-F238E27FC236}">
                <a16:creationId xmlns:a16="http://schemas.microsoft.com/office/drawing/2014/main" id="{66E246C4-61DF-49C2-0D7B-DE11EEFA4F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541" y="4884811"/>
            <a:ext cx="3016922" cy="2942367"/>
          </a:xfrm>
          <a:prstGeom prst="rect">
            <a:avLst/>
          </a:prstGeom>
        </p:spPr>
      </p:pic>
      <p:sp>
        <p:nvSpPr>
          <p:cNvPr id="14" name="TextBox 13">
            <a:extLst>
              <a:ext uri="{FF2B5EF4-FFF2-40B4-BE49-F238E27FC236}">
                <a16:creationId xmlns:a16="http://schemas.microsoft.com/office/drawing/2014/main" id="{8E6EBD07-D7E3-B33F-1E9E-E2C6D17743DD}"/>
              </a:ext>
            </a:extLst>
          </p:cNvPr>
          <p:cNvSpPr txBox="1"/>
          <p:nvPr/>
        </p:nvSpPr>
        <p:spPr>
          <a:xfrm rot="10800000" flipV="1">
            <a:off x="35149641" y="5473849"/>
            <a:ext cx="8376433" cy="4524315"/>
          </a:xfrm>
          <a:prstGeom prst="rect">
            <a:avLst/>
          </a:prstGeom>
          <a:noFill/>
        </p:spPr>
        <p:txBody>
          <a:bodyPr wrap="square" rtlCol="0">
            <a:spAutoFit/>
          </a:bodyPr>
          <a:lstStyle/>
          <a:p>
            <a:r>
              <a:rPr lang="en-US" b="1" dirty="0">
                <a:latin typeface="Times New Roman" panose="02020603050405020304" pitchFamily="18" charset="0"/>
                <a:cs typeface="Times New Roman" panose="02020603050405020304" pitchFamily="18" charset="0"/>
              </a:rPr>
              <a:t>Abstract</a:t>
            </a:r>
          </a:p>
          <a:p>
            <a:r>
              <a:rPr lang="en-US" dirty="0">
                <a:latin typeface="Times New Roman" panose="02020603050405020304" pitchFamily="18" charset="0"/>
                <a:cs typeface="Times New Roman" panose="02020603050405020304" pitchFamily="18" charset="0"/>
              </a:rPr>
              <a:t>This mixed-methods study investigated the effects of synchronous online classes on Foreign Language Classroom Anxiety (FLCA) and academic burnout among 150 intermediate-level language learners, while identifying mediating factors. Data were collected using the FLCAS, the MBI-SS, and semi-structured interviews, and analyzed through paired t-tests, Pearson correlations, and thematic analysis. Results revealed a two-fold impact: 61% of participants reported lower anxiety due to reduced social anxiety and visual anonymity (p &lt; .05), whereas 39% experienced increased anxiety linked to technical difficulties, lack of immediate feedback, and isolation. Prolonged digital platform use was significantly associated with emotional exhaustion and diminished motivation (r = .62, p &lt; .01), while learners using cognitive and social coping strategies reported significantly lower anxiety and burnout. These findings suggest that interactional context and instructional design quality play decisive roles in shaping learners' psychological experiences, and recommend that educators foster purposeful group interactions, provide timely feedback, and teach self-regulation skills to mitigate adverse outcomes in online environments.</a:t>
            </a:r>
          </a:p>
        </p:txBody>
      </p:sp>
      <p:sp>
        <p:nvSpPr>
          <p:cNvPr id="18" name="TextBox 17">
            <a:extLst>
              <a:ext uri="{FF2B5EF4-FFF2-40B4-BE49-F238E27FC236}">
                <a16:creationId xmlns:a16="http://schemas.microsoft.com/office/drawing/2014/main" id="{DDCDFA22-9BFB-61BD-448D-C7B920567E6B}"/>
              </a:ext>
            </a:extLst>
          </p:cNvPr>
          <p:cNvSpPr txBox="1"/>
          <p:nvPr/>
        </p:nvSpPr>
        <p:spPr>
          <a:xfrm>
            <a:off x="10818812" y="11244015"/>
            <a:ext cx="8889008" cy="2159566"/>
          </a:xfrm>
          <a:prstGeom prst="rect">
            <a:avLst/>
          </a:prstGeom>
          <a:noFill/>
        </p:spPr>
        <p:txBody>
          <a:bodyPr wrap="square">
            <a:spAutoFit/>
          </a:bodyPr>
          <a:lstStyle/>
          <a:p>
            <a:pPr marL="0" marR="0" indent="0" algn="l">
              <a:spcBef>
                <a:spcPts val="1200"/>
              </a:spcBef>
              <a:buNone/>
            </a:pPr>
            <a:r>
              <a:rPr lang="en-US" sz="2000" b="1" i="0" dirty="0">
                <a:solidFill>
                  <a:schemeClr val="tx1"/>
                </a:solidFill>
                <a:effectLst/>
                <a:latin typeface="Times New Roman" panose="02020603050405020304" pitchFamily="18" charset="0"/>
                <a:cs typeface="Times New Roman" panose="02020603050405020304" pitchFamily="18" charset="0"/>
              </a:rPr>
              <a:t>Reliability &amp; Descriptives</a:t>
            </a:r>
            <a:endParaRPr lang="en-US" sz="2000" b="0" i="0" dirty="0">
              <a:solidFill>
                <a:schemeClr val="tx1"/>
              </a:solidFill>
              <a:effectLst/>
              <a:latin typeface="Times New Roman" panose="02020603050405020304" pitchFamily="18" charset="0"/>
              <a:cs typeface="Times New Roman" panose="02020603050405020304" pitchFamily="18" charset="0"/>
            </a:endParaRPr>
          </a:p>
          <a:p>
            <a:pPr marL="403225" marR="0" lvl="0" indent="-171450" algn="l">
              <a:spcBef>
                <a:spcPts val="1200"/>
              </a:spcBef>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FLCAS: α = .89 | MBI-SS: α = .84 (both acceptable)</a:t>
            </a:r>
          </a:p>
          <a:p>
            <a:pPr marL="403225" marR="0" lvl="0" indent="-171450" algn="l">
              <a:spcBef>
                <a:spcPts val="450"/>
              </a:spcBef>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Moderate FLCA (M = 3.42, SD = 0.71) and burnout (M = 2.89, SD = 0.83)</a:t>
            </a:r>
          </a:p>
          <a:p>
            <a:pPr marL="403225" marR="0" lvl="0" indent="-171450" algn="l">
              <a:spcBef>
                <a:spcPts val="450"/>
              </a:spcBef>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Weekly platform use: 8.73 </a:t>
            </a:r>
            <a:r>
              <a:rPr lang="en-US" sz="2400" b="0" i="0" dirty="0" err="1">
                <a:solidFill>
                  <a:schemeClr val="tx1"/>
                </a:solidFill>
                <a:effectLst/>
                <a:latin typeface="Times New Roman" panose="02020603050405020304" pitchFamily="18" charset="0"/>
                <a:cs typeface="Times New Roman" panose="02020603050405020304" pitchFamily="18" charset="0"/>
              </a:rPr>
              <a:t>hrs</a:t>
            </a:r>
            <a:r>
              <a:rPr lang="en-US" sz="2400" b="0" i="0" dirty="0">
                <a:solidFill>
                  <a:schemeClr val="tx1"/>
                </a:solidFill>
                <a:effectLst/>
                <a:latin typeface="Times New Roman" panose="02020603050405020304" pitchFamily="18" charset="0"/>
                <a:cs typeface="Times New Roman" panose="02020603050405020304" pitchFamily="18" charset="0"/>
              </a:rPr>
              <a:t> (SD = 3.41)</a:t>
            </a:r>
            <a:endParaRPr lang="en-US" sz="2400" b="0" i="0" dirty="0">
              <a:solidFill>
                <a:srgbClr val="0F1115"/>
              </a:solidFill>
              <a:effectLst/>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BE10ADFC-46BE-A7E7-EF69-327A1B2A26A0}"/>
              </a:ext>
            </a:extLst>
          </p:cNvPr>
          <p:cNvSpPr txBox="1"/>
          <p:nvPr/>
        </p:nvSpPr>
        <p:spPr>
          <a:xfrm>
            <a:off x="11830050" y="13658850"/>
            <a:ext cx="0" cy="0"/>
          </a:xfrm>
          <a:prstGeom prst="rect">
            <a:avLst/>
          </a:prstGeom>
          <a:noFill/>
        </p:spPr>
        <p:txBody>
          <a:bodyPr wrap="none" rtlCol="0">
            <a:spAutoFit/>
          </a:bodyPr>
          <a:lstStyle/>
          <a:p>
            <a:endParaRPr lang="en-US" dirty="0"/>
          </a:p>
        </p:txBody>
      </p:sp>
      <p:sp>
        <p:nvSpPr>
          <p:cNvPr id="35" name="TextBox 34">
            <a:extLst>
              <a:ext uri="{FF2B5EF4-FFF2-40B4-BE49-F238E27FC236}">
                <a16:creationId xmlns:a16="http://schemas.microsoft.com/office/drawing/2014/main" id="{FBACDC21-7462-0B1F-8E9C-E43F6CC9817A}"/>
              </a:ext>
            </a:extLst>
          </p:cNvPr>
          <p:cNvSpPr txBox="1"/>
          <p:nvPr/>
        </p:nvSpPr>
        <p:spPr>
          <a:xfrm>
            <a:off x="10859453" y="13364823"/>
            <a:ext cx="8163552" cy="1200329"/>
          </a:xfrm>
          <a:prstGeom prst="rect">
            <a:avLst/>
          </a:prstGeom>
          <a:noFill/>
        </p:spPr>
        <p:txBody>
          <a:bodyPr wrap="square">
            <a:spAutoFit/>
          </a:bodyPr>
          <a:lstStyle/>
          <a:p>
            <a:r>
              <a:rPr lang="en-US" sz="1800" b="1" i="0" dirty="0">
                <a:solidFill>
                  <a:schemeClr val="tx1"/>
                </a:solidFill>
                <a:effectLst/>
                <a:latin typeface="+mn-lt"/>
              </a:rPr>
              <a:t>Online vs. Face-to-Face</a:t>
            </a:r>
          </a:p>
          <a:p>
            <a:endParaRPr lang="en-US" b="1" dirty="0"/>
          </a:p>
          <a:p>
            <a:endParaRPr lang="en-US" b="1" dirty="0"/>
          </a:p>
          <a:p>
            <a:endParaRPr lang="en-US" dirty="0"/>
          </a:p>
        </p:txBody>
      </p:sp>
      <p:graphicFrame>
        <p:nvGraphicFramePr>
          <p:cNvPr id="36" name="Table 35">
            <a:extLst>
              <a:ext uri="{FF2B5EF4-FFF2-40B4-BE49-F238E27FC236}">
                <a16:creationId xmlns:a16="http://schemas.microsoft.com/office/drawing/2014/main" id="{C6C9E7C6-C403-7362-A130-AC9CC175FBAC}"/>
              </a:ext>
            </a:extLst>
          </p:cNvPr>
          <p:cNvGraphicFramePr>
            <a:graphicFrameLocks noGrp="1"/>
          </p:cNvGraphicFramePr>
          <p:nvPr>
            <p:extLst>
              <p:ext uri="{D42A27DB-BD31-4B8C-83A1-F6EECF244321}">
                <p14:modId xmlns:p14="http://schemas.microsoft.com/office/powerpoint/2010/main" val="403315753"/>
              </p:ext>
            </p:extLst>
          </p:nvPr>
        </p:nvGraphicFramePr>
        <p:xfrm>
          <a:off x="10859453" y="13722998"/>
          <a:ext cx="8692929" cy="1703262"/>
        </p:xfrm>
        <a:graphic>
          <a:graphicData uri="http://schemas.openxmlformats.org/drawingml/2006/table">
            <a:tbl>
              <a:tblPr>
                <a:tableStyleId>{2D5ABB26-0587-4C30-8999-92F81FD0307C}</a:tableStyleId>
              </a:tblPr>
              <a:tblGrid>
                <a:gridCol w="1218850">
                  <a:extLst>
                    <a:ext uri="{9D8B030D-6E8A-4147-A177-3AD203B41FA5}">
                      <a16:colId xmlns:a16="http://schemas.microsoft.com/office/drawing/2014/main" val="1915818418"/>
                    </a:ext>
                  </a:extLst>
                </a:gridCol>
                <a:gridCol w="2073202">
                  <a:extLst>
                    <a:ext uri="{9D8B030D-6E8A-4147-A177-3AD203B41FA5}">
                      <a16:colId xmlns:a16="http://schemas.microsoft.com/office/drawing/2014/main" val="3192547059"/>
                    </a:ext>
                  </a:extLst>
                </a:gridCol>
                <a:gridCol w="1907177">
                  <a:extLst>
                    <a:ext uri="{9D8B030D-6E8A-4147-A177-3AD203B41FA5}">
                      <a16:colId xmlns:a16="http://schemas.microsoft.com/office/drawing/2014/main" val="3180586492"/>
                    </a:ext>
                  </a:extLst>
                </a:gridCol>
                <a:gridCol w="1410789">
                  <a:extLst>
                    <a:ext uri="{9D8B030D-6E8A-4147-A177-3AD203B41FA5}">
                      <a16:colId xmlns:a16="http://schemas.microsoft.com/office/drawing/2014/main" val="3146886979"/>
                    </a:ext>
                  </a:extLst>
                </a:gridCol>
                <a:gridCol w="1071154">
                  <a:extLst>
                    <a:ext uri="{9D8B030D-6E8A-4147-A177-3AD203B41FA5}">
                      <a16:colId xmlns:a16="http://schemas.microsoft.com/office/drawing/2014/main" val="3800693164"/>
                    </a:ext>
                  </a:extLst>
                </a:gridCol>
                <a:gridCol w="1011757">
                  <a:extLst>
                    <a:ext uri="{9D8B030D-6E8A-4147-A177-3AD203B41FA5}">
                      <a16:colId xmlns:a16="http://schemas.microsoft.com/office/drawing/2014/main" val="1757700935"/>
                    </a:ext>
                  </a:extLst>
                </a:gridCol>
              </a:tblGrid>
              <a:tr h="0">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Outcome</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Online M (SD)</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F2F M (SD)</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t(149)</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p</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d</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39080904"/>
                  </a:ext>
                </a:extLst>
              </a:tr>
              <a:tr h="0">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FLCA</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3.42 (0.71)</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3.78 (0.66)</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–4.27</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&lt; .001</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0.52</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4060804"/>
                  </a:ext>
                </a:extLst>
              </a:tr>
              <a:tr h="0">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Burnout</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2.89 (0.83)</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2.78 (0.79)</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1.36</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a:solidFill>
                            <a:srgbClr val="0F1115"/>
                          </a:solidFill>
                          <a:effectLst/>
                          <a:latin typeface="Times New Roman" panose="02020603050405020304" pitchFamily="18" charset="0"/>
                          <a:cs typeface="Times New Roman" panose="02020603050405020304" pitchFamily="18" charset="0"/>
                        </a:rPr>
                        <a:t>.176</a:t>
                      </a:r>
                      <a:endParaRPr lang="en-US" sz="2000" b="0" i="0">
                        <a:solidFill>
                          <a:srgbClr val="0F1115"/>
                        </a:solidFill>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38889"/>
                        </a:lnSpc>
                        <a:buNone/>
                      </a:pPr>
                      <a:r>
                        <a:rPr lang="en-US" sz="2000" b="0" dirty="0">
                          <a:solidFill>
                            <a:srgbClr val="0F1115"/>
                          </a:solidFill>
                          <a:effectLst/>
                          <a:latin typeface="Times New Roman" panose="02020603050405020304" pitchFamily="18" charset="0"/>
                          <a:cs typeface="Times New Roman" panose="02020603050405020304" pitchFamily="18" charset="0"/>
                        </a:rPr>
                        <a:t>0.14</a:t>
                      </a:r>
                      <a:endParaRPr lang="en-US" sz="2000" b="0" i="0" dirty="0">
                        <a:solidFill>
                          <a:srgbClr val="0F1115"/>
                        </a:solidFill>
                        <a:effectLst/>
                        <a:latin typeface="Times New Roman" panose="02020603050405020304" pitchFamily="18" charset="0"/>
                        <a:cs typeface="Times New Roman" panose="02020603050405020304" pitchFamily="18" charset="0"/>
                      </a:endParaRPr>
                    </a:p>
                  </a:txBody>
                  <a:tcPr marL="152400" marT="95250" marB="952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96784714"/>
                  </a:ext>
                </a:extLst>
              </a:tr>
            </a:tbl>
          </a:graphicData>
        </a:graphic>
      </p:graphicFrame>
      <p:sp>
        <p:nvSpPr>
          <p:cNvPr id="40" name="TextBox 39">
            <a:extLst>
              <a:ext uri="{FF2B5EF4-FFF2-40B4-BE49-F238E27FC236}">
                <a16:creationId xmlns:a16="http://schemas.microsoft.com/office/drawing/2014/main" id="{9029424D-BA60-3A88-4F1D-70CD6A63F336}"/>
              </a:ext>
            </a:extLst>
          </p:cNvPr>
          <p:cNvSpPr txBox="1"/>
          <p:nvPr/>
        </p:nvSpPr>
        <p:spPr>
          <a:xfrm>
            <a:off x="10725478" y="15407306"/>
            <a:ext cx="9208442" cy="2785378"/>
          </a:xfrm>
          <a:prstGeom prst="rect">
            <a:avLst/>
          </a:prstGeom>
          <a:noFill/>
        </p:spPr>
        <p:txBody>
          <a:bodyPr wrap="square">
            <a:spAutoFit/>
          </a:bodyPr>
          <a:lstStyle/>
          <a:p>
            <a:pPr marL="0" marR="0" indent="0" algn="l">
              <a:buNone/>
            </a:pPr>
            <a:r>
              <a:rPr lang="en-US" sz="2400" b="0" i="0" dirty="0">
                <a:solidFill>
                  <a:schemeClr val="tx1"/>
                </a:solidFill>
                <a:effectLst/>
                <a:latin typeface="Times New Roman" panose="02020603050405020304" pitchFamily="18" charset="0"/>
                <a:cs typeface="Times New Roman" panose="02020603050405020304" pitchFamily="18" charset="0"/>
              </a:rPr>
              <a:t>→ </a:t>
            </a:r>
            <a:r>
              <a:rPr lang="en-US" sz="2400" b="1" i="0" dirty="0">
                <a:solidFill>
                  <a:schemeClr val="tx1"/>
                </a:solidFill>
                <a:effectLst/>
                <a:latin typeface="Times New Roman" panose="02020603050405020304" pitchFamily="18" charset="0"/>
                <a:cs typeface="Times New Roman" panose="02020603050405020304" pitchFamily="18" charset="0"/>
              </a:rPr>
              <a:t>Anxiety significantly lower online</a:t>
            </a:r>
            <a:r>
              <a:rPr lang="en-US" sz="2400" b="0" i="0" dirty="0">
                <a:solidFill>
                  <a:schemeClr val="tx1"/>
                </a:solidFill>
                <a:effectLst/>
                <a:latin typeface="Times New Roman" panose="02020603050405020304" pitchFamily="18" charset="0"/>
                <a:cs typeface="Times New Roman" panose="02020603050405020304" pitchFamily="18" charset="0"/>
              </a:rPr>
              <a:t> (moderate effect); </a:t>
            </a:r>
            <a:r>
              <a:rPr lang="en-US" sz="2400" b="1" i="0" dirty="0">
                <a:solidFill>
                  <a:schemeClr val="tx1"/>
                </a:solidFill>
                <a:effectLst/>
                <a:latin typeface="Times New Roman" panose="02020603050405020304" pitchFamily="18" charset="0"/>
                <a:cs typeface="Times New Roman" panose="02020603050405020304" pitchFamily="18" charset="0"/>
              </a:rPr>
              <a:t>burnout did not differ</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0" marR="0" indent="0" algn="l">
              <a:buNone/>
            </a:pPr>
            <a:r>
              <a:rPr lang="en-US" sz="2400" b="1" i="0" dirty="0">
                <a:solidFill>
                  <a:schemeClr val="tx1"/>
                </a:solidFill>
                <a:effectLst/>
                <a:latin typeface="Times New Roman" panose="02020603050405020304" pitchFamily="18" charset="0"/>
                <a:cs typeface="Times New Roman" panose="02020603050405020304" pitchFamily="18" charset="0"/>
              </a:rPr>
              <a:t>Anxiety ↔ Burnout</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403225" marR="0" lvl="0" indent="-171450" algn="l">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Strong positive correlation: </a:t>
            </a:r>
            <a:r>
              <a:rPr lang="en-US" sz="2400" b="1" i="0" dirty="0">
                <a:solidFill>
                  <a:schemeClr val="tx1"/>
                </a:solidFill>
                <a:effectLst/>
                <a:latin typeface="Times New Roman" panose="02020603050405020304" pitchFamily="18" charset="0"/>
                <a:cs typeface="Times New Roman" panose="02020603050405020304" pitchFamily="18" charset="0"/>
              </a:rPr>
              <a:t>r(148) = .62, p &lt; .001</a:t>
            </a:r>
            <a:r>
              <a:rPr lang="en-US" sz="2400" b="0" i="0" dirty="0">
                <a:solidFill>
                  <a:schemeClr val="tx1"/>
                </a:solidFill>
                <a:effectLst/>
                <a:latin typeface="Times New Roman" panose="02020603050405020304" pitchFamily="18" charset="0"/>
                <a:cs typeface="Times New Roman" panose="02020603050405020304" pitchFamily="18" charset="0"/>
              </a:rPr>
              <a:t> (~38% shared variance)</a:t>
            </a:r>
          </a:p>
          <a:p>
            <a:pPr marL="0" marR="0" indent="0" algn="l">
              <a:buNone/>
            </a:pPr>
            <a:r>
              <a:rPr lang="en-US" sz="2400" b="1" i="0" dirty="0">
                <a:solidFill>
                  <a:schemeClr val="tx1"/>
                </a:solidFill>
                <a:effectLst/>
                <a:latin typeface="Times New Roman" panose="02020603050405020304" pitchFamily="18" charset="0"/>
                <a:cs typeface="Times New Roman" panose="02020603050405020304" pitchFamily="18" charset="0"/>
              </a:rPr>
              <a:t>Predictors (Multiple Regression)</a:t>
            </a:r>
          </a:p>
          <a:p>
            <a:pPr marL="0" marR="0" indent="0" algn="l">
              <a:buNone/>
            </a:pPr>
            <a:endParaRPr lang="en-US" sz="2000" b="1" i="0" dirty="0">
              <a:solidFill>
                <a:schemeClr val="tx1"/>
              </a:solidFill>
              <a:effectLst/>
              <a:latin typeface="Times New Roman" panose="02020603050405020304" pitchFamily="18" charset="0"/>
              <a:cs typeface="Times New Roman" panose="02020603050405020304" pitchFamily="18" charset="0"/>
            </a:endParaRPr>
          </a:p>
          <a:p>
            <a:pPr marL="0" marR="0" indent="0" algn="l">
              <a:buNone/>
            </a:pPr>
            <a:endParaRPr lang="en-US" sz="1200" b="0" i="0" dirty="0">
              <a:solidFill>
                <a:srgbClr val="0F1115"/>
              </a:solidFill>
              <a:effectLst/>
              <a:latin typeface="quote-cjk-patch"/>
            </a:endParaRPr>
          </a:p>
        </p:txBody>
      </p:sp>
      <p:graphicFrame>
        <p:nvGraphicFramePr>
          <p:cNvPr id="49" name="Table 48">
            <a:extLst>
              <a:ext uri="{FF2B5EF4-FFF2-40B4-BE49-F238E27FC236}">
                <a16:creationId xmlns:a16="http://schemas.microsoft.com/office/drawing/2014/main" id="{A52FC105-4A9F-88E1-F127-42F2ED8985E0}"/>
              </a:ext>
            </a:extLst>
          </p:cNvPr>
          <p:cNvGraphicFramePr>
            <a:graphicFrameLocks noGrp="1"/>
          </p:cNvGraphicFramePr>
          <p:nvPr>
            <p:extLst>
              <p:ext uri="{D42A27DB-BD31-4B8C-83A1-F6EECF244321}">
                <p14:modId xmlns:p14="http://schemas.microsoft.com/office/powerpoint/2010/main" val="3036068810"/>
              </p:ext>
            </p:extLst>
          </p:nvPr>
        </p:nvGraphicFramePr>
        <p:xfrm>
          <a:off x="10725478" y="17840915"/>
          <a:ext cx="8692928" cy="2971800"/>
        </p:xfrm>
        <a:graphic>
          <a:graphicData uri="http://schemas.openxmlformats.org/drawingml/2006/table">
            <a:tbl>
              <a:tblPr>
                <a:tableStyleId>{2D5ABB26-0587-4C30-8999-92F81FD0307C}</a:tableStyleId>
              </a:tblPr>
              <a:tblGrid>
                <a:gridCol w="4003327">
                  <a:extLst>
                    <a:ext uri="{9D8B030D-6E8A-4147-A177-3AD203B41FA5}">
                      <a16:colId xmlns:a16="http://schemas.microsoft.com/office/drawing/2014/main" val="3889208319"/>
                    </a:ext>
                  </a:extLst>
                </a:gridCol>
                <a:gridCol w="1791958">
                  <a:extLst>
                    <a:ext uri="{9D8B030D-6E8A-4147-A177-3AD203B41FA5}">
                      <a16:colId xmlns:a16="http://schemas.microsoft.com/office/drawing/2014/main" val="3047959289"/>
                    </a:ext>
                  </a:extLst>
                </a:gridCol>
                <a:gridCol w="2897643">
                  <a:extLst>
                    <a:ext uri="{9D8B030D-6E8A-4147-A177-3AD203B41FA5}">
                      <a16:colId xmlns:a16="http://schemas.microsoft.com/office/drawing/2014/main" val="3485225224"/>
                    </a:ext>
                  </a:extLst>
                </a:gridCol>
              </a:tblGrid>
              <a:tr h="0">
                <a:tc>
                  <a:txBody>
                    <a:bodyPr/>
                    <a:lstStyle/>
                    <a:p>
                      <a:pPr algn="l">
                        <a:lnSpc>
                          <a:spcPct val="100000"/>
                        </a:lnSpc>
                        <a:buNone/>
                      </a:pPr>
                      <a:r>
                        <a:rPr lang="en-US" sz="2000" b="0" dirty="0">
                          <a:effectLst/>
                          <a:latin typeface="Times New Roman" panose="02020603050405020304" pitchFamily="18" charset="0"/>
                          <a:cs typeface="Times New Roman" panose="02020603050405020304" pitchFamily="18" charset="0"/>
                        </a:rPr>
                        <a:t>Predictor</a:t>
                      </a: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0000"/>
                        </a:lnSpc>
                        <a:buNone/>
                      </a:pPr>
                      <a:r>
                        <a:rPr lang="en-US" sz="2000" b="0" dirty="0">
                          <a:effectLst/>
                          <a:latin typeface="Times New Roman" panose="02020603050405020304" pitchFamily="18" charset="0"/>
                          <a:cs typeface="Times New Roman" panose="02020603050405020304" pitchFamily="18" charset="0"/>
                        </a:rPr>
                        <a:t>FLCA (β)</a:t>
                      </a: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00000"/>
                        </a:lnSpc>
                        <a:buNone/>
                      </a:pPr>
                      <a:r>
                        <a:rPr lang="en-US" sz="2000" b="0">
                          <a:effectLst/>
                          <a:latin typeface="Times New Roman" panose="02020603050405020304" pitchFamily="18" charset="0"/>
                          <a:cs typeface="Times New Roman" panose="02020603050405020304" pitchFamily="18" charset="0"/>
                        </a:rPr>
                        <a:t>Burnout (β)</a:t>
                      </a:r>
                    </a:p>
                  </a:txBody>
                  <a:tcPr marL="152400" marR="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8545455"/>
                  </a:ext>
                </a:extLst>
              </a:tr>
              <a:tr h="0">
                <a:tc>
                  <a:txBody>
                    <a:bodyPr/>
                    <a:lstStyle/>
                    <a:p>
                      <a:pPr>
                        <a:lnSpc>
                          <a:spcPct val="100000"/>
                        </a:lnSpc>
                        <a:buNone/>
                      </a:pPr>
                      <a:r>
                        <a:rPr lang="en-US" sz="2000" b="0">
                          <a:effectLst/>
                          <a:latin typeface="Times New Roman" panose="02020603050405020304" pitchFamily="18" charset="0"/>
                          <a:cs typeface="Times New Roman" panose="02020603050405020304" pitchFamily="18" charset="0"/>
                        </a:rPr>
                        <a:t>Weekly platform use</a:t>
                      </a: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.34</a:t>
                      </a:r>
                      <a:r>
                        <a:rPr lang="en-US" sz="2000" b="0" dirty="0">
                          <a:effectLst/>
                          <a:latin typeface="Times New Roman" panose="02020603050405020304" pitchFamily="18" charset="0"/>
                          <a:cs typeface="Times New Roman" panose="02020603050405020304" pitchFamily="18" charset="0"/>
                        </a:rPr>
                        <a:t>*</a:t>
                      </a: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a:effectLst/>
                          <a:latin typeface="Times New Roman" panose="02020603050405020304" pitchFamily="18" charset="0"/>
                          <a:cs typeface="Times New Roman" panose="02020603050405020304" pitchFamily="18" charset="0"/>
                        </a:rPr>
                        <a:t>.25</a:t>
                      </a:r>
                      <a:r>
                        <a:rPr lang="en-US" sz="2000" b="0">
                          <a:effectLst/>
                          <a:latin typeface="Times New Roman" panose="02020603050405020304" pitchFamily="18" charset="0"/>
                          <a:cs typeface="Times New Roman" panose="02020603050405020304" pitchFamily="18" charset="0"/>
                        </a:rPr>
                        <a:t>**</a:t>
                      </a:r>
                    </a:p>
                  </a:txBody>
                  <a:tcPr marL="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182431"/>
                  </a:ext>
                </a:extLst>
              </a:tr>
              <a:tr h="0">
                <a:tc>
                  <a:txBody>
                    <a:bodyPr/>
                    <a:lstStyle/>
                    <a:p>
                      <a:pPr>
                        <a:lnSpc>
                          <a:spcPct val="100000"/>
                        </a:lnSpc>
                        <a:buNone/>
                      </a:pPr>
                      <a:r>
                        <a:rPr lang="en-US" sz="2000" b="0">
                          <a:effectLst/>
                          <a:latin typeface="Times New Roman" panose="02020603050405020304" pitchFamily="18" charset="0"/>
                          <a:cs typeface="Times New Roman" panose="02020603050405020304" pitchFamily="18" charset="0"/>
                        </a:rPr>
                        <a:t>Technical difficulties</a:t>
                      </a: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a:effectLst/>
                          <a:latin typeface="Times New Roman" panose="02020603050405020304" pitchFamily="18" charset="0"/>
                          <a:cs typeface="Times New Roman" panose="02020603050405020304" pitchFamily="18" charset="0"/>
                        </a:rPr>
                        <a:t>.28</a:t>
                      </a:r>
                      <a:r>
                        <a:rPr lang="en-US" sz="2000" b="0">
                          <a:effectLst/>
                          <a:latin typeface="Times New Roman" panose="02020603050405020304" pitchFamily="18" charset="0"/>
                          <a:cs typeface="Times New Roman" panose="02020603050405020304" pitchFamily="18" charset="0"/>
                        </a:rPr>
                        <a:t>*</a:t>
                      </a: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.27</a:t>
                      </a:r>
                      <a:r>
                        <a:rPr lang="en-US" sz="2000" b="0" dirty="0">
                          <a:effectLst/>
                          <a:latin typeface="Times New Roman" panose="02020603050405020304" pitchFamily="18" charset="0"/>
                          <a:cs typeface="Times New Roman" panose="02020603050405020304" pitchFamily="18" charset="0"/>
                        </a:rPr>
                        <a:t>*</a:t>
                      </a:r>
                    </a:p>
                  </a:txBody>
                  <a:tcPr marL="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1503447"/>
                  </a:ext>
                </a:extLst>
              </a:tr>
              <a:tr h="0">
                <a:tc>
                  <a:txBody>
                    <a:bodyPr/>
                    <a:lstStyle/>
                    <a:p>
                      <a:pPr>
                        <a:lnSpc>
                          <a:spcPct val="100000"/>
                        </a:lnSpc>
                        <a:buNone/>
                      </a:pPr>
                      <a:r>
                        <a:rPr lang="en-US" sz="2000" b="0" dirty="0">
                          <a:effectLst/>
                          <a:latin typeface="Times New Roman" panose="02020603050405020304" pitchFamily="18" charset="0"/>
                          <a:cs typeface="Times New Roman" panose="02020603050405020304" pitchFamily="18" charset="0"/>
                        </a:rPr>
                        <a:t>Prior online experience</a:t>
                      </a: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a:effectLst/>
                          <a:latin typeface="Times New Roman" panose="02020603050405020304" pitchFamily="18" charset="0"/>
                          <a:cs typeface="Times New Roman" panose="02020603050405020304" pitchFamily="18" charset="0"/>
                        </a:rPr>
                        <a:t>–.23</a:t>
                      </a:r>
                      <a:r>
                        <a:rPr lang="en-US" sz="2000" b="0">
                          <a:effectLst/>
                          <a:latin typeface="Times New Roman" panose="02020603050405020304" pitchFamily="18" charset="0"/>
                          <a:cs typeface="Times New Roman" panose="02020603050405020304" pitchFamily="18" charset="0"/>
                        </a:rPr>
                        <a:t>*</a:t>
                      </a: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–.23</a:t>
                      </a:r>
                      <a:r>
                        <a:rPr lang="en-US" sz="2000" b="0" dirty="0">
                          <a:effectLst/>
                          <a:latin typeface="Times New Roman" panose="02020603050405020304" pitchFamily="18" charset="0"/>
                          <a:cs typeface="Times New Roman" panose="02020603050405020304" pitchFamily="18" charset="0"/>
                        </a:rPr>
                        <a:t>**</a:t>
                      </a:r>
                    </a:p>
                  </a:txBody>
                  <a:tcPr marL="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142312"/>
                  </a:ext>
                </a:extLst>
              </a:tr>
              <a:tr h="0">
                <a:tc>
                  <a:txBody>
                    <a:bodyPr/>
                    <a:lstStyle/>
                    <a:p>
                      <a:pPr>
                        <a:lnSpc>
                          <a:spcPct val="100000"/>
                        </a:lnSpc>
                        <a:buNone/>
                      </a:pPr>
                      <a:r>
                        <a:rPr lang="en-US" sz="2000" b="0">
                          <a:effectLst/>
                          <a:latin typeface="Times New Roman" panose="02020603050405020304" pitchFamily="18" charset="0"/>
                          <a:cs typeface="Times New Roman" panose="02020603050405020304" pitchFamily="18" charset="0"/>
                        </a:rPr>
                        <a:t>Age</a:t>
                      </a: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0" dirty="0">
                          <a:effectLst/>
                          <a:latin typeface="Times New Roman" panose="02020603050405020304" pitchFamily="18" charset="0"/>
                          <a:cs typeface="Times New Roman" panose="02020603050405020304" pitchFamily="18" charset="0"/>
                        </a:rPr>
                        <a:t>–.04 (ns)</a:t>
                      </a: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0">
                          <a:effectLst/>
                          <a:latin typeface="Times New Roman" panose="02020603050405020304" pitchFamily="18" charset="0"/>
                          <a:cs typeface="Times New Roman" panose="02020603050405020304" pitchFamily="18" charset="0"/>
                        </a:rPr>
                        <a:t>.00 (ns)</a:t>
                      </a:r>
                    </a:p>
                  </a:txBody>
                  <a:tcPr marL="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0160702"/>
                  </a:ext>
                </a:extLst>
              </a:tr>
              <a:tr h="0">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R²</a:t>
                      </a:r>
                      <a:endParaRPr lang="en-US" sz="2000" b="0" dirty="0">
                        <a:effectLst/>
                        <a:latin typeface="Times New Roman" panose="02020603050405020304" pitchFamily="18" charset="0"/>
                        <a:cs typeface="Times New Roman" panose="02020603050405020304" pitchFamily="18" charset="0"/>
                      </a:endParaRPr>
                    </a:p>
                  </a:txBody>
                  <a:tcPr marR="152400" marT="95250" marB="9525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.34</a:t>
                      </a:r>
                      <a:endParaRPr lang="en-US" sz="2000" b="0" dirty="0">
                        <a:effectLst/>
                        <a:latin typeface="Times New Roman" panose="02020603050405020304" pitchFamily="18" charset="0"/>
                        <a:cs typeface="Times New Roman" panose="02020603050405020304" pitchFamily="18" charset="0"/>
                      </a:endParaRPr>
                    </a:p>
                  </a:txBody>
                  <a:tcPr marL="152400" marR="152400" marT="95250" marB="9525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en-US" sz="2000" b="1" dirty="0">
                          <a:effectLst/>
                          <a:latin typeface="Times New Roman" panose="02020603050405020304" pitchFamily="18" charset="0"/>
                          <a:cs typeface="Times New Roman" panose="02020603050405020304" pitchFamily="18" charset="0"/>
                        </a:rPr>
                        <a:t>.26</a:t>
                      </a:r>
                      <a:endParaRPr lang="en-US" sz="2000" b="0" dirty="0">
                        <a:effectLst/>
                        <a:latin typeface="Times New Roman" panose="02020603050405020304" pitchFamily="18" charset="0"/>
                        <a:cs typeface="Times New Roman" panose="02020603050405020304" pitchFamily="18" charset="0"/>
                      </a:endParaRPr>
                    </a:p>
                  </a:txBody>
                  <a:tcPr marL="152400" marT="95250" marB="9525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36543"/>
                  </a:ext>
                </a:extLst>
              </a:tr>
            </a:tbl>
          </a:graphicData>
        </a:graphic>
      </p:graphicFrame>
      <p:sp>
        <p:nvSpPr>
          <p:cNvPr id="52" name="TextBox 51">
            <a:extLst>
              <a:ext uri="{FF2B5EF4-FFF2-40B4-BE49-F238E27FC236}">
                <a16:creationId xmlns:a16="http://schemas.microsoft.com/office/drawing/2014/main" id="{44CC48FF-B665-46CD-1816-8536117463B5}"/>
              </a:ext>
            </a:extLst>
          </p:cNvPr>
          <p:cNvSpPr txBox="1"/>
          <p:nvPr/>
        </p:nvSpPr>
        <p:spPr>
          <a:xfrm>
            <a:off x="10725478" y="20976035"/>
            <a:ext cx="8692928" cy="3046988"/>
          </a:xfrm>
          <a:prstGeom prst="rect">
            <a:avLst/>
          </a:prstGeom>
          <a:noFill/>
        </p:spPr>
        <p:txBody>
          <a:bodyPr wrap="square" rtlCol="0">
            <a:spAutoFit/>
          </a:bodyPr>
          <a:lstStyle/>
          <a:p>
            <a:r>
              <a:rPr lang="en-US" sz="2400" b="1" dirty="0">
                <a:latin typeface="Times New Roman" panose="02020603050405020304" pitchFamily="18" charset="0"/>
                <a:cs typeface="Times New Roman" panose="02020603050405020304" pitchFamily="18" charset="0"/>
              </a:rPr>
              <a:t>Qualitative Themes (n = 20 interviews)</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1️⃣ Reduced social pressure &amp; visual anonymity (12)   "when my camera is off, I feel like I can speak    without everyone staring at me.“</a:t>
            </a:r>
          </a:p>
          <a:p>
            <a:r>
              <a:rPr lang="en-US" sz="2400" dirty="0">
                <a:latin typeface="Times New Roman" panose="02020603050405020304" pitchFamily="18" charset="0"/>
                <a:cs typeface="Times New Roman" panose="02020603050405020304" pitchFamily="18" charset="0"/>
              </a:rPr>
              <a:t>2️⃣ Technological stressors (14)   "when my microphone doesn't work, I panic.    I feel like everyone is waiting and judging me.“</a:t>
            </a:r>
          </a:p>
          <a:p>
            <a:r>
              <a:rPr lang="en-US" sz="2400" dirty="0">
                <a:latin typeface="Times New Roman" panose="02020603050405020304" pitchFamily="18" charset="0"/>
                <a:cs typeface="Times New Roman" panose="02020603050405020304" pitchFamily="18" charset="0"/>
              </a:rPr>
              <a:t>3️⃣ fatigue from prolonged screen exposure (11)   "after three hours of staring at the screen,    I can't concentrate anymore."</a:t>
            </a:r>
          </a:p>
        </p:txBody>
      </p:sp>
      <p:sp>
        <p:nvSpPr>
          <p:cNvPr id="53" name="TextBox 52">
            <a:extLst>
              <a:ext uri="{FF2B5EF4-FFF2-40B4-BE49-F238E27FC236}">
                <a16:creationId xmlns:a16="http://schemas.microsoft.com/office/drawing/2014/main" id="{3B91C8E1-07ED-7C07-E76C-E585B843844E}"/>
              </a:ext>
            </a:extLst>
          </p:cNvPr>
          <p:cNvSpPr txBox="1"/>
          <p:nvPr/>
        </p:nvSpPr>
        <p:spPr>
          <a:xfrm>
            <a:off x="19707820" y="11404082"/>
            <a:ext cx="13440904" cy="12495728"/>
          </a:xfrm>
          <a:prstGeom prst="rect">
            <a:avLst/>
          </a:prstGeom>
          <a:noFill/>
        </p:spPr>
        <p:txBody>
          <a:bodyPr wrap="square" rtlCol="0">
            <a:spAutoFit/>
          </a:bodyPr>
          <a:lstStyle/>
          <a:p>
            <a:r>
              <a:rPr lang="en-US" sz="3100" b="1" dirty="0">
                <a:latin typeface="Times New Roman" panose="02020603050405020304" pitchFamily="18" charset="0"/>
                <a:cs typeface="Times New Roman" panose="02020603050405020304" pitchFamily="18" charset="0"/>
              </a:rPr>
              <a:t>RQ1 — FLCA Online vs. F2F</a:t>
            </a:r>
            <a:endParaRPr lang="en-US" sz="3100" dirty="0">
              <a:latin typeface="Times New Roman" panose="02020603050405020304" pitchFamily="18" charset="0"/>
              <a:cs typeface="Times New Roman" panose="02020603050405020304" pitchFamily="18" charset="0"/>
            </a:endParaRP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Anxiety </a:t>
            </a:r>
            <a:r>
              <a:rPr lang="en-US" sz="3100" b="1" dirty="0">
                <a:latin typeface="Times New Roman" panose="02020603050405020304" pitchFamily="18" charset="0"/>
                <a:cs typeface="Times New Roman" panose="02020603050405020304" pitchFamily="18" charset="0"/>
              </a:rPr>
              <a:t>significantly lower online</a:t>
            </a:r>
            <a:r>
              <a:rPr lang="en-US" sz="3100" dirty="0">
                <a:latin typeface="Times New Roman" panose="02020603050405020304" pitchFamily="18" charset="0"/>
                <a:cs typeface="Times New Roman" panose="02020603050405020304" pitchFamily="18" charset="0"/>
              </a:rPr>
              <a:t> (d = 0.52)</a:t>
            </a: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Explained by </a:t>
            </a:r>
            <a:r>
              <a:rPr lang="en-US" sz="3100" b="1" dirty="0">
                <a:latin typeface="Times New Roman" panose="02020603050405020304" pitchFamily="18" charset="0"/>
                <a:cs typeface="Times New Roman" panose="02020603050405020304" pitchFamily="18" charset="0"/>
              </a:rPr>
              <a:t>visual anonymity</a:t>
            </a:r>
            <a:r>
              <a:rPr lang="en-US" sz="3100" dirty="0">
                <a:latin typeface="Times New Roman" panose="02020603050405020304" pitchFamily="18" charset="0"/>
                <a:cs typeface="Times New Roman" panose="02020603050405020304" pitchFamily="18" charset="0"/>
              </a:rPr>
              <a:t> → reduced fear of negative evaluation</a:t>
            </a: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But </a:t>
            </a:r>
            <a:r>
              <a:rPr lang="en-US" sz="3100" b="1" dirty="0">
                <a:latin typeface="Times New Roman" panose="02020603050405020304" pitchFamily="18" charset="0"/>
                <a:cs typeface="Times New Roman" panose="02020603050405020304" pitchFamily="18" charset="0"/>
              </a:rPr>
              <a:t>not uniform</a:t>
            </a:r>
            <a:r>
              <a:rPr lang="en-US" sz="3100" dirty="0">
                <a:latin typeface="Times New Roman" panose="02020603050405020304" pitchFamily="18" charset="0"/>
                <a:cs typeface="Times New Roman" panose="02020603050405020304" pitchFamily="18" charset="0"/>
              </a:rPr>
              <a:t>: technical stressors raised anxiety for many</a:t>
            </a: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Consistent with Sun (2025); Hamdi (2025)</a:t>
            </a:r>
          </a:p>
          <a:p>
            <a:r>
              <a:rPr lang="en-US" sz="3100" b="1" dirty="0">
                <a:latin typeface="Times New Roman" panose="02020603050405020304" pitchFamily="18" charset="0"/>
                <a:cs typeface="Times New Roman" panose="02020603050405020304" pitchFamily="18" charset="0"/>
              </a:rPr>
              <a:t>RQ2 — Burnout &amp; Its Link to Anxiety</a:t>
            </a:r>
            <a:endParaRPr lang="en-US" sz="3100" dirty="0">
              <a:latin typeface="Times New Roman" panose="02020603050405020304" pitchFamily="18" charset="0"/>
              <a:cs typeface="Times New Roman" panose="02020603050405020304" pitchFamily="18" charset="0"/>
            </a:endParaRPr>
          </a:p>
          <a:p>
            <a:pPr marL="342900" lvl="0" indent="-173038">
              <a:buFont typeface="Arial" panose="020B0604020202020204" pitchFamily="34" charset="0"/>
              <a:buChar char="•"/>
            </a:pPr>
            <a:r>
              <a:rPr lang="en-US" sz="3100" b="1" dirty="0">
                <a:latin typeface="Times New Roman" panose="02020603050405020304" pitchFamily="18" charset="0"/>
                <a:cs typeface="Times New Roman" panose="02020603050405020304" pitchFamily="18" charset="0"/>
              </a:rPr>
              <a:t>No significant difference</a:t>
            </a:r>
            <a:r>
              <a:rPr lang="en-US" sz="3100" dirty="0">
                <a:latin typeface="Times New Roman" panose="02020603050405020304" pitchFamily="18" charset="0"/>
                <a:cs typeface="Times New Roman" panose="02020603050405020304" pitchFamily="18" charset="0"/>
              </a:rPr>
              <a:t> in burnout between contexts</a:t>
            </a:r>
          </a:p>
          <a:p>
            <a:pPr marL="342900" lvl="0" indent="-173038">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Possible reasons: established (not emergency) online courses; intermediate learners' self-regulation</a:t>
            </a:r>
          </a:p>
          <a:p>
            <a:pPr marL="342900" lvl="0" indent="-173038">
              <a:buFont typeface="Arial" panose="020B0604020202020204" pitchFamily="34" charset="0"/>
              <a:buChar char="•"/>
            </a:pPr>
            <a:r>
              <a:rPr lang="en-US" sz="3100" b="1" dirty="0">
                <a:latin typeface="Times New Roman" panose="02020603050405020304" pitchFamily="18" charset="0"/>
                <a:cs typeface="Times New Roman" panose="02020603050405020304" pitchFamily="18" charset="0"/>
              </a:rPr>
              <a:t>Strong anxiety–burnout link (r = .62)</a:t>
            </a:r>
            <a:r>
              <a:rPr lang="en-US" sz="3100" dirty="0">
                <a:latin typeface="Times New Roman" panose="02020603050405020304" pitchFamily="18" charset="0"/>
                <a:cs typeface="Times New Roman" panose="02020603050405020304" pitchFamily="18" charset="0"/>
              </a:rPr>
              <a:t> supports sequential pathway: digital stressors → anxiety → burnout (Sci Rep, 2026)</a:t>
            </a:r>
          </a:p>
          <a:p>
            <a:r>
              <a:rPr lang="en-US" sz="3100" b="1" dirty="0">
                <a:latin typeface="Times New Roman" panose="02020603050405020304" pitchFamily="18" charset="0"/>
                <a:cs typeface="Times New Roman" panose="02020603050405020304" pitchFamily="18" charset="0"/>
              </a:rPr>
              <a:t>RQ3 — Mediating Factors</a:t>
            </a:r>
            <a:endParaRPr lang="en-US" sz="3100" dirty="0">
              <a:latin typeface="Times New Roman" panose="02020603050405020304" pitchFamily="18" charset="0"/>
              <a:cs typeface="Times New Roman" panose="02020603050405020304" pitchFamily="18" charset="0"/>
            </a:endParaRPr>
          </a:p>
          <a:p>
            <a:pPr marL="169863" lvl="0"/>
            <a:r>
              <a:rPr lang="en-US" sz="3100" dirty="0">
                <a:latin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cs typeface="Times New Roman" panose="02020603050405020304" pitchFamily="18" charset="0"/>
              </a:rPr>
              <a:t>Weekly platform use</a:t>
            </a:r>
            <a:r>
              <a:rPr lang="en-US" sz="3100" dirty="0">
                <a:latin typeface="Times New Roman" panose="02020603050405020304" pitchFamily="18" charset="0"/>
                <a:cs typeface="Times New Roman" panose="02020603050405020304" pitchFamily="18" charset="0"/>
              </a:rPr>
              <a:t> → higher anxiety &amp; burnout (dose-response)</a:t>
            </a:r>
          </a:p>
          <a:p>
            <a:pPr marL="169863" lvl="0"/>
            <a:r>
              <a:rPr lang="en-US" sz="3100" dirty="0">
                <a:latin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cs typeface="Times New Roman" panose="02020603050405020304" pitchFamily="18" charset="0"/>
              </a:rPr>
              <a:t>Technical difficulties</a:t>
            </a:r>
            <a:r>
              <a:rPr lang="en-US" sz="3100" dirty="0">
                <a:latin typeface="Times New Roman" panose="02020603050405020304" pitchFamily="18" charset="0"/>
                <a:cs typeface="Times New Roman" panose="02020603050405020304" pitchFamily="18" charset="0"/>
              </a:rPr>
              <a:t> → higher anxiety &amp; burnout</a:t>
            </a:r>
          </a:p>
          <a:p>
            <a:pPr marL="169863" lvl="0"/>
            <a:r>
              <a:rPr lang="en-US" sz="3100" dirty="0">
                <a:latin typeface="Times New Roman" panose="02020603050405020304" pitchFamily="18" charset="0"/>
                <a:cs typeface="Times New Roman" panose="02020603050405020304" pitchFamily="18" charset="0"/>
              </a:rPr>
              <a:t>⬇️ </a:t>
            </a:r>
            <a:r>
              <a:rPr lang="en-US" sz="3100" b="1" dirty="0">
                <a:latin typeface="Times New Roman" panose="02020603050405020304" pitchFamily="18" charset="0"/>
                <a:cs typeface="Times New Roman" panose="02020603050405020304" pitchFamily="18" charset="0"/>
              </a:rPr>
              <a:t>Prior online experience</a:t>
            </a:r>
            <a:r>
              <a:rPr lang="en-US" sz="3100" dirty="0">
                <a:latin typeface="Times New Roman" panose="02020603050405020304" pitchFamily="18" charset="0"/>
                <a:cs typeface="Times New Roman" panose="02020603050405020304" pitchFamily="18" charset="0"/>
              </a:rPr>
              <a:t> → protective factor (lower anxiety &amp; burnout)</a:t>
            </a:r>
          </a:p>
          <a:p>
            <a:pPr marL="169863" lvl="0"/>
            <a:r>
              <a:rPr lang="en-US" sz="3100" dirty="0">
                <a:latin typeface="Times New Roman" panose="02020603050405020304" pitchFamily="18" charset="0"/>
                <a:cs typeface="Times New Roman" panose="02020603050405020304" pitchFamily="18" charset="0"/>
              </a:rPr>
              <a:t>Age: not a significant predictor</a:t>
            </a:r>
          </a:p>
          <a:p>
            <a:r>
              <a:rPr lang="en-US" sz="3100" b="1" dirty="0">
                <a:latin typeface="Times New Roman" panose="02020603050405020304" pitchFamily="18" charset="0"/>
                <a:cs typeface="Times New Roman" panose="02020603050405020304" pitchFamily="18" charset="0"/>
              </a:rPr>
              <a:t>RQ4 — Learner Perceptions &amp; Coping</a:t>
            </a:r>
            <a:endParaRPr lang="en-US" sz="3100" dirty="0">
              <a:latin typeface="Times New Roman" panose="02020603050405020304" pitchFamily="18" charset="0"/>
              <a:cs typeface="Times New Roman" panose="02020603050405020304" pitchFamily="18" charset="0"/>
            </a:endParaRP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Three themes: anonymity as safety • tech failure as panic • screen fatigue as exhaustion</a:t>
            </a: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Coping strategies: cameras off, extensive preparation, positive thinking</a:t>
            </a:r>
          </a:p>
          <a:p>
            <a:pPr marL="342900" lvl="0" indent="-111125">
              <a:buFont typeface="Arial" panose="020B0604020202020204" pitchFamily="34" charset="0"/>
              <a:buChar char="•"/>
            </a:pPr>
            <a:r>
              <a:rPr lang="en-US" sz="3100" dirty="0">
                <a:latin typeface="Times New Roman" panose="02020603050405020304" pitchFamily="18" charset="0"/>
                <a:cs typeface="Times New Roman" panose="02020603050405020304" pitchFamily="18" charset="0"/>
              </a:rPr>
              <a:t>Effectiveness varied by individual and context</a:t>
            </a:r>
          </a:p>
          <a:p>
            <a:r>
              <a:rPr lang="en-US" sz="3100" b="1" dirty="0">
                <a:latin typeface="Times New Roman" panose="02020603050405020304" pitchFamily="18" charset="0"/>
                <a:cs typeface="Times New Roman" panose="02020603050405020304" pitchFamily="18" charset="0"/>
              </a:rPr>
              <a:t>RQ5 — Implications</a:t>
            </a:r>
          </a:p>
          <a:p>
            <a:pPr marL="279400" latinLnBrk="1"/>
            <a:r>
              <a:rPr lang="en-US" sz="3100" dirty="0">
                <a:latin typeface="Times New Roman" panose="02020603050405020304" pitchFamily="18" charset="0"/>
                <a:cs typeface="Times New Roman" panose="02020603050405020304" pitchFamily="18" charset="0"/>
              </a:rPr>
              <a:t>🎥 Flexible camera policies → protect anxious learners</a:t>
            </a:r>
          </a:p>
          <a:p>
            <a:pPr marL="279400" latinLnBrk="1"/>
            <a:r>
              <a:rPr lang="en-US" sz="3100" dirty="0">
                <a:latin typeface="Times New Roman" panose="02020603050405020304" pitchFamily="18" charset="0"/>
                <a:cs typeface="Times New Roman" panose="02020603050405020304" pitchFamily="18" charset="0"/>
              </a:rPr>
              <a:t>🛠️ Robust tech support + backup plans + onboarding</a:t>
            </a:r>
          </a:p>
          <a:p>
            <a:pPr marL="279400" latinLnBrk="1"/>
            <a:r>
              <a:rPr lang="en-US" sz="3100" dirty="0">
                <a:latin typeface="Times New Roman" panose="02020603050405020304" pitchFamily="18" charset="0"/>
                <a:cs typeface="Times New Roman" panose="02020603050405020304" pitchFamily="18" charset="0"/>
              </a:rPr>
              <a:t>🧘 Teach self-regulation &amp; coping skills</a:t>
            </a:r>
          </a:p>
          <a:p>
            <a:pPr marL="279400" latinLnBrk="1"/>
            <a:r>
              <a:rPr lang="en-US" sz="3100" dirty="0">
                <a:latin typeface="Times New Roman" panose="02020603050405020304" pitchFamily="18" charset="0"/>
                <a:cs typeface="Times New Roman" panose="02020603050405020304" pitchFamily="18" charset="0"/>
              </a:rPr>
              <a:t>🔀 Blended design → balance flexibility vs. screen fatigue</a:t>
            </a:r>
          </a:p>
        </p:txBody>
      </p:sp>
      <p:graphicFrame>
        <p:nvGraphicFramePr>
          <p:cNvPr id="77" name="Table 76">
            <a:extLst>
              <a:ext uri="{FF2B5EF4-FFF2-40B4-BE49-F238E27FC236}">
                <a16:creationId xmlns:a16="http://schemas.microsoft.com/office/drawing/2014/main" id="{0A904EF3-F637-B81A-F4E0-224BC164272C}"/>
              </a:ext>
            </a:extLst>
          </p:cNvPr>
          <p:cNvGraphicFramePr>
            <a:graphicFrameLocks noGrp="1"/>
          </p:cNvGraphicFramePr>
          <p:nvPr>
            <p:extLst>
              <p:ext uri="{D42A27DB-BD31-4B8C-83A1-F6EECF244321}">
                <p14:modId xmlns:p14="http://schemas.microsoft.com/office/powerpoint/2010/main" val="190406309"/>
              </p:ext>
            </p:extLst>
          </p:nvPr>
        </p:nvGraphicFramePr>
        <p:xfrm>
          <a:off x="25362632" y="13634751"/>
          <a:ext cx="3543452" cy="1219773"/>
        </p:xfrm>
        <a:graphic>
          <a:graphicData uri="http://schemas.openxmlformats.org/drawingml/2006/table">
            <a:tbl>
              <a:tblPr>
                <a:tableStyleId>{5C22544A-7EE6-4342-B048-85BDC9FD1C3A}</a:tableStyleId>
              </a:tblPr>
              <a:tblGrid>
                <a:gridCol w="1771726">
                  <a:extLst>
                    <a:ext uri="{9D8B030D-6E8A-4147-A177-3AD203B41FA5}">
                      <a16:colId xmlns:a16="http://schemas.microsoft.com/office/drawing/2014/main" val="2953378868"/>
                    </a:ext>
                  </a:extLst>
                </a:gridCol>
                <a:gridCol w="1771726">
                  <a:extLst>
                    <a:ext uri="{9D8B030D-6E8A-4147-A177-3AD203B41FA5}">
                      <a16:colId xmlns:a16="http://schemas.microsoft.com/office/drawing/2014/main" val="2751567584"/>
                    </a:ext>
                  </a:extLst>
                </a:gridCol>
              </a:tblGrid>
              <a:tr h="0">
                <a:tc>
                  <a:txBody>
                    <a:bodyPr/>
                    <a:lstStyle/>
                    <a:p>
                      <a:pPr algn="l">
                        <a:lnSpc>
                          <a:spcPct val="138889"/>
                        </a:lnSpc>
                        <a:buNone/>
                      </a:pPr>
                      <a:r>
                        <a:rPr lang="en-US" sz="1125">
                          <a:effectLst/>
                        </a:rPr>
                        <a:t>⬆️ Increases Risk</a:t>
                      </a:r>
                      <a:endParaRPr lang="en-US" sz="1125" b="0">
                        <a:effectLst/>
                        <a:latin typeface="quote-cjk-patch"/>
                      </a:endParaRPr>
                    </a:p>
                  </a:txBody>
                  <a:tcPr marR="152400" marT="95250" marB="95250" anchor="ctr"/>
                </a:tc>
                <a:tc>
                  <a:txBody>
                    <a:bodyPr/>
                    <a:lstStyle/>
                    <a:p>
                      <a:pPr algn="l">
                        <a:lnSpc>
                          <a:spcPct val="138889"/>
                        </a:lnSpc>
                        <a:buNone/>
                      </a:pPr>
                      <a:r>
                        <a:rPr lang="en-US" sz="1125">
                          <a:effectLst/>
                        </a:rPr>
                        <a:t>⬇️ Protective</a:t>
                      </a:r>
                      <a:endParaRPr lang="en-US" sz="1125" b="0">
                        <a:effectLst/>
                        <a:latin typeface="quote-cjk-patch"/>
                      </a:endParaRPr>
                    </a:p>
                  </a:txBody>
                  <a:tcPr marL="152400" marR="152400" marT="95250" marB="95250" anchor="ctr"/>
                </a:tc>
                <a:extLst>
                  <a:ext uri="{0D108BD9-81ED-4DB2-BD59-A6C34878D82A}">
                    <a16:rowId xmlns:a16="http://schemas.microsoft.com/office/drawing/2014/main" val="4059315514"/>
                  </a:ext>
                </a:extLst>
              </a:tr>
              <a:tr h="0">
                <a:tc>
                  <a:txBody>
                    <a:bodyPr/>
                    <a:lstStyle/>
                    <a:p>
                      <a:pPr>
                        <a:lnSpc>
                          <a:spcPct val="138889"/>
                        </a:lnSpc>
                        <a:buNone/>
                      </a:pPr>
                      <a:r>
                        <a:rPr lang="en-US" sz="1125">
                          <a:effectLst/>
                        </a:rPr>
                        <a:t>Weekly platform use</a:t>
                      </a:r>
                      <a:endParaRPr lang="en-US" sz="1125" b="0">
                        <a:effectLst/>
                        <a:latin typeface="quote-cjk-patch"/>
                      </a:endParaRPr>
                    </a:p>
                  </a:txBody>
                  <a:tcPr marR="152400" marT="95250" marB="95250" anchor="ctr"/>
                </a:tc>
                <a:tc>
                  <a:txBody>
                    <a:bodyPr/>
                    <a:lstStyle/>
                    <a:p>
                      <a:pPr>
                        <a:lnSpc>
                          <a:spcPct val="138889"/>
                        </a:lnSpc>
                        <a:buNone/>
                      </a:pPr>
                      <a:r>
                        <a:rPr lang="en-US" sz="1125">
                          <a:effectLst/>
                        </a:rPr>
                        <a:t>Prior online experience</a:t>
                      </a:r>
                      <a:endParaRPr lang="en-US" sz="1125" b="0">
                        <a:effectLst/>
                        <a:latin typeface="quote-cjk-patch"/>
                      </a:endParaRPr>
                    </a:p>
                  </a:txBody>
                  <a:tcPr marL="152400" marT="95250" marB="95250" anchor="ctr"/>
                </a:tc>
                <a:extLst>
                  <a:ext uri="{0D108BD9-81ED-4DB2-BD59-A6C34878D82A}">
                    <a16:rowId xmlns:a16="http://schemas.microsoft.com/office/drawing/2014/main" val="2379346701"/>
                  </a:ext>
                </a:extLst>
              </a:tr>
              <a:tr h="0">
                <a:tc>
                  <a:txBody>
                    <a:bodyPr/>
                    <a:lstStyle/>
                    <a:p>
                      <a:pPr>
                        <a:lnSpc>
                          <a:spcPct val="138889"/>
                        </a:lnSpc>
                        <a:buNone/>
                      </a:pPr>
                      <a:r>
                        <a:rPr lang="en-US" sz="1125">
                          <a:effectLst/>
                        </a:rPr>
                        <a:t>Technical difficulties</a:t>
                      </a:r>
                      <a:endParaRPr lang="en-US" sz="1125" b="0">
                        <a:effectLst/>
                        <a:latin typeface="quote-cjk-patch"/>
                      </a:endParaRPr>
                    </a:p>
                  </a:txBody>
                  <a:tcPr marR="152400" marT="95250" marB="95250" anchor="ctr"/>
                </a:tc>
                <a:tc>
                  <a:txBody>
                    <a:bodyPr/>
                    <a:lstStyle/>
                    <a:p>
                      <a:pPr>
                        <a:lnSpc>
                          <a:spcPct val="138889"/>
                        </a:lnSpc>
                        <a:buNone/>
                      </a:pPr>
                      <a:r>
                        <a:rPr lang="en-US" sz="1125" dirty="0">
                          <a:effectLst/>
                        </a:rPr>
                        <a:t>Coping strategies</a:t>
                      </a:r>
                      <a:endParaRPr lang="en-US" sz="1125" b="0" dirty="0">
                        <a:effectLst/>
                        <a:latin typeface="quote-cjk-patch"/>
                      </a:endParaRPr>
                    </a:p>
                  </a:txBody>
                  <a:tcPr marL="152400" marT="95250" marB="95250" anchor="ctr"/>
                </a:tc>
                <a:extLst>
                  <a:ext uri="{0D108BD9-81ED-4DB2-BD59-A6C34878D82A}">
                    <a16:rowId xmlns:a16="http://schemas.microsoft.com/office/drawing/2014/main" val="100177254"/>
                  </a:ext>
                </a:extLst>
              </a:tr>
            </a:tbl>
          </a:graphicData>
        </a:graphic>
      </p:graphicFrame>
      <p:sp>
        <p:nvSpPr>
          <p:cNvPr id="80" name="TextBox 79">
            <a:extLst>
              <a:ext uri="{FF2B5EF4-FFF2-40B4-BE49-F238E27FC236}">
                <a16:creationId xmlns:a16="http://schemas.microsoft.com/office/drawing/2014/main" id="{932231FF-983E-DE80-17E3-E641946CC98E}"/>
              </a:ext>
            </a:extLst>
          </p:cNvPr>
          <p:cNvSpPr txBox="1"/>
          <p:nvPr/>
        </p:nvSpPr>
        <p:spPr>
          <a:xfrm>
            <a:off x="32800597" y="11255772"/>
            <a:ext cx="10725478" cy="6370975"/>
          </a:xfrm>
          <a:prstGeom prst="rect">
            <a:avLst/>
          </a:prstGeom>
          <a:noFill/>
        </p:spPr>
        <p:txBody>
          <a:bodyPr wrap="square">
            <a:spAutoFit/>
          </a:bodyPr>
          <a:lstStyle/>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Anxiety was SIGNIFICANTLY LOWER online vs. F2F</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(visual anonymity + reduced social pressure)</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BUT technological stressors remained major anxiety sources</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Burnout did NOT differ significantly between contexts</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Anxiety ↔ Burnout: STRONG positive correlation (r = .62)</a:t>
            </a:r>
          </a:p>
          <a:p>
            <a:pPr marL="0" marR="0" indent="0" algn="l">
              <a:buNone/>
            </a:pPr>
            <a:r>
              <a:rPr lang="en-US" sz="2400" b="1" i="0" dirty="0">
                <a:solidFill>
                  <a:schemeClr val="tx1"/>
                </a:solidFill>
                <a:effectLst/>
                <a:latin typeface="Times New Roman" panose="02020603050405020304" pitchFamily="18" charset="0"/>
                <a:cs typeface="Times New Roman" panose="02020603050405020304" pitchFamily="18" charset="0"/>
              </a:rPr>
              <a:t>Qualitative Themes:</a:t>
            </a:r>
            <a:r>
              <a:rPr lang="en-US" sz="2400" b="0" i="0" dirty="0">
                <a:solidFill>
                  <a:schemeClr val="tx1"/>
                </a:solidFill>
                <a:effectLst/>
                <a:latin typeface="Times New Roman" panose="02020603050405020304" pitchFamily="18" charset="0"/>
                <a:cs typeface="Times New Roman" panose="02020603050405020304" pitchFamily="18" charset="0"/>
              </a:rPr>
              <a:t> Reduced social pressure • Technological stressors • Screen fatigue</a:t>
            </a:r>
          </a:p>
          <a:p>
            <a:pPr marL="0" marR="0" indent="0" algn="l">
              <a:buNone/>
            </a:pPr>
            <a:r>
              <a:rPr lang="en-US" sz="2400" b="1" i="0" dirty="0">
                <a:solidFill>
                  <a:schemeClr val="tx1"/>
                </a:solidFill>
                <a:effectLst/>
                <a:latin typeface="Times New Roman" panose="02020603050405020304" pitchFamily="18" charset="0"/>
                <a:cs typeface="Times New Roman" panose="02020603050405020304" pitchFamily="18" charset="0"/>
              </a:rPr>
              <a:t>Theoretical Contribution</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R="0" lvl="0" indent="171450" algn="l">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Supports an integrated framework combining </a:t>
            </a:r>
            <a:r>
              <a:rPr lang="en-US" sz="2400" b="1" i="0" dirty="0">
                <a:solidFill>
                  <a:schemeClr val="tx1"/>
                </a:solidFill>
                <a:effectLst/>
                <a:latin typeface="Times New Roman" panose="02020603050405020304" pitchFamily="18" charset="0"/>
                <a:cs typeface="Times New Roman" panose="02020603050405020304" pitchFamily="18" charset="0"/>
              </a:rPr>
              <a:t>Control-Value Theory</a:t>
            </a:r>
            <a:r>
              <a:rPr lang="en-US" sz="2400" b="0" i="0" dirty="0">
                <a:solidFill>
                  <a:schemeClr val="tx1"/>
                </a:solidFill>
                <a:effectLst/>
                <a:latin typeface="Times New Roman" panose="02020603050405020304" pitchFamily="18" charset="0"/>
                <a:cs typeface="Times New Roman" panose="02020603050405020304" pitchFamily="18" charset="0"/>
              </a:rPr>
              <a:t> + </a:t>
            </a:r>
            <a:r>
              <a:rPr lang="en-US" sz="2400" b="1" i="0" dirty="0">
                <a:solidFill>
                  <a:schemeClr val="tx1"/>
                </a:solidFill>
                <a:effectLst/>
                <a:latin typeface="Times New Roman" panose="02020603050405020304" pitchFamily="18" charset="0"/>
                <a:cs typeface="Times New Roman" panose="02020603050405020304" pitchFamily="18" charset="0"/>
              </a:rPr>
              <a:t>Job Practical Implications</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Invest in reliable infrastructure</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Leverage anxiety-reducing potential, mitigate screen fatigue</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Develop structured orientation programs</a:t>
            </a:r>
          </a:p>
          <a:p>
            <a:pPr marL="0" marR="0" indent="0" algn="l" latinLnBrk="1">
              <a:buNone/>
            </a:pPr>
            <a:r>
              <a:rPr lang="en-US" sz="2400" b="0" i="0" dirty="0">
                <a:solidFill>
                  <a:schemeClr val="tx1"/>
                </a:solidFill>
                <a:effectLst/>
                <a:latin typeface="Times New Roman" panose="02020603050405020304" pitchFamily="18" charset="0"/>
                <a:cs typeface="Times New Roman" panose="02020603050405020304" pitchFamily="18" charset="0"/>
              </a:rPr>
              <a:t>🧠 Allocate resources for mental health support</a:t>
            </a:r>
          </a:p>
          <a:p>
            <a:pPr marL="0" marR="0" indent="0" algn="l">
              <a:buNone/>
            </a:pPr>
            <a:r>
              <a:rPr lang="en-US" sz="2400" b="1" i="0" dirty="0">
                <a:solidFill>
                  <a:schemeClr val="tx1"/>
                </a:solidFill>
                <a:effectLst/>
                <a:latin typeface="Times New Roman" panose="02020603050405020304" pitchFamily="18" charset="0"/>
                <a:cs typeface="Times New Roman" panose="02020603050405020304" pitchFamily="18" charset="0"/>
              </a:rPr>
              <a:t>Limitations &amp; Future Research</a:t>
            </a:r>
            <a:endParaRPr lang="en-US" sz="2400" b="0" i="0" dirty="0">
              <a:solidFill>
                <a:schemeClr val="tx1"/>
              </a:solidFill>
              <a:effectLst/>
              <a:latin typeface="Times New Roman" panose="02020603050405020304" pitchFamily="18" charset="0"/>
              <a:cs typeface="Times New Roman" panose="02020603050405020304" pitchFamily="18" charset="0"/>
            </a:endParaRPr>
          </a:p>
          <a:p>
            <a:pPr marL="0" marR="0" lvl="0" indent="-342900" algn="l">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Recalled F2F experiences • Cross-sectional design • Limited generalizability</a:t>
            </a:r>
          </a:p>
          <a:p>
            <a:pPr marL="0" marR="0" lvl="0" indent="-342900" algn="l">
              <a:buFont typeface="Arial" panose="020B0604020202020204" pitchFamily="34" charset="0"/>
              <a:buChar char="•"/>
            </a:pPr>
            <a:r>
              <a:rPr lang="en-US" sz="2400" b="0" i="0" dirty="0">
                <a:solidFill>
                  <a:schemeClr val="tx1"/>
                </a:solidFill>
                <a:effectLst/>
                <a:latin typeface="Times New Roman" panose="02020603050405020304" pitchFamily="18" charset="0"/>
                <a:cs typeface="Times New Roman" panose="02020603050405020304" pitchFamily="18" charset="0"/>
              </a:rPr>
              <a:t>Future: longitudinal designs + intervention studies</a:t>
            </a:r>
            <a:endParaRPr lang="en-US" sz="3600" b="0" i="0" dirty="0">
              <a:solidFill>
                <a:srgbClr val="0F1115"/>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300</TotalTime>
  <Words>1383</Words>
  <Application>Microsoft Office PowerPoint</Application>
  <PresentationFormat>Custom</PresentationFormat>
  <Paragraphs>139</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Calibri</vt:lpstr>
      <vt:lpstr>Calibri Light</vt:lpstr>
      <vt:lpstr>inherit</vt:lpstr>
      <vt:lpstr>Libre Baskerville</vt:lpstr>
      <vt:lpstr>quote-cjk-patch</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Sara mansouri</cp:lastModifiedBy>
  <cp:revision>41</cp:revision>
  <dcterms:created xsi:type="dcterms:W3CDTF">2026-09-07T19:22:54Z</dcterms:created>
  <dcterms:modified xsi:type="dcterms:W3CDTF">2026-10-03T06:30:05Z</dcterms:modified>
</cp:coreProperties>
</file>