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</p:sldIdLst>
  <p:sldSz cx="43526075" cy="24414163"/>
  <p:notesSz cx="9144000" cy="6858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>
        <p:scale>
          <a:sx n="30" d="100"/>
          <a:sy n="30" d="100"/>
        </p:scale>
        <p:origin x="-660" y="-18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440760" y="3995560"/>
            <a:ext cx="32644556" cy="8499746"/>
          </a:xfrm>
        </p:spPr>
        <p:txBody>
          <a:bodyPr anchor="b"/>
          <a:lstStyle>
            <a:lvl1pPr algn="ctr"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5440760" y="12823089"/>
            <a:ext cx="32644556" cy="5894436"/>
          </a:xfrm>
        </p:spPr>
        <p:txBody>
          <a:bodyPr/>
          <a:lstStyle>
            <a:lvl1pPr marL="0" indent="0" algn="ctr">
              <a:buNone/>
              <a:defRPr sz="8544"/>
            </a:lvl1pPr>
            <a:lvl2pPr marL="1627632" indent="0" algn="ctr">
              <a:buNone/>
              <a:defRPr sz="7120"/>
            </a:lvl2pPr>
            <a:lvl3pPr marL="3255264" indent="0" algn="ctr">
              <a:buNone/>
              <a:defRPr sz="6408"/>
            </a:lvl3pPr>
            <a:lvl4pPr marL="4882896" indent="0" algn="ctr">
              <a:buNone/>
              <a:defRPr sz="5696"/>
            </a:lvl4pPr>
            <a:lvl5pPr marL="6510528" indent="0" algn="ctr">
              <a:buNone/>
              <a:defRPr sz="5696"/>
            </a:lvl5pPr>
            <a:lvl6pPr marL="8138160" indent="0" algn="ctr">
              <a:buNone/>
              <a:defRPr sz="5696"/>
            </a:lvl6pPr>
            <a:lvl7pPr marL="9765792" indent="0" algn="ctr">
              <a:buNone/>
              <a:defRPr sz="5696"/>
            </a:lvl7pPr>
            <a:lvl8pPr marL="11393424" indent="0" algn="ctr">
              <a:buNone/>
              <a:defRPr sz="5696"/>
            </a:lvl8pPr>
            <a:lvl9pPr marL="13021056" indent="0" algn="ctr">
              <a:buNone/>
              <a:defRPr sz="5696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6647157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015697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69748" y="6086590"/>
            <a:ext cx="37541240" cy="10155612"/>
          </a:xfrm>
        </p:spPr>
        <p:txBody>
          <a:bodyPr anchor="b"/>
          <a:lstStyle>
            <a:lvl1pPr>
              <a:defRPr sz="2136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69748" y="16338278"/>
            <a:ext cx="37541240" cy="5340596"/>
          </a:xfrm>
        </p:spPr>
        <p:txBody>
          <a:bodyPr/>
          <a:lstStyle>
            <a:lvl1pPr marL="0" indent="0">
              <a:buNone/>
              <a:defRPr sz="8544">
                <a:solidFill>
                  <a:schemeClr val="tx1">
                    <a:tint val="75000"/>
                  </a:schemeClr>
                </a:solidFill>
              </a:defRPr>
            </a:lvl1pPr>
            <a:lvl2pPr marL="1627632" indent="0">
              <a:buNone/>
              <a:defRPr sz="7120">
                <a:solidFill>
                  <a:schemeClr val="tx1">
                    <a:tint val="75000"/>
                  </a:schemeClr>
                </a:solidFill>
              </a:defRPr>
            </a:lvl2pPr>
            <a:lvl3pPr marL="3255264" indent="0">
              <a:buNone/>
              <a:defRPr sz="6408">
                <a:solidFill>
                  <a:schemeClr val="tx1">
                    <a:tint val="75000"/>
                  </a:schemeClr>
                </a:solidFill>
              </a:defRPr>
            </a:lvl3pPr>
            <a:lvl4pPr marL="488289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4pPr>
            <a:lvl5pPr marL="6510528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5pPr>
            <a:lvl6pPr marL="8138160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6pPr>
            <a:lvl7pPr marL="9765792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7pPr>
            <a:lvl8pPr marL="11393424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8pPr>
            <a:lvl9pPr marL="13021056" indent="0">
              <a:buNone/>
              <a:defRPr sz="5696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616090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992418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2035075" y="6499141"/>
            <a:ext cx="18498582" cy="15490562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583896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7" y="1299830"/>
            <a:ext cx="37541240" cy="471894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8089" y="5984862"/>
            <a:ext cx="18413568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998089" y="8917951"/>
            <a:ext cx="18413568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2035076" y="5984862"/>
            <a:ext cx="18504251" cy="2933089"/>
          </a:xfrm>
        </p:spPr>
        <p:txBody>
          <a:bodyPr anchor="b"/>
          <a:lstStyle>
            <a:lvl1pPr marL="0" indent="0">
              <a:buNone/>
              <a:defRPr sz="8544" b="1"/>
            </a:lvl1pPr>
            <a:lvl2pPr marL="1627632" indent="0">
              <a:buNone/>
              <a:defRPr sz="7120" b="1"/>
            </a:lvl2pPr>
            <a:lvl3pPr marL="3255264" indent="0">
              <a:buNone/>
              <a:defRPr sz="6408" b="1"/>
            </a:lvl3pPr>
            <a:lvl4pPr marL="4882896" indent="0">
              <a:buNone/>
              <a:defRPr sz="5696" b="1"/>
            </a:lvl4pPr>
            <a:lvl5pPr marL="6510528" indent="0">
              <a:buNone/>
              <a:defRPr sz="5696" b="1"/>
            </a:lvl5pPr>
            <a:lvl6pPr marL="8138160" indent="0">
              <a:buNone/>
              <a:defRPr sz="5696" b="1"/>
            </a:lvl6pPr>
            <a:lvl7pPr marL="9765792" indent="0">
              <a:buNone/>
              <a:defRPr sz="5696" b="1"/>
            </a:lvl7pPr>
            <a:lvl8pPr marL="11393424" indent="0">
              <a:buNone/>
              <a:defRPr sz="5696" b="1"/>
            </a:lvl8pPr>
            <a:lvl9pPr marL="13021056" indent="0">
              <a:buNone/>
              <a:defRPr sz="5696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2035076" y="8917951"/>
            <a:ext cx="18504251" cy="13116963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4449608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560463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8684324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8504251" y="3515189"/>
            <a:ext cx="22035075" cy="17349880"/>
          </a:xfrm>
        </p:spPr>
        <p:txBody>
          <a:bodyPr/>
          <a:lstStyle>
            <a:lvl1pPr>
              <a:defRPr sz="11392"/>
            </a:lvl1pPr>
            <a:lvl2pPr>
              <a:defRPr sz="9968"/>
            </a:lvl2pPr>
            <a:lvl3pPr>
              <a:defRPr sz="8544"/>
            </a:lvl3pPr>
            <a:lvl4pPr>
              <a:defRPr sz="7120"/>
            </a:lvl4pPr>
            <a:lvl5pPr>
              <a:defRPr sz="7120"/>
            </a:lvl5pPr>
            <a:lvl6pPr>
              <a:defRPr sz="7120"/>
            </a:lvl6pPr>
            <a:lvl7pPr>
              <a:defRPr sz="7120"/>
            </a:lvl7pPr>
            <a:lvl8pPr>
              <a:defRPr sz="7120"/>
            </a:lvl8pPr>
            <a:lvl9pPr>
              <a:defRPr sz="712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792811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998089" y="1627611"/>
            <a:ext cx="14038291" cy="5696638"/>
          </a:xfrm>
        </p:spPr>
        <p:txBody>
          <a:bodyPr anchor="b"/>
          <a:lstStyle>
            <a:lvl1pPr>
              <a:defRPr sz="11392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8504251" y="3515189"/>
            <a:ext cx="22035075" cy="17349880"/>
          </a:xfrm>
        </p:spPr>
        <p:txBody>
          <a:bodyPr anchor="t"/>
          <a:lstStyle>
            <a:lvl1pPr marL="0" indent="0">
              <a:buNone/>
              <a:defRPr sz="11392"/>
            </a:lvl1pPr>
            <a:lvl2pPr marL="1627632" indent="0">
              <a:buNone/>
              <a:defRPr sz="9968"/>
            </a:lvl2pPr>
            <a:lvl3pPr marL="3255264" indent="0">
              <a:buNone/>
              <a:defRPr sz="8544"/>
            </a:lvl3pPr>
            <a:lvl4pPr marL="4882896" indent="0">
              <a:buNone/>
              <a:defRPr sz="7120"/>
            </a:lvl4pPr>
            <a:lvl5pPr marL="6510528" indent="0">
              <a:buNone/>
              <a:defRPr sz="7120"/>
            </a:lvl5pPr>
            <a:lvl6pPr marL="8138160" indent="0">
              <a:buNone/>
              <a:defRPr sz="7120"/>
            </a:lvl6pPr>
            <a:lvl7pPr marL="9765792" indent="0">
              <a:buNone/>
              <a:defRPr sz="7120"/>
            </a:lvl7pPr>
            <a:lvl8pPr marL="11393424" indent="0">
              <a:buNone/>
              <a:defRPr sz="7120"/>
            </a:lvl8pPr>
            <a:lvl9pPr marL="13021056" indent="0">
              <a:buNone/>
              <a:defRPr sz="712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998089" y="7324249"/>
            <a:ext cx="14038291" cy="13569077"/>
          </a:xfrm>
        </p:spPr>
        <p:txBody>
          <a:bodyPr/>
          <a:lstStyle>
            <a:lvl1pPr marL="0" indent="0">
              <a:buNone/>
              <a:defRPr sz="5696"/>
            </a:lvl1pPr>
            <a:lvl2pPr marL="1627632" indent="0">
              <a:buNone/>
              <a:defRPr sz="4984"/>
            </a:lvl2pPr>
            <a:lvl3pPr marL="3255264" indent="0">
              <a:buNone/>
              <a:defRPr sz="4272"/>
            </a:lvl3pPr>
            <a:lvl4pPr marL="4882896" indent="0">
              <a:buNone/>
              <a:defRPr sz="3560"/>
            </a:lvl4pPr>
            <a:lvl5pPr marL="6510528" indent="0">
              <a:buNone/>
              <a:defRPr sz="3560"/>
            </a:lvl5pPr>
            <a:lvl6pPr marL="8138160" indent="0">
              <a:buNone/>
              <a:defRPr sz="3560"/>
            </a:lvl6pPr>
            <a:lvl7pPr marL="9765792" indent="0">
              <a:buNone/>
              <a:defRPr sz="3560"/>
            </a:lvl7pPr>
            <a:lvl8pPr marL="11393424" indent="0">
              <a:buNone/>
              <a:defRPr sz="3560"/>
            </a:lvl8pPr>
            <a:lvl9pPr marL="13021056" indent="0">
              <a:buNone/>
              <a:defRPr sz="356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9254076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7137452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1148347" y="1299828"/>
            <a:ext cx="9385310" cy="2068987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992418" y="1299828"/>
            <a:ext cx="27611854" cy="2068987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3590733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992418" y="1299830"/>
            <a:ext cx="37541240" cy="471894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992418" y="6499141"/>
            <a:ext cx="37541240" cy="154905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992418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4A1EDF1-D5E0-41F8-B8A2-9EB19AE0DE91}" type="datetimeFigureOut">
              <a:rPr lang="en-US" smtClean="0"/>
              <a:t>9/26/2026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4418013" y="22628314"/>
            <a:ext cx="14690050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0740290" y="22628314"/>
            <a:ext cx="9793367" cy="129982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427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EA12D7B-8FA4-4F4F-A396-2BCF30439BC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992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3255264" rtl="0" eaLnBrk="1" latinLnBrk="0" hangingPunct="1">
        <a:lnSpc>
          <a:spcPct val="90000"/>
        </a:lnSpc>
        <a:spcBef>
          <a:spcPct val="0"/>
        </a:spcBef>
        <a:buNone/>
        <a:defRPr sz="15664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3816" indent="-813816" algn="l" defTabSz="3255264" rtl="0" eaLnBrk="1" latinLnBrk="0" hangingPunct="1">
        <a:lnSpc>
          <a:spcPct val="90000"/>
        </a:lnSpc>
        <a:spcBef>
          <a:spcPts val="3560"/>
        </a:spcBef>
        <a:buFont typeface="Arial" panose="020B0604020202020204" pitchFamily="34" charset="0"/>
        <a:buChar char="•"/>
        <a:defRPr sz="9968" kern="1200">
          <a:solidFill>
            <a:schemeClr val="tx1"/>
          </a:solidFill>
          <a:latin typeface="+mn-lt"/>
          <a:ea typeface="+mn-ea"/>
          <a:cs typeface="+mn-cs"/>
        </a:defRPr>
      </a:lvl1pPr>
      <a:lvl2pPr marL="244144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8544" kern="1200">
          <a:solidFill>
            <a:schemeClr val="tx1"/>
          </a:solidFill>
          <a:latin typeface="+mn-lt"/>
          <a:ea typeface="+mn-ea"/>
          <a:cs typeface="+mn-cs"/>
        </a:defRPr>
      </a:lvl2pPr>
      <a:lvl3pPr marL="406908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7120" kern="1200">
          <a:solidFill>
            <a:schemeClr val="tx1"/>
          </a:solidFill>
          <a:latin typeface="+mn-lt"/>
          <a:ea typeface="+mn-ea"/>
          <a:cs typeface="+mn-cs"/>
        </a:defRPr>
      </a:lvl3pPr>
      <a:lvl4pPr marL="569671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7324344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951976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10579608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2207240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834872" indent="-813816" algn="l" defTabSz="3255264" rtl="0" eaLnBrk="1" latinLnBrk="0" hangingPunct="1">
        <a:lnSpc>
          <a:spcPct val="90000"/>
        </a:lnSpc>
        <a:spcBef>
          <a:spcPts val="1780"/>
        </a:spcBef>
        <a:buFont typeface="Arial" panose="020B0604020202020204" pitchFamily="34" charset="0"/>
        <a:buChar char="•"/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1pPr>
      <a:lvl2pPr marL="162763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2pPr>
      <a:lvl3pPr marL="325526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3pPr>
      <a:lvl4pPr marL="488289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4pPr>
      <a:lvl5pPr marL="6510528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5pPr>
      <a:lvl6pPr marL="8138160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6pPr>
      <a:lvl7pPr marL="9765792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7pPr>
      <a:lvl8pPr marL="11393424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8pPr>
      <a:lvl9pPr marL="13021056" algn="l" defTabSz="3255264" rtl="0" eaLnBrk="1" latinLnBrk="0" hangingPunct="1">
        <a:defRPr sz="640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emf"/><Relationship Id="rId2" Type="http://schemas.openxmlformats.org/officeDocument/2006/relationships/image" Target="../media/image1.jp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alphaModFix amt="99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Text Box 1059">
            <a:extLst>
              <a:ext uri="{FF2B5EF4-FFF2-40B4-BE49-F238E27FC236}">
                <a16:creationId xmlns:a16="http://schemas.microsoft.com/office/drawing/2014/main" id="{5FCEA758-BCEF-456B-B1A4-AECE53182BF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681037" y="4994781"/>
            <a:ext cx="31991216" cy="12926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 lIns="182880" tIns="182880" rIns="182880" bIns="182880">
            <a:spAutoFit/>
          </a:bodyPr>
          <a:lstStyle>
            <a:defPPr>
              <a:defRPr lang="en-US"/>
            </a:defPPr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1pPr>
            <a:lvl2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2pPr>
            <a:lvl3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3pPr>
            <a:lvl4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4pPr>
            <a:lvl5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kern="120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lvl9pPr>
          </a:lstStyle>
          <a:p>
            <a:pPr algn="ctr" defTabSz="4029542">
              <a:spcBef>
                <a:spcPct val="20000"/>
              </a:spcBef>
              <a:defRPr/>
            </a:pPr>
            <a:r>
              <a:rPr lang="fa-IR" sz="6000" b="1" dirty="0">
                <a:latin typeface="Times New Roman" panose="02020603050405020304" pitchFamily="18" charset="0"/>
                <a:cs typeface="B Zar" panose="00000400000000000000" pitchFamily="2" charset="-78"/>
              </a:rPr>
              <a:t>تاب‌آوری پرستاران در مواجهه با بحران‌های اقتصادی، اپیدمی‌ها و بلایای طبیعی در ایران: مرور روایتی شواهد موجود</a:t>
            </a:r>
            <a:endParaRPr lang="en-US" sz="6000" b="1" dirty="0">
              <a:solidFill>
                <a:schemeClr val="tx1"/>
              </a:solidFill>
              <a:latin typeface="Times New Roman" panose="02020603050405020304" pitchFamily="18" charset="0"/>
              <a:cs typeface="B Zar" panose="00000400000000000000" pitchFamily="2" charset="-78"/>
            </a:endParaRPr>
          </a:p>
        </p:txBody>
      </p:sp>
      <p:sp>
        <p:nvSpPr>
          <p:cNvPr id="63" name="AutoShape 4">
            <a:extLst>
              <a:ext uri="{FF2B5EF4-FFF2-40B4-BE49-F238E27FC236}">
                <a16:creationId xmlns:a16="http://schemas.microsoft.com/office/drawing/2014/main" id="{7F787EEC-C57D-4B19-88DC-C6D8BEEC610B}"/>
              </a:ext>
            </a:extLst>
          </p:cNvPr>
          <p:cNvSpPr>
            <a:spLocks noChangeArrowheads="1"/>
          </p:cNvSpPr>
          <p:nvPr/>
        </p:nvSpPr>
        <p:spPr bwMode="auto">
          <a:xfrm>
            <a:off x="37390525" y="4708930"/>
            <a:ext cx="5359399" cy="1342668"/>
          </a:xfrm>
          <a:prstGeom prst="roundRect">
            <a:avLst>
              <a:gd name="adj" fmla="val 7000"/>
            </a:avLst>
          </a:prstGeom>
          <a:solidFill>
            <a:schemeClr val="accent4">
              <a:lumMod val="20000"/>
              <a:lumOff val="80000"/>
            </a:schemeClr>
          </a:solidFill>
          <a:ln>
            <a:noFill/>
            <a:headEnd/>
            <a:tailEnd/>
          </a:ln>
        </p:spPr>
        <p:style>
          <a:lnRef idx="2">
            <a:schemeClr val="accent1"/>
          </a:lnRef>
          <a:fillRef idx="1">
            <a:schemeClr val="lt1"/>
          </a:fillRef>
          <a:effectRef idx="0">
            <a:schemeClr val="accent1"/>
          </a:effectRef>
          <a:fontRef idx="minor">
            <a:schemeClr val="dk1"/>
          </a:fontRef>
        </p:style>
        <p:txBody>
          <a:bodyPr wrap="square" lIns="274320" tIns="274320" rIns="274320" bIns="274320" anchor="ctr">
            <a:spAutoFit/>
          </a:bodyPr>
          <a:lstStyle/>
          <a:p>
            <a:pPr rtl="1">
              <a:defRPr/>
            </a:pPr>
            <a:r>
              <a:rPr lang="en-US" sz="4800" dirty="0">
                <a:solidFill>
                  <a:schemeClr val="tx1"/>
                </a:solidFill>
                <a:cs typeface="B Nazanin" panose="00000400000000000000" pitchFamily="2" charset="-78"/>
              </a:rPr>
              <a:t>Code</a:t>
            </a:r>
            <a:r>
              <a:rPr lang="en-US" sz="4800" dirty="0" smtClean="0">
                <a:solidFill>
                  <a:schemeClr val="tx1"/>
                </a:solidFill>
                <a:cs typeface="B Nazanin" panose="00000400000000000000" pitchFamily="2" charset="-78"/>
              </a:rPr>
              <a:t>: 1012 </a:t>
            </a:r>
            <a:endParaRPr lang="fa-IR" sz="4800" dirty="0">
              <a:solidFill>
                <a:schemeClr val="tx1"/>
              </a:solidFill>
              <a:cs typeface="B Nazanin" panose="00000400000000000000" pitchFamily="2" charset="-78"/>
            </a:endParaRPr>
          </a:p>
        </p:txBody>
      </p:sp>
      <p:sp>
        <p:nvSpPr>
          <p:cNvPr id="64" name="Rounded Rectangle 9">
            <a:extLst>
              <a:ext uri="{FF2B5EF4-FFF2-40B4-BE49-F238E27FC236}">
                <a16:creationId xmlns:a16="http://schemas.microsoft.com/office/drawing/2014/main" id="{69BCCD98-1CB6-4621-909D-4ABDA3EA51DD}"/>
              </a:ext>
            </a:extLst>
          </p:cNvPr>
          <p:cNvSpPr/>
          <p:nvPr/>
        </p:nvSpPr>
        <p:spPr>
          <a:xfrm>
            <a:off x="885328" y="4884811"/>
            <a:ext cx="2859135" cy="2821875"/>
          </a:xfrm>
          <a:prstGeom prst="roundRect">
            <a:avLst/>
          </a:prstGeom>
          <a:noFill/>
          <a:ln>
            <a:solidFill>
              <a:schemeClr val="accent1"/>
            </a:solidFill>
            <a:prstDash val="dash"/>
          </a:ln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 rtl="1"/>
            <a:r>
              <a:rPr lang="fa-IR" sz="5400" dirty="0">
                <a:solidFill>
                  <a:schemeClr val="accent1"/>
                </a:solidFill>
                <a:cs typeface="B Nazanin" panose="00000400000000000000" pitchFamily="2" charset="-78"/>
              </a:rPr>
              <a:t>عکس نویسنده</a:t>
            </a:r>
            <a:endParaRPr lang="en-US" sz="5400" dirty="0">
              <a:solidFill>
                <a:schemeClr val="accent1"/>
              </a:solidFill>
              <a:cs typeface="B Nazanin" panose="00000400000000000000" pitchFamily="2" charset="-78"/>
            </a:endParaRPr>
          </a:p>
        </p:txBody>
      </p:sp>
      <p:sp>
        <p:nvSpPr>
          <p:cNvPr id="65" name="Text Placeholder 5">
            <a:extLst>
              <a:ext uri="{FF2B5EF4-FFF2-40B4-BE49-F238E27FC236}">
                <a16:creationId xmlns:a16="http://schemas.microsoft.com/office/drawing/2014/main" id="{044041E2-44E2-4EED-B6C0-FC2CE9C577D9}"/>
              </a:ext>
            </a:extLst>
          </p:cNvPr>
          <p:cNvSpPr txBox="1"/>
          <p:nvPr/>
        </p:nvSpPr>
        <p:spPr>
          <a:xfrm>
            <a:off x="1821901" y="7108414"/>
            <a:ext cx="36576000" cy="2683812"/>
          </a:xfrm>
          <a:prstGeom prst="rect">
            <a:avLst/>
          </a:prstGeom>
        </p:spPr>
        <p:txBody>
          <a:bodyPr lIns="0" tIns="0" rIns="0" bIns="0">
            <a:spAutoFit/>
          </a:bodyPr>
          <a:lstStyle>
            <a:defPPr>
              <a:defRPr kern="1200"/>
            </a:defPPr>
            <a:lvl1pPr marL="0" marR="0" indent="0" algn="l" defTabSz="3761086" rtl="0" eaLnBrk="1" fontAlgn="auto" latinLnBrk="0" hangingPunct="1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pitchFamily="34" charset="0"/>
              <a:buNone/>
              <a:defRPr sz="6000" kern="1200" baseline="0">
                <a:solidFill>
                  <a:schemeClr val="tx2"/>
                </a:solidFill>
                <a:latin typeface="Franklin Gothic Heavy" pitchFamily="34" charset="0"/>
                <a:ea typeface="+mn-ea"/>
                <a:cs typeface="+mn-cs"/>
              </a:defRPr>
            </a:lvl1pPr>
            <a:lvl2pPr marL="1880543" indent="0" algn="l" defTabSz="3761086" rtl="0" eaLnBrk="1" latinLnBrk="0" hangingPunct="1">
              <a:spcBef>
                <a:spcPct val="20000"/>
              </a:spcBef>
              <a:buFontTx/>
              <a:buNone/>
              <a:defRPr sz="115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3761086" indent="0" algn="l" defTabSz="3761086" rtl="0" eaLnBrk="1" latinLnBrk="0" hangingPunct="1">
              <a:spcBef>
                <a:spcPct val="20000"/>
              </a:spcBef>
              <a:buFontTx/>
              <a:buNone/>
              <a:defRPr sz="99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5641629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7522172" indent="0" algn="l" defTabSz="3761086" rtl="0" eaLnBrk="1" latinLnBrk="0" hangingPunct="1">
              <a:spcBef>
                <a:spcPct val="20000"/>
              </a:spcBef>
              <a:buFontTx/>
              <a:buNone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10342988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12223531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14104074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15984617" indent="-940272" algn="l" defTabSz="3761086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8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فریدخت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یزدانی </a:t>
            </a:r>
            <a:endParaRPr lang="en-US" sz="4000" b="1" dirty="0" smtClean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B Zar" panose="00000400000000000000" pitchFamily="2" charset="-78"/>
              <a:sym typeface="Open Sauce Bold"/>
            </a:endParaRPr>
          </a:p>
          <a:p>
            <a:pPr algn="ctr"/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1. استادیار، گروه پرستاری، واحد نجف‌آباد، دانشگاه آزاد اسلامی، نجف‌آباد، </a:t>
            </a:r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ایران؛ مرکز 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B Zar" panose="00000400000000000000" pitchFamily="2" charset="-78"/>
                <a:sym typeface="Open Sauce Bold"/>
              </a:rPr>
              <a:t>تحقیقات توسعه علوم پرستاری و مامایی، واحد نجف‌آباد، دانشگاه آزاد اسلامی، نجف‌آباد، ایران</a:t>
            </a:r>
          </a:p>
          <a:p>
            <a:pPr algn="ctr" rtl="1"/>
            <a:r>
              <a:rPr lang="fa-IR" sz="4000" b="1" dirty="0" smtClean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ایمیل</a:t>
            </a:r>
            <a:r>
              <a:rPr lang="fa-IR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: </a:t>
            </a:r>
            <a:r>
              <a:rPr lang="en-US" sz="4000" b="1" dirty="0">
                <a:solidFill>
                  <a:srgbClr val="000001"/>
                </a:solidFill>
                <a:latin typeface="Times New Roman" panose="02020603050405020304" pitchFamily="18" charset="0"/>
                <a:ea typeface="Open Sauce Bold"/>
                <a:cs typeface="Times New Roman" panose="02020603050405020304" pitchFamily="18" charset="0"/>
                <a:sym typeface="Open Sauce Bold"/>
              </a:rPr>
              <a:t>faridokht.yazdani@iau.ac.ir</a:t>
            </a:r>
            <a:endParaRPr lang="fa-IR" sz="4000" b="1" dirty="0">
              <a:solidFill>
                <a:srgbClr val="000001"/>
              </a:solidFill>
              <a:latin typeface="Times New Roman" panose="02020603050405020304" pitchFamily="18" charset="0"/>
              <a:ea typeface="Open Sauce Bold"/>
              <a:cs typeface="Times New Roman" panose="02020603050405020304" pitchFamily="18" charset="0"/>
              <a:sym typeface="Open Sauce Bold"/>
            </a:endParaRPr>
          </a:p>
          <a:p>
            <a:pPr algn="ctr"/>
            <a:endParaRPr lang="en-US" sz="3200" dirty="0">
              <a:solidFill>
                <a:srgbClr val="235078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66" name="Rectangle 10">
            <a:extLst>
              <a:ext uri="{FF2B5EF4-FFF2-40B4-BE49-F238E27FC236}">
                <a16:creationId xmlns:a16="http://schemas.microsoft.com/office/drawing/2014/main" id="{BD69687D-5543-46AE-AC86-3F40CDEDE1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0154779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مقدمه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7" name="Rectangle 10">
            <a:extLst>
              <a:ext uri="{FF2B5EF4-FFF2-40B4-BE49-F238E27FC236}">
                <a16:creationId xmlns:a16="http://schemas.microsoft.com/office/drawing/2014/main" id="{86181FC3-D5A6-401B-8FE2-92C964237E6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221983" y="10174884"/>
            <a:ext cx="20713588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یافته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68" name="Rectangle 10">
            <a:extLst>
              <a:ext uri="{FF2B5EF4-FFF2-40B4-BE49-F238E27FC236}">
                <a16:creationId xmlns:a16="http://schemas.microsoft.com/office/drawing/2014/main" id="{C1EB03CE-E92B-48C4-A5CF-A6A1992777A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148724" y="10141121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نتیجه گیری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1" name="Rectangle 10">
            <a:extLst>
              <a:ext uri="{FF2B5EF4-FFF2-40B4-BE49-F238E27FC236}">
                <a16:creationId xmlns:a16="http://schemas.microsoft.com/office/drawing/2014/main" id="{915E473E-97C4-4EC4-A3BC-07695BAC4C28}"/>
              </a:ext>
            </a:extLst>
          </p:cNvPr>
          <p:cNvSpPr>
            <a:spLocks noChangeArrowheads="1"/>
          </p:cNvSpPr>
          <p:nvPr/>
        </p:nvSpPr>
        <p:spPr bwMode="auto">
          <a:xfrm>
            <a:off x="402867" y="17002754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 defTabSz="4702588">
              <a:defRPr/>
            </a:pPr>
            <a:r>
              <a:rPr lang="fa-IR" sz="3600" b="1" dirty="0">
                <a:solidFill>
                  <a:schemeClr val="bg1"/>
                </a:solidFill>
                <a:latin typeface="Libre Baskerville" panose="02000000000000000000" pitchFamily="2" charset="0"/>
                <a:cs typeface="B Titr" panose="00000700000000000000" pitchFamily="2" charset="-78"/>
              </a:rPr>
              <a:t>روش ها</a:t>
            </a:r>
            <a:endParaRPr lang="en-US" sz="3600" b="1" dirty="0">
              <a:solidFill>
                <a:schemeClr val="bg1"/>
              </a:solidFill>
              <a:latin typeface="Libre Baskerville" panose="02000000000000000000" pitchFamily="2" charset="0"/>
              <a:cs typeface="B Titr" panose="00000700000000000000" pitchFamily="2" charset="-78"/>
            </a:endParaRPr>
          </a:p>
        </p:txBody>
      </p:sp>
      <p:sp>
        <p:nvSpPr>
          <p:cNvPr id="72" name="Rectangle 10">
            <a:extLst>
              <a:ext uri="{FF2B5EF4-FFF2-40B4-BE49-F238E27FC236}">
                <a16:creationId xmlns:a16="http://schemas.microsoft.com/office/drawing/2014/main" id="{607EAE84-951F-4EAB-B7B6-2D55C5003988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276641" y="17973400"/>
            <a:ext cx="9601200" cy="873301"/>
          </a:xfrm>
          <a:prstGeom prst="rect">
            <a:avLst/>
          </a:prstGeom>
          <a:solidFill>
            <a:srgbClr val="0384E9"/>
          </a:solidFill>
          <a:ln w="12700">
            <a:solidFill>
              <a:srgbClr val="0384E9"/>
            </a:solidFill>
            <a:miter lim="800000"/>
          </a:ln>
        </p:spPr>
        <p:txBody>
          <a:bodyPr wrap="none" lIns="137126" tIns="73152" rIns="137126" bIns="68563" anchor="ctr" anchorCtr="0"/>
          <a:lstStyle>
            <a:defPPr>
              <a:defRPr kern="1200"/>
            </a:defPPr>
          </a:lstStyle>
          <a:p>
            <a:pPr algn="ctr"/>
            <a:r>
              <a:rPr lang="fa-IR" sz="3600" b="1" dirty="0">
                <a:solidFill>
                  <a:schemeClr val="bg1"/>
                </a:solidFill>
                <a:latin typeface="Times New Roman Bold"/>
                <a:ea typeface="Times New Roman Bold"/>
                <a:cs typeface="B Titr" panose="00000700000000000000" pitchFamily="2" charset="-78"/>
                <a:sym typeface="Times New Roman Bold"/>
              </a:rPr>
              <a:t>رفرنس ها</a:t>
            </a:r>
            <a:endParaRPr lang="en-US" sz="3600" b="1" dirty="0">
              <a:solidFill>
                <a:schemeClr val="bg1"/>
              </a:solidFill>
              <a:latin typeface="Times New Roman Bold"/>
              <a:ea typeface="Times New Roman Bold"/>
              <a:cs typeface="B Titr" panose="00000700000000000000" pitchFamily="2" charset="-78"/>
              <a:sym typeface="Times New Roman Bold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78ACE6C8-764A-491B-97C3-71DD70C00B3C}"/>
              </a:ext>
            </a:extLst>
          </p:cNvPr>
          <p:cNvSpPr txBox="1"/>
          <p:nvPr/>
        </p:nvSpPr>
        <p:spPr>
          <a:xfrm>
            <a:off x="402867" y="11154881"/>
            <a:ext cx="9601200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پرستاران خط مقدم نظام سلامت در مواجهه با بحران‌های چندگانه ایران (اقتصادی، اپیدمی، بلایای طبیعی) با فشارهای روانی، حرفه‌ای و اخلاقی قابل‌توجهی روبه‌رو هستند.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تاب‌آوری به‌عنوان توانایی سازگاری مؤثر با شرایط دشوار، نقش اساسی در حفظ عملکرد و سلامت روانی پرستاران دارد.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چارچوب نظری: مدل تاب‌آوری چندسطحی ریچاردسون (2002) — تاب‌آوری فرآیندی پویا در سه سطح فردی، سازمانی و اجتماعی–ساختاری.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خلأ پژوهشی: فقدان مرور جامع با تمرکز بر بحران‌های هم‌زمان و چندلایه در بافت ایران.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76" name="TextBox 75">
            <a:extLst>
              <a:ext uri="{FF2B5EF4-FFF2-40B4-BE49-F238E27FC236}">
                <a16:creationId xmlns:a16="http://schemas.microsoft.com/office/drawing/2014/main" id="{82745442-14D6-454C-AEAA-7ECB778143F4}"/>
              </a:ext>
            </a:extLst>
          </p:cNvPr>
          <p:cNvSpPr txBox="1"/>
          <p:nvPr/>
        </p:nvSpPr>
        <p:spPr>
          <a:xfrm>
            <a:off x="33212682" y="11722068"/>
            <a:ext cx="9857035" cy="60016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تاب‌آوری پرستاران ایرانی پدیده‌ای چندبُعدی، پویا و فرهنگی–اجتماعی است.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تقویت پایدار آن نیازمند مداخلات چندسطحی هم‌زمان در سه سطح فردی، سازمانی و ساختاری است.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راهبردهای کلیدی: آموزش مهارت‌های مقابله‌ای، بهبود محیط کار، توسعه رهبری مشارکتی، بازنگری نظام پرداخت، حمایت روان‌شناختی پایدار.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طراحی مدل‌های بومی تاب‌آوری و ارزیابی اثربخشی مداخلات چندسطحی، اولویت پژوهش‌های آینده است.</a:t>
            </a:r>
            <a:endParaRPr lang="en-US" sz="32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</p:txBody>
      </p:sp>
      <p:sp>
        <p:nvSpPr>
          <p:cNvPr id="84" name="TextBox 37">
            <a:extLst>
              <a:ext uri="{FF2B5EF4-FFF2-40B4-BE49-F238E27FC236}">
                <a16:creationId xmlns:a16="http://schemas.microsoft.com/office/drawing/2014/main" id="{0CE218E2-C10E-4C6A-95F2-0A69ECC1C187}"/>
              </a:ext>
            </a:extLst>
          </p:cNvPr>
          <p:cNvSpPr txBox="1"/>
          <p:nvPr/>
        </p:nvSpPr>
        <p:spPr>
          <a:xfrm>
            <a:off x="33340599" y="19669478"/>
            <a:ext cx="9729118" cy="4308872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Parizad</a:t>
            </a:r>
            <a:r>
              <a:rPr lang="en-US" sz="2800" dirty="0" smtClean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</a:t>
            </a: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N, et al. Level of resilience in nurses working at COVID-19 referral centers in Iran. </a:t>
            </a:r>
            <a:r>
              <a:rPr lang="en-US" sz="28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Nurs</a:t>
            </a: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Forum. 2022;57(3):344-351.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Irandoost</a:t>
            </a: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 SF, et al. Explaining the challenges and adaptation strategies of nurses in caring for patients with COVID-19. BMC </a:t>
            </a:r>
            <a:r>
              <a:rPr lang="en-US" sz="28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Nurs</a:t>
            </a: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2022;21:170.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endParaRPr lang="en-US" sz="2800" dirty="0">
              <a:solidFill>
                <a:srgbClr val="000001"/>
              </a:solidFill>
              <a:latin typeface="Times New Roman"/>
              <a:ea typeface="Times New Roman"/>
              <a:cs typeface="B Zar" panose="00000400000000000000" pitchFamily="2" charset="-78"/>
              <a:sym typeface="Times New Roman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Liu M, et al. Comparative efficacy of resilience-focused interventions for nurses. BMC </a:t>
            </a:r>
            <a:r>
              <a:rPr lang="en-US" sz="2800" dirty="0" err="1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Nurs</a:t>
            </a:r>
            <a:r>
              <a:rPr lang="en-US" sz="2800" dirty="0">
                <a:solidFill>
                  <a:srgbClr val="000001"/>
                </a:solidFill>
                <a:latin typeface="Times New Roman"/>
                <a:ea typeface="Times New Roman"/>
                <a:cs typeface="B Zar" panose="00000400000000000000" pitchFamily="2" charset="-78"/>
                <a:sym typeface="Times New Roman"/>
              </a:rPr>
              <a:t>. 2025;24(1):418.</a:t>
            </a:r>
          </a:p>
        </p:txBody>
      </p:sp>
      <p:sp>
        <p:nvSpPr>
          <p:cNvPr id="87" name="Text Box 6">
            <a:extLst>
              <a:ext uri="{FF2B5EF4-FFF2-40B4-BE49-F238E27FC236}">
                <a16:creationId xmlns:a16="http://schemas.microsoft.com/office/drawing/2014/main" id="{06D77A5B-1406-461A-87C9-791AC87802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0707157" y="20502712"/>
            <a:ext cx="10058400" cy="2600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نقش کووید–۱۹</a:t>
            </a:r>
          </a:p>
          <a:p>
            <a:pPr algn="just" rtl="1"/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تشدید فشار روانی، ترس از ابتلا، کمبود تجهیزات و فشار اخلاقی.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نقش محافظتی همبستگی تیمی، حمایت خانواده و معنویت.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" name="Rectangle 2">
            <a:extLst>
              <a:ext uri="{FF2B5EF4-FFF2-40B4-BE49-F238E27FC236}">
                <a16:creationId xmlns:a16="http://schemas.microsoft.com/office/drawing/2014/main" id="{B9B3D83F-BBF4-4E4F-A46F-4B4BC9E85FD0}"/>
              </a:ext>
            </a:extLst>
          </p:cNvPr>
          <p:cNvSpPr>
            <a:spLocks noChangeArrowheads="1"/>
          </p:cNvSpPr>
          <p:nvPr/>
        </p:nvSpPr>
        <p:spPr bwMode="auto">
          <a:xfrm>
            <a:off x="0" y="0"/>
            <a:ext cx="43526075" cy="457200"/>
          </a:xfrm>
          <a:prstGeom prst="rect">
            <a:avLst/>
          </a:prstGeom>
          <a:solidFill>
            <a:srgbClr val="F8F9FA"/>
          </a:solidFill>
          <a:ln>
            <a:noFill/>
          </a:ln>
          <a:effectLst/>
          <a:extLs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0" tIns="-63480" rIns="0" bIns="-6348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en-US" altLang="en-US" sz="2100" b="0" i="0" u="none" strike="noStrike" cap="none" normalizeH="0" baseline="0">
                <a:ln>
                  <a:noFill/>
                </a:ln>
                <a:solidFill>
                  <a:srgbClr val="1F1F1F"/>
                </a:solidFill>
                <a:effectLst/>
                <a:latin typeface="inherit"/>
              </a:rPr>
              <a:t>if available</a:t>
            </a:r>
            <a:r>
              <a:rPr kumimoji="0" lang="en-US" altLang="en-US" sz="40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</a:rPr>
              <a:t> </a:t>
            </a:r>
            <a:endParaRPr kumimoji="0" lang="en-US" altLang="en-US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sp>
        <p:nvSpPr>
          <p:cNvPr id="96" name="Text Box 6">
            <a:extLst>
              <a:ext uri="{FF2B5EF4-FFF2-40B4-BE49-F238E27FC236}">
                <a16:creationId xmlns:a16="http://schemas.microsoft.com/office/drawing/2014/main" id="{BC3C95CE-436E-4FC3-8AAD-2B0E1BCB16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76963" y="18187624"/>
            <a:ext cx="10058400" cy="567847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نوع </a:t>
            </a: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مطالعه: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مرور روایتی با 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رویکرد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نظام‌مند.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پایگاه‌های داده: 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PubMed, Scopus, Web of Science, ProQuest,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ScienceDirect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, SID, </a:t>
            </a:r>
            <a:r>
              <a:rPr lang="en-US" sz="2400" dirty="0" err="1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Magiran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بازه زمانی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: ۲۰۱۵ تا ۲۰۲۵.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کلیدواژه‌ها: 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Nurses, Resilience, Crisis, Disaster, Pandemic, Iran.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فرآیند غربالگری: ۳۸۷ مقاله شناسایی </a:t>
            </a:r>
            <a:r>
              <a:rPr lang="fa-IR" sz="2400" dirty="0" smtClean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۲۷۵ بررسی عنوان/چکیده </a:t>
            </a:r>
            <a:r>
              <a:rPr lang="fa-IR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۷۱ متن کامل </a:t>
            </a:r>
            <a:r>
              <a:rPr lang="fa-IR" sz="2400" dirty="0">
                <a:solidFill>
                  <a:srgbClr val="00000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←</a:t>
            </a:r>
            <a:r>
              <a:rPr lang="fa-IR" sz="2400" dirty="0" smtClean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۴۲ مقاله وارد تحلیل نهایی.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ارزیابی کیفیت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: </a:t>
            </a:r>
            <a:r>
              <a:rPr lang="en-US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CASP، STROBE، SANRA.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24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تحلیل داده‌ها: </a:t>
            </a:r>
            <a:r>
              <a:rPr lang="fa-IR" sz="24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تحلیل محتوای استقرایی با هدایت مدل ریچاردسون.</a:t>
            </a:r>
            <a:endParaRPr lang="en-US" sz="24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98" name="TextBox 97">
            <a:extLst>
              <a:ext uri="{FF2B5EF4-FFF2-40B4-BE49-F238E27FC236}">
                <a16:creationId xmlns:a16="http://schemas.microsoft.com/office/drawing/2014/main" id="{16CE5E7F-6469-44C6-AA51-B785B103A619}"/>
              </a:ext>
            </a:extLst>
          </p:cNvPr>
          <p:cNvSpPr txBox="1"/>
          <p:nvPr/>
        </p:nvSpPr>
        <p:spPr>
          <a:xfrm>
            <a:off x="11721742" y="11914693"/>
            <a:ext cx="9857035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kern="1200"/>
            </a:defPPr>
          </a:lstStyle>
          <a:p>
            <a:pPr algn="r" rtl="1"/>
            <a:r>
              <a:rPr lang="fa-IR" sz="3200" b="1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سطح ساختاری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endParaRPr lang="fa-IR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بحران اقتصادی، کاهش قدرت خرید، مهاجرت پرستاران، نابرابری در توزیع منابع.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endParaRPr lang="fa-IR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احساس بی‌عدالتی، ناامیدی نسبت به آینده شغلی، کاهش رضایت حرفه‌ای.</a:t>
            </a:r>
          </a:p>
          <a:p>
            <a:pPr marL="457200" indent="-457200" algn="r" rtl="1">
              <a:buFont typeface="Arial" panose="020B0604020202020204" pitchFamily="34" charset="0"/>
              <a:buChar char="•"/>
            </a:pPr>
            <a:endParaRPr lang="fa-IR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  <a:p>
            <a:pPr marL="457200" indent="-457200" algn="r" rtl="1">
              <a:buFont typeface="Arial" panose="020B0604020202020204" pitchFamily="34" charset="0"/>
              <a:buChar char="•"/>
            </a:pPr>
            <a:r>
              <a:rPr lang="fa-IR" sz="3200" dirty="0">
                <a:latin typeface="Times New Roman" panose="02020603050405020304" pitchFamily="18" charset="0"/>
                <a:ea typeface="Open Sans" panose="020B0606030504020204" pitchFamily="34" charset="0"/>
                <a:cs typeface="B Zar" panose="00000400000000000000" pitchFamily="2" charset="-78"/>
              </a:rPr>
              <a:t>سیاست‌های حمایتی، امنیت شغلی و برنامه‌های رفاهی به‌عنوان بازسازنده تاب‌آوری ملی.</a:t>
            </a:r>
            <a:endParaRPr lang="en-US" sz="3200" dirty="0">
              <a:latin typeface="Times New Roman" panose="02020603050405020304" pitchFamily="18" charset="0"/>
              <a:ea typeface="Open Sans" panose="020B0606030504020204" pitchFamily="34" charset="0"/>
              <a:cs typeface="B Zar" panose="00000400000000000000" pitchFamily="2" charset="-78"/>
            </a:endParaRPr>
          </a:p>
        </p:txBody>
      </p:sp>
      <p:sp>
        <p:nvSpPr>
          <p:cNvPr id="99" name="Text Box 6">
            <a:extLst>
              <a:ext uri="{FF2B5EF4-FFF2-40B4-BE49-F238E27FC236}">
                <a16:creationId xmlns:a16="http://schemas.microsoft.com/office/drawing/2014/main" id="{B736FB75-C98F-40ED-A29C-684FE7581D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11247938"/>
            <a:ext cx="10058400" cy="30931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سطح فردی</a:t>
            </a:r>
          </a:p>
          <a:p>
            <a:pPr algn="just" rtl="1"/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فشارهای روانی، اضطراب، فرسودگی شغلی و تعارض نقش.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منابع محافظتی: معنویت، تعهد حرفه‌ای، حس مسئولیت‌پذیری، امید، حمایت خانواده، باورهای مذهبی و احساس معنا در کار.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sp>
        <p:nvSpPr>
          <p:cNvPr id="31" name="Text Box 6">
            <a:extLst>
              <a:ext uri="{FF2B5EF4-FFF2-40B4-BE49-F238E27FC236}">
                <a16:creationId xmlns:a16="http://schemas.microsoft.com/office/drawing/2014/main" id="{A46928D3-007C-4D10-A1E8-BAF59D7F2E2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2023878" y="20502712"/>
            <a:ext cx="10058400" cy="35855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137160" tIns="68580" rIns="137160" bIns="68580">
            <a:spAutoFit/>
          </a:bodyPr>
          <a:lstStyle>
            <a:defPPr>
              <a:defRPr kern="1200"/>
            </a:defPPr>
            <a:lvl1pPr defTabSz="4703763" eaLnBrk="0" hangingPunct="0">
              <a:defRPr sz="9300">
                <a:solidFill>
                  <a:schemeClr val="tx1"/>
                </a:solidFill>
                <a:latin typeface="Arial"/>
              </a:defRPr>
            </a:lvl1pPr>
            <a:lvl2pPr marL="742950" indent="-28575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2pPr>
            <a:lvl3pPr marL="11430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3pPr>
            <a:lvl4pPr marL="16002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4pPr>
            <a:lvl5pPr marL="2057400" indent="-228600" defTabSz="4703763" eaLnBrk="0" hangingPunct="0">
              <a:defRPr sz="9300">
                <a:solidFill>
                  <a:schemeClr val="tx1"/>
                </a:solidFill>
                <a:latin typeface="Arial"/>
              </a:defRPr>
            </a:lvl5pPr>
            <a:lvl6pPr marL="25146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6pPr>
            <a:lvl7pPr marL="29718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7pPr>
            <a:lvl8pPr marL="34290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8pPr>
            <a:lvl9pPr marL="3886200" indent="-228600" defTabSz="4703763" eaLnBrk="0" fontAlgn="base" hangingPunct="0">
              <a:spcBef>
                <a:spcPct val="0"/>
              </a:spcBef>
              <a:spcAft>
                <a:spcPct val="0"/>
              </a:spcAft>
              <a:defRPr sz="9300">
                <a:solidFill>
                  <a:schemeClr val="tx1"/>
                </a:solidFill>
                <a:latin typeface="Arial"/>
              </a:defRPr>
            </a:lvl9pPr>
          </a:lstStyle>
          <a:p>
            <a:pPr algn="just" rtl="1"/>
            <a:r>
              <a:rPr lang="fa-IR" sz="3200" b="1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سطح سازمانی</a:t>
            </a:r>
          </a:p>
          <a:p>
            <a:pPr algn="just" rtl="1"/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تضعیف‌کننده: کمبود نیروی انسانی، ساعات کاری طولانی، نبود حمایت مدیریتی، محدودیت منابع، ابهام نقش.</a:t>
            </a: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endParaRPr lang="fa-IR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  <a:p>
            <a:pPr marL="457200" indent="-457200" algn="just" rtl="1">
              <a:buFont typeface="Arial" panose="020B0604020202020204" pitchFamily="34" charset="0"/>
              <a:buChar char="•"/>
            </a:pPr>
            <a:r>
              <a:rPr lang="fa-IR" sz="3200" dirty="0">
                <a:solidFill>
                  <a:srgbClr val="000001"/>
                </a:solidFill>
                <a:latin typeface="Times New Roman"/>
                <a:cs typeface="B Zar" panose="00000400000000000000" pitchFamily="2" charset="-78"/>
              </a:rPr>
              <a:t>تقویت‌کننده: رهبری حمایتی، ارتباطات مؤثر، مشارکت در تصمیم‌گیری، آموزش تخصصی مدیریت بحران.</a:t>
            </a:r>
            <a:endParaRPr lang="en-US" sz="3200" dirty="0">
              <a:solidFill>
                <a:srgbClr val="000001"/>
              </a:solidFill>
              <a:latin typeface="Times New Roman"/>
              <a:cs typeface="B Zar" panose="00000400000000000000" pitchFamily="2" charset="-78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5328" y="4851754"/>
            <a:ext cx="2859135" cy="3409782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hq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258422" y="14726654"/>
            <a:ext cx="8863836" cy="5470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490973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269</TotalTime>
  <Words>540</Words>
  <Application>Microsoft Office PowerPoint</Application>
  <PresentationFormat>Custom</PresentationFormat>
  <Paragraphs>67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12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4" baseType="lpstr">
      <vt:lpstr>Arial</vt:lpstr>
      <vt:lpstr>B Nazanin</vt:lpstr>
      <vt:lpstr>B Titr</vt:lpstr>
      <vt:lpstr>B Zar</vt:lpstr>
      <vt:lpstr>Calibri</vt:lpstr>
      <vt:lpstr>Calibri Light</vt:lpstr>
      <vt:lpstr>inherit</vt:lpstr>
      <vt:lpstr>Libre Baskerville</vt:lpstr>
      <vt:lpstr>Open Sans</vt:lpstr>
      <vt:lpstr>Open Sauce Bold</vt:lpstr>
      <vt:lpstr>Times New Roman</vt:lpstr>
      <vt:lpstr>Times New Roman Bold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Amir sh</dc:creator>
  <cp:lastModifiedBy>Ya</cp:lastModifiedBy>
  <cp:revision>48</cp:revision>
  <dcterms:created xsi:type="dcterms:W3CDTF">2026-09-07T19:22:54Z</dcterms:created>
  <dcterms:modified xsi:type="dcterms:W3CDTF">2026-09-26T07:51:48Z</dcterms:modified>
</cp:coreProperties>
</file>