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5" d="100"/>
          <a:sy n="25" d="100"/>
        </p:scale>
        <p:origin x="78"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fif"/><Relationship Id="rId3" Type="http://schemas.openxmlformats.org/officeDocument/2006/relationships/image" Target="../media/image2.png"/><Relationship Id="rId7" Type="http://schemas.openxmlformats.org/officeDocument/2006/relationships/image" Target="../media/image6.tiff"/><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f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6000" b="1" dirty="0">
                <a:solidFill>
                  <a:schemeClr val="tx1"/>
                </a:solidFill>
                <a:latin typeface="Times New Roman" panose="02020603050405020304" pitchFamily="18" charset="0"/>
                <a:cs typeface="B Zar" panose="00000400000000000000" pitchFamily="2" charset="-78"/>
              </a:rPr>
              <a:t>عنوان مقاله</a:t>
            </a:r>
            <a:endParaRPr lang="en-US" sz="60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fa-IR" sz="5400" dirty="0">
                <a:solidFill>
                  <a:schemeClr val="accent1"/>
                </a:solidFill>
                <a:cs typeface="B Nazanin" panose="00000400000000000000" pitchFamily="2" charset="-78"/>
              </a:rPr>
              <a:t>عکس نویسنده</a:t>
            </a:r>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4899803"/>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نویسنده اول (1)، نویسنده دوم، نویسنده سوم</a:t>
            </a:r>
          </a:p>
          <a:p>
            <a:pPr marL="742950" indent="-742950" algn="ctr" rtl="1">
              <a:buAutoNum type="arabicParenBoth"/>
            </a:pP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پژوهش‌ها اغلب تحت نظر یا به نمایندگی از یک دانشگاه، سازمان یا مؤسسه دانشگاهی/پژوهشی انجام می‌شوند. (وابستگی سازمانی)</a:t>
            </a:r>
          </a:p>
          <a:p>
            <a:pPr algn="ctr" rtl="1"/>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(2) پژوهش‌ها اغلب تحت نظر یا به نمایندگی از یک دانشگاه، سازمان یا مؤسسه دانشگاهی/پژوهشی انجام می‌شوند. (وابستگی سازمانی)</a:t>
            </a:r>
          </a:p>
          <a:p>
            <a:pPr algn="ctr" rtl="1"/>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marL="742950" indent="-742950" algn="ctr" rtl="1">
              <a:buAutoNum type="arabicParenBoth"/>
            </a:pPr>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rtl="1"/>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016758"/>
          </a:xfrm>
          <a:prstGeom prst="rect">
            <a:avLst/>
          </a:prstGeom>
          <a:noFill/>
        </p:spPr>
        <p:txBody>
          <a:bodyPr wrap="square" rtlCol="0">
            <a:spAutoFit/>
          </a:bodyPr>
          <a:lstStyle>
            <a:defPPr>
              <a:defRPr kern="1200"/>
            </a:def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a:t>
            </a:r>
            <a:r>
              <a:rPr lang="en-US" sz="3200" dirty="0">
                <a:latin typeface="Times New Roman" panose="02020603050405020304" pitchFamily="18" charset="0"/>
                <a:ea typeface="Open Sans" panose="020B0606030504020204" pitchFamily="34" charset="0"/>
                <a:cs typeface="B Zar" panose="00000400000000000000" pitchFamily="2" charset="-78"/>
              </a:rPr>
              <a:t>.</a:t>
            </a:r>
            <a:endParaRPr lang="en-US" sz="3200" dirty="0">
              <a:solidFill>
                <a:srgbClr val="000001"/>
              </a:solidFill>
              <a:latin typeface="Times New Roman"/>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2062103"/>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دو تا سه یافته کلیدی را ارائه دهید. همچنین می‌توانید توضیحات یا شرح مختصری به آن‌ها بیفزایید.</a:t>
            </a:r>
          </a:p>
          <a:p>
            <a:pPr algn="just" rtl="1"/>
            <a:r>
              <a:rPr lang="fa-IR" sz="3200" dirty="0">
                <a:solidFill>
                  <a:srgbClr val="000001"/>
                </a:solidFill>
                <a:latin typeface="Times New Roman"/>
                <a:ea typeface="Times New Roman"/>
                <a:cs typeface="B Zar" panose="00000400000000000000" pitchFamily="2" charset="-78"/>
                <a:sym typeface="Times New Roman"/>
              </a:rPr>
              <a:t>این یافته‌ها می‌توانند شامل موارد عملیاتی باشند که به اجرا یا انجام مطالعات تکمیلی می‌انجامند.</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78" name="Text Box 6">
            <a:extLst>
              <a:ext uri="{FF2B5EF4-FFF2-40B4-BE49-F238E27FC236}">
                <a16:creationId xmlns:a16="http://schemas.microsoft.com/office/drawing/2014/main" id="{693B3914-76DF-4EA7-9573-9422E16BAD28}"/>
              </a:ext>
            </a:extLst>
          </p:cNvPr>
          <p:cNvSpPr txBox="1">
            <a:spLocks noChangeArrowheads="1"/>
          </p:cNvSpPr>
          <p:nvPr/>
        </p:nvSpPr>
        <p:spPr bwMode="auto">
          <a:xfrm>
            <a:off x="3617366" y="4437602"/>
            <a:ext cx="10470132" cy="3031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r">
              <a:defRPr/>
            </a:pPr>
            <a:r>
              <a:rPr lang="fa-IR" sz="4400" b="1" dirty="0">
                <a:solidFill>
                  <a:srgbClr val="C00000"/>
                </a:solidFill>
                <a:latin typeface="Times New Roman" panose="02020603050405020304" pitchFamily="18" charset="0"/>
                <a:cs typeface="B Zar" panose="00000400000000000000" pitchFamily="2" charset="-78"/>
              </a:rPr>
              <a:t>چند نکته برای راهنمایی:</a:t>
            </a:r>
          </a:p>
          <a:p>
            <a:pPr marL="571500" indent="-571500" algn="r" rtl="1">
              <a:buFont typeface="Wingdings" panose="05000000000000000000" pitchFamily="2" charset="2"/>
              <a:buChar char="ü"/>
              <a:defRPr/>
            </a:pPr>
            <a:r>
              <a:rPr lang="fa-IR" sz="3600" b="1" dirty="0">
                <a:latin typeface="Times New Roman" panose="02020603050405020304" pitchFamily="18" charset="0"/>
                <a:cs typeface="B Zar" panose="00000400000000000000" pitchFamily="2" charset="-78"/>
              </a:rPr>
              <a:t>حداقل و حداکثر اندازه متن: حداقل32 و حداکثر 36 </a:t>
            </a:r>
          </a:p>
          <a:p>
            <a:pPr marL="571500" indent="-571500" algn="r" rtl="1">
              <a:buFont typeface="Wingdings" panose="05000000000000000000" pitchFamily="2" charset="2"/>
              <a:buChar char="ü"/>
              <a:defRPr/>
            </a:pPr>
            <a:r>
              <a:rPr lang="fa-IR" sz="3600" b="1" dirty="0">
                <a:latin typeface="Times New Roman" panose="02020603050405020304" pitchFamily="18" charset="0"/>
                <a:cs typeface="B Zar" panose="00000400000000000000" pitchFamily="2" charset="-78"/>
              </a:rPr>
              <a:t>لطفا برای سرتیترها از فونت داخل پوستر پیروی کنید.</a:t>
            </a:r>
          </a:p>
          <a:p>
            <a:pPr algn="r">
              <a:defRPr/>
            </a:pPr>
            <a:r>
              <a:rPr lang="fa-IR" sz="3600" dirty="0">
                <a:solidFill>
                  <a:srgbClr val="00B050"/>
                </a:solidFill>
                <a:latin typeface="Times New Roman" panose="02020603050405020304" pitchFamily="18" charset="0"/>
                <a:cs typeface="B Zar" panose="00000400000000000000" pitchFamily="2" charset="-78"/>
              </a:rPr>
              <a:t>اگر می‌خواهید پوستر شما حرفه‌ای‌تر به نظر برسد، در هر بخش سعی کنید از متن کمتر و در عوض از تصاویر، نمودارها و رنگ‌های بیشتری استفاده کنید.</a:t>
            </a:r>
          </a:p>
        </p:txBody>
      </p:sp>
      <p:sp>
        <p:nvSpPr>
          <p:cNvPr id="82" name="TextBox 33">
            <a:extLst>
              <a:ext uri="{FF2B5EF4-FFF2-40B4-BE49-F238E27FC236}">
                <a16:creationId xmlns:a16="http://schemas.microsoft.com/office/drawing/2014/main" id="{6AB3CE38-74F0-4C0F-A133-52B753FC00F4}"/>
              </a:ext>
            </a:extLst>
          </p:cNvPr>
          <p:cNvSpPr txBox="1"/>
          <p:nvPr/>
        </p:nvSpPr>
        <p:spPr>
          <a:xfrm>
            <a:off x="11506148" y="18846701"/>
            <a:ext cx="4125631" cy="1615827"/>
          </a:xfrm>
          <a:prstGeom prst="rect">
            <a:avLst/>
          </a:prstGeom>
        </p:spPr>
        <p:txBody>
          <a:bodyPr lIns="0" tIns="0" rIns="0" bIns="0" rtlCol="0" anchor="t">
            <a:spAutoFit/>
          </a:bodyPr>
          <a:lstStyle/>
          <a:p>
            <a:pPr algn="ctr">
              <a:lnSpc>
                <a:spcPts val="4200"/>
              </a:lnSpc>
            </a:pPr>
            <a:r>
              <a:rPr lang="fa-IR" sz="3200" dirty="0">
                <a:solidFill>
                  <a:srgbClr val="000001"/>
                </a:solidFill>
                <a:latin typeface="Times New Roman" panose="02020603050405020304" pitchFamily="18" charset="0"/>
                <a:ea typeface="Open Sauce"/>
                <a:cs typeface="B Zar" panose="00000400000000000000" pitchFamily="2" charset="-78"/>
                <a:sym typeface="Open Sauce"/>
              </a:rPr>
              <a:t>تصویرسازی‌ها نیز ابزارهای کمکی بسیار خوبی برای پوستر پژوهشی شما هستند.</a:t>
            </a:r>
            <a:endParaRPr lang="en-US" sz="3200" dirty="0">
              <a:solidFill>
                <a:srgbClr val="000001"/>
              </a:solidFill>
              <a:latin typeface="Times New Roman" panose="02020603050405020304" pitchFamily="18" charset="0"/>
              <a:ea typeface="Open Sauce"/>
              <a:cs typeface="B Zar" panose="00000400000000000000" pitchFamily="2" charset="-78"/>
              <a:sym typeface="Open Sauce"/>
            </a:endParaRPr>
          </a:p>
        </p:txBody>
      </p:sp>
      <p:sp>
        <p:nvSpPr>
          <p:cNvPr id="83" name="TextBox 34">
            <a:extLst>
              <a:ext uri="{FF2B5EF4-FFF2-40B4-BE49-F238E27FC236}">
                <a16:creationId xmlns:a16="http://schemas.microsoft.com/office/drawing/2014/main" id="{2105AE90-D3B6-42CF-B13B-BF501CA20CCB}"/>
              </a:ext>
            </a:extLst>
          </p:cNvPr>
          <p:cNvSpPr txBox="1"/>
          <p:nvPr/>
        </p:nvSpPr>
        <p:spPr>
          <a:xfrm>
            <a:off x="33775569" y="15716820"/>
            <a:ext cx="3278145" cy="1477328"/>
          </a:xfrm>
          <a:prstGeom prst="rect">
            <a:avLst/>
          </a:prstGeom>
        </p:spPr>
        <p:txBody>
          <a:bodyPr wrap="square" lIns="0" tIns="0" rIns="0" bIns="0" rtlCol="0" anchor="t">
            <a:spAutoFit/>
          </a:bodyPr>
          <a:lstStyle/>
          <a:p>
            <a:pPr algn="ctr"/>
            <a:r>
              <a:rPr lang="fa-IR" sz="3200" dirty="0">
                <a:solidFill>
                  <a:srgbClr val="000001"/>
                </a:solidFill>
                <a:latin typeface="Times New Roman" panose="02020603050405020304" pitchFamily="18" charset="0"/>
                <a:ea typeface="Open Sauce"/>
                <a:cs typeface="B Zar" panose="00000400000000000000" pitchFamily="2" charset="-78"/>
                <a:sym typeface="Open Sauce"/>
              </a:rPr>
              <a:t>برای نمایش بصری تحلیل داده‌های خود از نمودارها استفاده کنید.</a:t>
            </a:r>
            <a:endParaRPr lang="en-US" sz="3200" dirty="0">
              <a:solidFill>
                <a:srgbClr val="000001"/>
              </a:solidFill>
              <a:latin typeface="Times New Roman" panose="02020603050405020304" pitchFamily="18" charset="0"/>
              <a:ea typeface="Open Sauce"/>
              <a:cs typeface="B Zar" panose="00000400000000000000" pitchFamily="2" charset="-78"/>
              <a:sym typeface="Open Sauce"/>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669478"/>
            <a:ext cx="9729118" cy="984885"/>
          </a:xfrm>
          <a:prstGeom prst="rect">
            <a:avLst/>
          </a:prstGeom>
        </p:spPr>
        <p:txBody>
          <a:bodyPr wrap="square" lIns="0" tIns="0" rIns="0" bIns="0" rtlCol="0" anchor="t">
            <a:spAutoFit/>
          </a:bodyPr>
          <a:lstStyle/>
          <a:p>
            <a:pPr algn="r" rtl="1"/>
            <a:r>
              <a:rPr lang="fa-IR" sz="3200" dirty="0">
                <a:solidFill>
                  <a:srgbClr val="000001"/>
                </a:solidFill>
                <a:latin typeface="Times New Roman"/>
                <a:ea typeface="Times New Roman"/>
                <a:cs typeface="B Zar" panose="00000400000000000000" pitchFamily="2" charset="-78"/>
                <a:sym typeface="Times New Roman"/>
              </a:rPr>
              <a:t>فهرست منابع می‌تواند فضای زیادی را اشغال کند؛ بنابراین، تنها به منابع کلیدیِ مورد استفاده در پژوهش استناد کنید. (حداکثر ۳ منبع)</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0707157" y="20502712"/>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a:t>
            </a:r>
            <a:endParaRPr lang="en-US" sz="3200" dirty="0">
              <a:solidFill>
                <a:srgbClr val="000001"/>
              </a:solidFill>
              <a:latin typeface="Times New Roman"/>
              <a:cs typeface="B Zar" panose="00000400000000000000" pitchFamily="2" charset="-78"/>
            </a:endParaRPr>
          </a:p>
        </p:txBody>
      </p:sp>
      <p:sp>
        <p:nvSpPr>
          <p:cNvPr id="90" name="TextBox 33">
            <a:extLst>
              <a:ext uri="{FF2B5EF4-FFF2-40B4-BE49-F238E27FC236}">
                <a16:creationId xmlns:a16="http://schemas.microsoft.com/office/drawing/2014/main" id="{BE9FA710-7291-447F-A2BE-320A81CA8269}"/>
              </a:ext>
            </a:extLst>
          </p:cNvPr>
          <p:cNvSpPr txBox="1"/>
          <p:nvPr/>
        </p:nvSpPr>
        <p:spPr>
          <a:xfrm>
            <a:off x="36509748" y="9325402"/>
            <a:ext cx="5359399" cy="538609"/>
          </a:xfrm>
          <a:prstGeom prst="rect">
            <a:avLst/>
          </a:prstGeom>
        </p:spPr>
        <p:txBody>
          <a:bodyPr wrap="square" lIns="0" tIns="0" rIns="0" bIns="0" rtlCol="0" anchor="t">
            <a:spAutoFit/>
          </a:bodyPr>
          <a:lstStyle/>
          <a:p>
            <a:pPr>
              <a:lnSpc>
                <a:spcPts val="4200"/>
              </a:lnSpc>
            </a:pPr>
            <a:r>
              <a:rPr lang="fa-IR" sz="3200" dirty="0">
                <a:solidFill>
                  <a:srgbClr val="000001"/>
                </a:solidFill>
                <a:latin typeface="Times New Roman" panose="02020603050405020304" pitchFamily="18" charset="0"/>
                <a:ea typeface="Open Sauce"/>
                <a:cs typeface="B Zar" panose="00000400000000000000" pitchFamily="2" charset="-78"/>
                <a:sym typeface="Open Sauce"/>
              </a:rPr>
              <a:t>چکیده تصویری (در صورت موجود بودن)</a:t>
            </a:r>
            <a:endParaRPr lang="en-US" sz="3200" dirty="0">
              <a:solidFill>
                <a:srgbClr val="000001"/>
              </a:solidFill>
              <a:latin typeface="Times New Roman" panose="02020603050405020304" pitchFamily="18" charset="0"/>
              <a:ea typeface="Open Sauce"/>
              <a:cs typeface="B Zar" panose="00000400000000000000" pitchFamily="2" charset="-78"/>
              <a:sym typeface="Open Sauce"/>
            </a:endParaRPr>
          </a:p>
        </p:txBody>
      </p:sp>
      <p:pic>
        <p:nvPicPr>
          <p:cNvPr id="91" name="Picture 90">
            <a:extLst>
              <a:ext uri="{FF2B5EF4-FFF2-40B4-BE49-F238E27FC236}">
                <a16:creationId xmlns:a16="http://schemas.microsoft.com/office/drawing/2014/main" id="{3C61FEC5-2F30-4468-AF11-34D87CFAA5D4}"/>
              </a:ext>
            </a:extLst>
          </p:cNvPr>
          <p:cNvPicPr>
            <a:picLocks noChangeAspect="1"/>
          </p:cNvPicPr>
          <p:nvPr/>
        </p:nvPicPr>
        <p:blipFill>
          <a:blip r:embed="rId3"/>
          <a:stretch>
            <a:fillRect/>
          </a:stretch>
        </p:blipFill>
        <p:spPr>
          <a:xfrm>
            <a:off x="1821901" y="20725659"/>
            <a:ext cx="6794412" cy="3427949"/>
          </a:xfrm>
          <a:prstGeom prst="rect">
            <a:avLst/>
          </a:prstGeom>
        </p:spPr>
      </p:pic>
      <p:pic>
        <p:nvPicPr>
          <p:cNvPr id="92" name="Picture 91" descr="A picture containing qr code&#10;&#10;Description automatically generated">
            <a:extLst>
              <a:ext uri="{FF2B5EF4-FFF2-40B4-BE49-F238E27FC236}">
                <a16:creationId xmlns:a16="http://schemas.microsoft.com/office/drawing/2014/main" id="{EB8D8AD6-14CB-41F3-B1B8-DFD5800B5E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55066" y="14721828"/>
            <a:ext cx="4588389" cy="2486744"/>
          </a:xfrm>
          <a:prstGeom prst="rect">
            <a:avLst/>
          </a:prstGeom>
        </p:spPr>
      </p:pic>
      <p:pic>
        <p:nvPicPr>
          <p:cNvPr id="94" name="Picture 93" descr="COL2 300">
            <a:extLst>
              <a:ext uri="{FF2B5EF4-FFF2-40B4-BE49-F238E27FC236}">
                <a16:creationId xmlns:a16="http://schemas.microsoft.com/office/drawing/2014/main" id="{B71A11B7-B7DC-4855-99EB-2291C9AF030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630148" y="15069756"/>
            <a:ext cx="7892590" cy="265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3" descr="COLX 300">
            <a:extLst>
              <a:ext uri="{FF2B5EF4-FFF2-40B4-BE49-F238E27FC236}">
                <a16:creationId xmlns:a16="http://schemas.microsoft.com/office/drawing/2014/main" id="{5F89B4C2-4B04-42F9-97A1-93C2F3F3027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718660" y="17566541"/>
            <a:ext cx="7595931"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4509BF5F-A123-4828-A391-618FE915990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36750565" y="5652185"/>
            <a:ext cx="4511284" cy="3491089"/>
          </a:xfrm>
          <a:prstGeom prst="rect">
            <a:avLst/>
          </a:prstGeom>
        </p:spPr>
      </p:pic>
      <p:pic>
        <p:nvPicPr>
          <p:cNvPr id="5" name="Picture 4">
            <a:extLst>
              <a:ext uri="{FF2B5EF4-FFF2-40B4-BE49-F238E27FC236}">
                <a16:creationId xmlns:a16="http://schemas.microsoft.com/office/drawing/2014/main" id="{B63ACF0F-1920-4A6F-98C4-DA7C14FE7CD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21983" y="13982236"/>
            <a:ext cx="5991225" cy="4648200"/>
          </a:xfrm>
          <a:prstGeom prst="rect">
            <a:avLst/>
          </a:prstGeom>
        </p:spPr>
      </p:pic>
      <p:pic>
        <p:nvPicPr>
          <p:cNvPr id="7" name="Picture 6">
            <a:extLst>
              <a:ext uri="{FF2B5EF4-FFF2-40B4-BE49-F238E27FC236}">
                <a16:creationId xmlns:a16="http://schemas.microsoft.com/office/drawing/2014/main" id="{030944CD-76D4-45AC-80FD-AD5450E18F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301721" y="13982236"/>
            <a:ext cx="4644802" cy="4527806"/>
          </a:xfrm>
          <a:prstGeom prst="rect">
            <a:avLst/>
          </a:prstGeom>
        </p:spPr>
      </p:pic>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1615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ea typeface="Times New Roman"/>
                <a:cs typeface="B Zar" panose="00000400000000000000" pitchFamily="2" charset="-78"/>
                <a:sym typeface="Times New Roman"/>
              </a:rPr>
              <a:t>نحوه انجام پژوهش خود را شرح دهید. استراتژی تیم چیست؟ چه روش‌ها و موادی به کار گرفته شده‌اند؟ آیا از فناوری خاصی استفاده شده است؟ اطلاعات، نمودارها و تصاویر مربوطه را به این بخش اضافه کنید.</a:t>
            </a:r>
            <a:endParaRPr lang="en-US" sz="3200" dirty="0">
              <a:solidFill>
                <a:srgbClr val="000001"/>
              </a:solidFill>
              <a:latin typeface="Times New Roman"/>
              <a:cs typeface="B Zar" panose="00000400000000000000" pitchFamily="2" charset="-78"/>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721742" y="11914693"/>
            <a:ext cx="9857035" cy="584775"/>
          </a:xfrm>
          <a:prstGeom prst="rect">
            <a:avLst/>
          </a:prstGeom>
          <a:noFill/>
        </p:spPr>
        <p:txBody>
          <a:bodyPr wrap="square" rtlCol="0">
            <a:spAutoFit/>
          </a:bodyPr>
          <a:lstStyle>
            <a:defPPr>
              <a:defRPr kern="1200"/>
            </a:defPPr>
          </a:lstStyle>
          <a:p>
            <a:pPr algn="r" rtl="1"/>
            <a:r>
              <a:rPr lang="fa-IR" sz="3200" dirty="0">
                <a:latin typeface="Times New Roman" panose="02020603050405020304" pitchFamily="18" charset="0"/>
                <a:ea typeface="Open Sans" panose="020B0606030504020204" pitchFamily="34" charset="0"/>
                <a:cs typeface="B Zar" panose="00000400000000000000" pitchFamily="2" charset="-78"/>
              </a:rPr>
              <a:t>اطلاعات، نمودارها و تصاویر خود را به این بخش اضافه کنید.</a:t>
            </a:r>
            <a:endParaRPr lang="en-US" sz="3200" dirty="0">
              <a:latin typeface="Times New Roman" panose="02020603050405020304" pitchFamily="18" charset="0"/>
              <a:ea typeface="Open Sans" panose="020B0606030504020204" pitchFamily="34" charset="0"/>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ea typeface="Times New Roman"/>
                <a:cs typeface="B Zar" panose="00000400000000000000" pitchFamily="2" charset="-78"/>
                <a:sym typeface="Times New Roman"/>
              </a:rPr>
              <a:t>این بخش یکی از طولانی‌ترین قسمت‌هاست، زیرا بر پایه اطلاعاتی بنا شده که از هدف و فرضیه (یا تز) اصلی پشتیبانی می‌کنند. می‌توانید تحلیل خود را به نکات و بخش‌های کلیدی محدود کنید. نمودارها، جداول و تصاویر مهمی را که تحلیل بصری داده‌ها را نشان می‌دهند، در این قسمت بگنجانید و اطلاعات، نمودارها و تصاویر خود را به آن اضافه کنید.</a:t>
            </a:r>
            <a:endParaRPr lang="en-US" sz="3200" dirty="0">
              <a:solidFill>
                <a:srgbClr val="000001"/>
              </a:solidFill>
              <a:latin typeface="Times New Roman"/>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2023878" y="20502712"/>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a:t>
            </a:r>
            <a:endParaRPr lang="en-US" sz="3200" dirty="0">
              <a:solidFill>
                <a:srgbClr val="000001"/>
              </a:solidFill>
              <a:latin typeface="Times New Roman"/>
              <a:cs typeface="B Zar" panose="00000400000000000000" pitchFamily="2" charset="-78"/>
            </a:endParaRP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204</TotalTime>
  <Words>736</Words>
  <Application>Microsoft Office PowerPoint</Application>
  <PresentationFormat>Custom</PresentationFormat>
  <Paragraphs>30</Paragraphs>
  <Slides>1</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vt:i4>
      </vt:variant>
    </vt:vector>
  </HeadingPairs>
  <TitlesOfParts>
    <vt:vector size="16" baseType="lpstr">
      <vt:lpstr>Arial</vt:lpstr>
      <vt:lpstr>B Nazanin</vt:lpstr>
      <vt:lpstr>B Titr</vt:lpstr>
      <vt:lpstr>B Zar</vt:lpstr>
      <vt:lpstr>Calibri</vt:lpstr>
      <vt:lpstr>Calibri Light</vt:lpstr>
      <vt:lpstr>inherit</vt:lpstr>
      <vt:lpstr>Libre Baskerville</vt:lpstr>
      <vt:lpstr>Open Sans</vt:lpstr>
      <vt:lpstr>Open Sauce</vt:lpstr>
      <vt:lpstr>Open Sauce Bold</vt:lpstr>
      <vt:lpstr>Times New Roman</vt:lpstr>
      <vt:lpstr>Times New Roman Bold</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my-pc</cp:lastModifiedBy>
  <cp:revision>31</cp:revision>
  <dcterms:created xsi:type="dcterms:W3CDTF">2026-09-07T19:22:54Z</dcterms:created>
  <dcterms:modified xsi:type="dcterms:W3CDTF">2026-09-23T08:20:39Z</dcterms:modified>
</cp:coreProperties>
</file>