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30" d="100"/>
          <a:sy n="30" d="100"/>
        </p:scale>
        <p:origin x="-1182" y="-7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10/7/2026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fif"/><Relationship Id="rId3" Type="http://schemas.openxmlformats.org/officeDocument/2006/relationships/image" Target="../media/image2.png"/><Relationship Id="rId7" Type="http://schemas.openxmlformats.org/officeDocument/2006/relationships/image" Target="../media/image6.jfif"/><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tiff"/><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xmlns="" id="{5FCEA758-BCEF-456B-B1A4-AECE53182BFC}"/>
              </a:ext>
            </a:extLst>
          </p:cNvPr>
          <p:cNvSpPr txBox="1">
            <a:spLocks noChangeArrowheads="1"/>
          </p:cNvSpPr>
          <p:nvPr/>
        </p:nvSpPr>
        <p:spPr bwMode="auto">
          <a:xfrm>
            <a:off x="5203467" y="4994781"/>
            <a:ext cx="30544167"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marL="0" marR="0" lvl="0" indent="0" algn="ctr" defTabSz="4029542" rtl="0" eaLnBrk="0" fontAlgn="base" latinLnBrk="0" hangingPunct="0">
              <a:lnSpc>
                <a:spcPct val="100000"/>
              </a:lnSpc>
              <a:spcBef>
                <a:spcPct val="20000"/>
              </a:spcBef>
              <a:spcAft>
                <a:spcPct val="0"/>
              </a:spcAft>
              <a:buClrTx/>
              <a:buSzTx/>
              <a:buFontTx/>
              <a:buNone/>
              <a:tabLst/>
              <a:defRPr/>
            </a:pPr>
            <a:r>
              <a:rPr kumimoji="0" lang="fa-IR"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B Zar" panose="00000400000000000000" pitchFamily="2" charset="-78"/>
              </a:rPr>
              <a:t>عنوان مقاله</a:t>
            </a:r>
            <a:endParaRPr kumimoji="0" lang="en-US"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B Zar" panose="00000400000000000000" pitchFamily="2" charset="-78"/>
            </a:endParaRPr>
          </a:p>
        </p:txBody>
      </p:sp>
      <p:sp>
        <p:nvSpPr>
          <p:cNvPr id="63" name="AutoShape 4">
            <a:extLst>
              <a:ext uri="{FF2B5EF4-FFF2-40B4-BE49-F238E27FC236}">
                <a16:creationId xmlns:a16="http://schemas.microsoft.com/office/drawing/2014/main" xmlns=""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marL="0" marR="0" lvl="0" indent="0" algn="l" defTabSz="457200" rtl="1"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Code:</a:t>
            </a:r>
            <a:endParaRPr kumimoji="0" lang="fa-IR" sz="4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sp>
        <p:nvSpPr>
          <p:cNvPr id="64" name="Rounded Rectangle 9">
            <a:extLst>
              <a:ext uri="{FF2B5EF4-FFF2-40B4-BE49-F238E27FC236}">
                <a16:creationId xmlns:a16="http://schemas.microsoft.com/office/drawing/2014/main" xmlns=""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fa-IR"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rPr>
              <a:t>عکس نویسنده</a:t>
            </a:r>
            <a:endParaRPr kumimoji="0" lang="en-US"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endParaRPr>
          </a:p>
        </p:txBody>
      </p:sp>
      <p:sp>
        <p:nvSpPr>
          <p:cNvPr id="65" name="Text Placeholder 5">
            <a:extLst>
              <a:ext uri="{FF2B5EF4-FFF2-40B4-BE49-F238E27FC236}">
                <a16:creationId xmlns:a16="http://schemas.microsoft.com/office/drawing/2014/main" xmlns="" id="{044041E2-44E2-4EED-B6C0-FC2CE9C577D9}"/>
              </a:ext>
            </a:extLst>
          </p:cNvPr>
          <p:cNvSpPr txBox="1"/>
          <p:nvPr/>
        </p:nvSpPr>
        <p:spPr>
          <a:xfrm>
            <a:off x="1821901" y="7108414"/>
            <a:ext cx="36576000" cy="4899803"/>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r>
              <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نویسنده اول (1)، نویسنده دوم، نویسنده سوم</a:t>
            </a:r>
          </a:p>
          <a:p>
            <a:pPr algn="ctr" rtl="1"/>
            <a:r>
              <a:rPr kumimoji="0" lang="fa-IR" sz="4000" b="1" i="0" u="none" strike="noStrike" kern="1200" cap="none" spc="0" normalizeH="0" baseline="0" noProof="0" dirty="0" smtClean="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(1) </a:t>
            </a:r>
            <a:r>
              <a:rPr lang="fa-IR" sz="4000" b="1" dirty="0">
                <a:solidFill>
                  <a:srgbClr val="000001"/>
                </a:solidFill>
                <a:latin typeface="Times New Roman" panose="02020603050405020304" pitchFamily="18" charset="0"/>
                <a:ea typeface="Open Sauce Bold"/>
                <a:cs typeface="B Zar" panose="00000400000000000000" pitchFamily="2" charset="-78"/>
                <a:sym typeface="Open Sauce Bold"/>
              </a:rPr>
              <a:t>پژوهش‌ها اغلب تحت نظر یا به نمایندگی از یک دانشگاه، سازمان یا مؤسسه دانشگاهی/پژوهشی انجام می‌شوند. (وابستگی سازمانی)</a:t>
            </a:r>
          </a:p>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r>
              <a:rPr kumimoji="0" lang="fa-IR" sz="4000" b="1" i="0" u="none" strike="noStrike" kern="1200" cap="none" spc="0" normalizeH="0" baseline="0" noProof="0" dirty="0" smtClean="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(2) پژوهش‌ها </a:t>
            </a:r>
            <a:r>
              <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B Zar" panose="00000400000000000000" pitchFamily="2" charset="-78"/>
                <a:sym typeface="Open Sauce Bold"/>
              </a:rPr>
              <a:t>اغلب تحت نظر یا به نمایندگی از یک دانشگاه، سازمان یا مؤسسه دانشگاهی/پژوهشی انجام می‌شوند. (وابستگی سازمانی)</a:t>
            </a:r>
          </a:p>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742950" marR="0" lvl="0" indent="-742950" algn="ctr" defTabSz="3761086" rtl="1" eaLnBrk="1" fontAlgn="auto" latinLnBrk="0" hangingPunct="1">
              <a:lnSpc>
                <a:spcPct val="100000"/>
              </a:lnSpc>
              <a:spcBef>
                <a:spcPct val="20000"/>
              </a:spcBef>
              <a:spcAft>
                <a:spcPct val="0"/>
              </a:spcAft>
              <a:buClrTx/>
              <a:buSzTx/>
              <a:buFont typeface="Arial" pitchFamily="34" charset="0"/>
              <a:buAutoNum type="arabicParenBoth"/>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0" marR="0" lvl="0" indent="0" algn="ctr" defTabSz="3761086" rtl="1" eaLnBrk="1" fontAlgn="auto" latinLnBrk="0" hangingPunct="1">
              <a:lnSpc>
                <a:spcPct val="100000"/>
              </a:lnSpc>
              <a:spcBef>
                <a:spcPct val="20000"/>
              </a:spcBef>
              <a:spcAft>
                <a:spcPct val="0"/>
              </a:spcAft>
              <a:buClrTx/>
              <a:buSzTx/>
              <a:buFont typeface="Arial" pitchFamily="34" charset="0"/>
              <a:buNone/>
              <a:tabLst/>
              <a:defRPr/>
            </a:pPr>
            <a:endParaRPr kumimoji="0" lang="fa-IR" sz="4000" b="1" i="0" u="none" strike="noStrike" kern="1200" cap="none" spc="0" normalizeH="0" baseline="0" noProof="0" dirty="0">
              <a:ln>
                <a:noFill/>
              </a:ln>
              <a:solidFill>
                <a:srgbClr val="000001"/>
              </a:solidFill>
              <a:effectLst/>
              <a:uLnTx/>
              <a:uFillTx/>
              <a:latin typeface="Times New Roman" panose="02020603050405020304" pitchFamily="18" charset="0"/>
              <a:ea typeface="Open Sauce Bold"/>
              <a:cs typeface="Times New Roman" panose="02020603050405020304" pitchFamily="18" charset="0"/>
              <a:sym typeface="Open Sauce Bold"/>
            </a:endParaRP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rgbClr val="235078"/>
              </a:solidFill>
              <a:effectLst/>
              <a:uLnTx/>
              <a:uFillTx/>
              <a:latin typeface="Times New Roman" panose="02020603050405020304" pitchFamily="18" charset="0"/>
              <a:ea typeface="+mn-ea"/>
              <a:cs typeface="Times New Roman" panose="02020603050405020304" pitchFamily="18" charset="0"/>
            </a:endParaRPr>
          </a:p>
        </p:txBody>
      </p:sp>
      <p:sp>
        <p:nvSpPr>
          <p:cNvPr id="66" name="Rectangle 10">
            <a:extLst>
              <a:ext uri="{FF2B5EF4-FFF2-40B4-BE49-F238E27FC236}">
                <a16:creationId xmlns:a16="http://schemas.microsoft.com/office/drawing/2014/main" xmlns=""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xmlns=""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rPr>
              <a:t>یافته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68" name="Rectangle 10">
            <a:extLst>
              <a:ext uri="{FF2B5EF4-FFF2-40B4-BE49-F238E27FC236}">
                <a16:creationId xmlns:a16="http://schemas.microsoft.com/office/drawing/2014/main" xmlns=""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lvl="0" algn="ctr" defTabSz="4702588">
              <a:defRPr/>
            </a:pPr>
            <a:r>
              <a:rPr lang="fa-IR" sz="3600" b="1" dirty="0">
                <a:solidFill>
                  <a:prstClr val="white"/>
                </a:solidFill>
                <a:latin typeface="Libre Baskerville" panose="02000000000000000000" pitchFamily="2" charset="0"/>
                <a:cs typeface="B Titr" panose="00000700000000000000" pitchFamily="2" charset="-78"/>
              </a:rPr>
              <a:t>مقدمه</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1" name="Rectangle 10">
            <a:extLst>
              <a:ext uri="{FF2B5EF4-FFF2-40B4-BE49-F238E27FC236}">
                <a16:creationId xmlns:a16="http://schemas.microsoft.com/office/drawing/2014/main" xmlns=""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smtClean="0">
                <a:ln>
                  <a:noFill/>
                </a:ln>
                <a:solidFill>
                  <a:prstClr val="white"/>
                </a:solidFill>
                <a:effectLst/>
                <a:uLnTx/>
                <a:uFillTx/>
                <a:latin typeface="Libre Baskerville" panose="02000000000000000000" pitchFamily="2" charset="0"/>
                <a:ea typeface="+mn-ea"/>
                <a:cs typeface="B Titr" panose="00000700000000000000" pitchFamily="2" charset="-78"/>
              </a:rPr>
              <a:t>رفرنس</a:t>
            </a:r>
            <a:r>
              <a:rPr kumimoji="0" lang="fa-IR" sz="3600" b="1" i="0" u="none" strike="noStrike" kern="1200" cap="none" spc="0" normalizeH="0" noProof="0" dirty="0" smtClean="0">
                <a:ln>
                  <a:noFill/>
                </a:ln>
                <a:solidFill>
                  <a:prstClr val="white"/>
                </a:solidFill>
                <a:effectLst/>
                <a:uLnTx/>
                <a:uFillTx/>
                <a:latin typeface="Libre Baskerville" panose="02000000000000000000" pitchFamily="2" charset="0"/>
                <a:ea typeface="+mn-ea"/>
                <a:cs typeface="B Titr" panose="00000700000000000000" pitchFamily="2" charset="-78"/>
              </a:rPr>
              <a:t> ها</a:t>
            </a:r>
            <a:endPar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B Titr" panose="00000700000000000000" pitchFamily="2" charset="-78"/>
            </a:endParaRPr>
          </a:p>
        </p:txBody>
      </p:sp>
      <p:sp>
        <p:nvSpPr>
          <p:cNvPr id="72" name="Rectangle 10">
            <a:extLst>
              <a:ext uri="{FF2B5EF4-FFF2-40B4-BE49-F238E27FC236}">
                <a16:creationId xmlns:a16="http://schemas.microsoft.com/office/drawing/2014/main" xmlns="" id="{607EAE84-951F-4EAB-B7B6-2D55C5003988}"/>
              </a:ext>
            </a:extLst>
          </p:cNvPr>
          <p:cNvSpPr>
            <a:spLocks noChangeArrowheads="1"/>
          </p:cNvSpPr>
          <p:nvPr/>
        </p:nvSpPr>
        <p:spPr bwMode="auto">
          <a:xfrm>
            <a:off x="33468517" y="17065613"/>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a-IR" sz="3600" b="1" i="0" u="none" strike="noStrike" kern="1200" cap="none" spc="0" normalizeH="0" baseline="0" noProof="0" dirty="0" smtClean="0">
                <a:ln>
                  <a:noFill/>
                </a:ln>
                <a:solidFill>
                  <a:prstClr val="white"/>
                </a:solidFill>
                <a:effectLst/>
                <a:uLnTx/>
                <a:uFillTx/>
                <a:latin typeface="Times New Roman Bold"/>
                <a:ea typeface="Times New Roman Bold"/>
                <a:cs typeface="B Titr" panose="00000700000000000000" pitchFamily="2" charset="-78"/>
                <a:sym typeface="Times New Roman Bold"/>
              </a:rPr>
              <a:t>روش ها</a:t>
            </a:r>
            <a:endParaRPr kumimoji="0" lang="en-US" sz="3600" b="1" i="0" u="none" strike="noStrike" kern="1200" cap="none" spc="0" normalizeH="0" baseline="0" noProof="0" dirty="0">
              <a:ln>
                <a:noFill/>
              </a:ln>
              <a:solidFill>
                <a:prstClr val="white"/>
              </a:solidFill>
              <a:effectLst/>
              <a:uLnTx/>
              <a:uFillTx/>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xmlns="" id="{78ACE6C8-764A-491B-97C3-71DD70C00B3C}"/>
              </a:ext>
            </a:extLst>
          </p:cNvPr>
          <p:cNvSpPr txBox="1"/>
          <p:nvPr/>
        </p:nvSpPr>
        <p:spPr>
          <a:xfrm>
            <a:off x="402868" y="11245386"/>
            <a:ext cx="9601200" cy="2062103"/>
          </a:xfrm>
          <a:prstGeom prst="rect">
            <a:avLst/>
          </a:prstGeom>
          <a:noFill/>
        </p:spPr>
        <p:txBody>
          <a:bodyPr wrap="square" rtlCol="0">
            <a:spAutoFit/>
          </a:bodyPr>
          <a:lstStyle>
            <a:defPPr>
              <a:defRPr kern="1200"/>
            </a:defPPr>
          </a:lstStyle>
          <a:p>
            <a:pPr algn="just" rtl="1"/>
            <a:r>
              <a:rPr lang="fa-IR" sz="3200" dirty="0">
                <a:solidFill>
                  <a:srgbClr val="000001"/>
                </a:solidFill>
                <a:latin typeface="Times New Roman"/>
                <a:ea typeface="Times New Roman"/>
                <a:cs typeface="B Zar" panose="00000400000000000000" pitchFamily="2" charset="-78"/>
                <a:sym typeface="Times New Roman"/>
              </a:rPr>
              <a:t>دو تا سه یافته کلیدی را ارائه دهید. همچنین می‌توانید توضیحات یا شرح مختصری به آن‌ها بیفزایید.</a:t>
            </a:r>
          </a:p>
          <a:p>
            <a:pPr algn="just" rtl="1"/>
            <a:r>
              <a:rPr lang="fa-IR" sz="3200" dirty="0">
                <a:solidFill>
                  <a:srgbClr val="000001"/>
                </a:solidFill>
                <a:latin typeface="Times New Roman"/>
                <a:ea typeface="Times New Roman"/>
                <a:cs typeface="B Zar" panose="00000400000000000000" pitchFamily="2" charset="-78"/>
                <a:sym typeface="Times New Roman"/>
              </a:rPr>
              <a:t>این یافته‌ها می‌توانند شامل موارد عملیاتی باشند که به اجرا یا انجام مطالعات تکمیلی می‌انجامند.</a:t>
            </a:r>
            <a:endParaRPr lang="en-US" sz="3200" dirty="0">
              <a:solidFill>
                <a:srgbClr val="000001"/>
              </a:solidFill>
              <a:latin typeface="Times New Roman"/>
              <a:ea typeface="Times New Roman"/>
              <a:cs typeface="B Zar" panose="00000400000000000000" pitchFamily="2" charset="-78"/>
              <a:sym typeface="Times New Roman"/>
            </a:endParaRPr>
          </a:p>
        </p:txBody>
      </p:sp>
      <p:sp>
        <p:nvSpPr>
          <p:cNvPr id="76" name="TextBox 75">
            <a:extLst>
              <a:ext uri="{FF2B5EF4-FFF2-40B4-BE49-F238E27FC236}">
                <a16:creationId xmlns:a16="http://schemas.microsoft.com/office/drawing/2014/main" xmlns="" id="{82745442-14D6-454C-AEAA-7ECB778143F4}"/>
              </a:ext>
            </a:extLst>
          </p:cNvPr>
          <p:cNvSpPr txBox="1"/>
          <p:nvPr/>
        </p:nvSpPr>
        <p:spPr>
          <a:xfrm>
            <a:off x="33212682" y="11722068"/>
            <a:ext cx="9857035" cy="5509200"/>
          </a:xfrm>
          <a:prstGeom prst="rect">
            <a:avLst/>
          </a:prstGeom>
          <a:noFill/>
        </p:spPr>
        <p:txBody>
          <a:bodyPr wrap="square" rtlCol="0">
            <a:spAutoFit/>
          </a:bodyPr>
          <a:lstStyle>
            <a:defPPr>
              <a:defRPr kern="1200"/>
            </a:defPPr>
          </a:lstStyle>
          <a:p>
            <a:pPr algn="just" rtl="1"/>
            <a:r>
              <a:rPr lang="fa-IR" sz="3200" dirty="0">
                <a:solidFill>
                  <a:prstClr val="black"/>
                </a:solidFill>
                <a:latin typeface="Times New Roman" panose="02020603050405020304" pitchFamily="18" charset="0"/>
                <a:ea typeface="Open Sans" panose="020B0606030504020204" pitchFamily="34" charset="0"/>
                <a:cs typeface="B Zar" panose="00000400000000000000" pitchFamily="2" charset="-78"/>
              </a:rPr>
              <a:t>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a:t>
            </a:r>
            <a:r>
              <a:rPr lang="en-US" sz="3200" dirty="0">
                <a:solidFill>
                  <a:prstClr val="black"/>
                </a:solidFill>
                <a:latin typeface="Times New Roman" panose="02020603050405020304" pitchFamily="18" charset="0"/>
                <a:ea typeface="Open Sans" panose="020B0606030504020204" pitchFamily="34" charset="0"/>
                <a:cs typeface="B Zar" panose="00000400000000000000" pitchFamily="2" charset="-78"/>
              </a:rPr>
              <a:t>.</a:t>
            </a:r>
            <a:endParaRPr lang="en-US" sz="3200" dirty="0">
              <a:solidFill>
                <a:srgbClr val="000001"/>
              </a:solidFill>
              <a:latin typeface="Times New Roman"/>
              <a:cs typeface="B Zar" panose="00000400000000000000" pitchFamily="2" charset="-78"/>
            </a:endParaRPr>
          </a:p>
          <a:p>
            <a:pPr marL="0" marR="0" lvl="0" indent="0" algn="just" defTabSz="457200" rtl="1" eaLnBrk="1" fontAlgn="auto" latinLnBrk="0" hangingPunct="1">
              <a:lnSpc>
                <a:spcPct val="100000"/>
              </a:lnSpc>
              <a:spcBef>
                <a:spcPts val="0"/>
              </a:spcBef>
              <a:spcAft>
                <a:spcPts val="0"/>
              </a:spcAft>
              <a:buClrTx/>
              <a:buSzTx/>
              <a:buFontTx/>
              <a:buNone/>
              <a:tabLst/>
              <a:defRPr/>
            </a:pPr>
            <a:endParaRPr kumimoji="0" lang="fa-IR"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endParaRPr>
          </a:p>
        </p:txBody>
      </p:sp>
      <p:sp>
        <p:nvSpPr>
          <p:cNvPr id="78" name="Text Box 6">
            <a:extLst>
              <a:ext uri="{FF2B5EF4-FFF2-40B4-BE49-F238E27FC236}">
                <a16:creationId xmlns:a16="http://schemas.microsoft.com/office/drawing/2014/main" xmlns="" id="{693B3914-76DF-4EA7-9573-9422E16BAD28}"/>
              </a:ext>
            </a:extLst>
          </p:cNvPr>
          <p:cNvSpPr txBox="1">
            <a:spLocks noChangeArrowheads="1"/>
          </p:cNvSpPr>
          <p:nvPr/>
        </p:nvSpPr>
        <p:spPr bwMode="auto">
          <a:xfrm>
            <a:off x="3617366" y="4437602"/>
            <a:ext cx="10470132" cy="3031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marL="0" marR="0" lvl="0" indent="0" algn="r" defTabSz="4703763" rtl="0" eaLnBrk="0" fontAlgn="auto" latinLnBrk="0" hangingPunct="0">
              <a:lnSpc>
                <a:spcPct val="100000"/>
              </a:lnSpc>
              <a:spcBef>
                <a:spcPts val="0"/>
              </a:spcBef>
              <a:spcAft>
                <a:spcPts val="0"/>
              </a:spcAft>
              <a:buClrTx/>
              <a:buSzTx/>
              <a:buFontTx/>
              <a:buNone/>
              <a:tabLst/>
              <a:defRPr/>
            </a:pPr>
            <a:r>
              <a:rPr kumimoji="0" lang="fa-IR" sz="4400" b="1" i="0" u="none" strike="noStrike" kern="1200" cap="none" spc="0" normalizeH="0" baseline="0" noProof="0" dirty="0">
                <a:ln>
                  <a:noFill/>
                </a:ln>
                <a:solidFill>
                  <a:srgbClr val="C00000"/>
                </a:solidFill>
                <a:effectLst/>
                <a:uLnTx/>
                <a:uFillTx/>
                <a:latin typeface="Times New Roman" panose="02020603050405020304" pitchFamily="18" charset="0"/>
                <a:ea typeface="+mn-ea"/>
                <a:cs typeface="B Zar" panose="00000400000000000000" pitchFamily="2" charset="-78"/>
              </a:rPr>
              <a:t>چند نکته برای راهنمایی:</a:t>
            </a:r>
          </a:p>
          <a:p>
            <a:pPr marL="571500" marR="0" lvl="0" indent="-571500" algn="r" defTabSz="4703763" rtl="1" eaLnBrk="0" fontAlgn="auto" latinLnBrk="0" hangingPunct="0">
              <a:lnSpc>
                <a:spcPct val="100000"/>
              </a:lnSpc>
              <a:spcBef>
                <a:spcPts val="0"/>
              </a:spcBef>
              <a:spcAft>
                <a:spcPts val="0"/>
              </a:spcAft>
              <a:buClrTx/>
              <a:buSzTx/>
              <a:buFont typeface="Wingdings" panose="05000000000000000000" pitchFamily="2" charset="2"/>
              <a:buChar char="ü"/>
              <a:tabLst/>
              <a:defRPr/>
            </a:pPr>
            <a:r>
              <a:rPr kumimoji="0" lang="fa-IR" sz="3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B Zar" panose="00000400000000000000" pitchFamily="2" charset="-78"/>
              </a:rPr>
              <a:t>حداقل و حداکثر اندازه متن: حداقل32 و حداکثر 36 </a:t>
            </a:r>
          </a:p>
          <a:p>
            <a:pPr marL="571500" marR="0" lvl="0" indent="-571500" algn="r" defTabSz="4703763" rtl="1" eaLnBrk="0" fontAlgn="auto" latinLnBrk="0" hangingPunct="0">
              <a:lnSpc>
                <a:spcPct val="100000"/>
              </a:lnSpc>
              <a:spcBef>
                <a:spcPts val="0"/>
              </a:spcBef>
              <a:spcAft>
                <a:spcPts val="0"/>
              </a:spcAft>
              <a:buClrTx/>
              <a:buSzTx/>
              <a:buFont typeface="Wingdings" panose="05000000000000000000" pitchFamily="2" charset="2"/>
              <a:buChar char="ü"/>
              <a:tabLst/>
              <a:defRPr/>
            </a:pPr>
            <a:r>
              <a:rPr kumimoji="0" lang="fa-IR" sz="36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B Zar" panose="00000400000000000000" pitchFamily="2" charset="-78"/>
              </a:rPr>
              <a:t>لطفا برای سرتیترها از فونت داخل پوستر پیروی کنید.</a:t>
            </a:r>
          </a:p>
          <a:p>
            <a:pPr marL="0" marR="0" lvl="0" indent="0" algn="r" defTabSz="4703763" rtl="0" eaLnBrk="0" fontAlgn="auto" latinLnBrk="0" hangingPunct="0">
              <a:lnSpc>
                <a:spcPct val="100000"/>
              </a:lnSpc>
              <a:spcBef>
                <a:spcPts val="0"/>
              </a:spcBef>
              <a:spcAft>
                <a:spcPts val="0"/>
              </a:spcAft>
              <a:buClrTx/>
              <a:buSzTx/>
              <a:buFontTx/>
              <a:buNone/>
              <a:tabLst/>
              <a:defRPr/>
            </a:pPr>
            <a:r>
              <a:rPr kumimoji="0" lang="fa-IR" sz="3600" b="0" i="0" u="none" strike="noStrike" kern="1200" cap="none" spc="0" normalizeH="0" baseline="0" noProof="0" dirty="0">
                <a:ln>
                  <a:noFill/>
                </a:ln>
                <a:solidFill>
                  <a:srgbClr val="00B050"/>
                </a:solidFill>
                <a:effectLst/>
                <a:uLnTx/>
                <a:uFillTx/>
                <a:latin typeface="Times New Roman" panose="02020603050405020304" pitchFamily="18" charset="0"/>
                <a:ea typeface="+mn-ea"/>
                <a:cs typeface="B Zar" panose="00000400000000000000" pitchFamily="2" charset="-78"/>
              </a:rPr>
              <a:t>اگر می‌خواهید پوستر شما حرفه‌ای‌تر به نظر برسد، در هر بخش سعی کنید از متن کمتر و در عوض از تصاویر، نمودارها و رنگ‌های بیشتری استفاده کنید.</a:t>
            </a:r>
          </a:p>
        </p:txBody>
      </p:sp>
      <p:sp>
        <p:nvSpPr>
          <p:cNvPr id="82" name="TextBox 33">
            <a:extLst>
              <a:ext uri="{FF2B5EF4-FFF2-40B4-BE49-F238E27FC236}">
                <a16:creationId xmlns:a16="http://schemas.microsoft.com/office/drawing/2014/main" xmlns="" id="{6AB3CE38-74F0-4C0F-A133-52B753FC00F4}"/>
              </a:ext>
            </a:extLst>
          </p:cNvPr>
          <p:cNvSpPr txBox="1"/>
          <p:nvPr/>
        </p:nvSpPr>
        <p:spPr>
          <a:xfrm>
            <a:off x="11209909" y="18886885"/>
            <a:ext cx="4125631" cy="1615827"/>
          </a:xfrm>
          <a:prstGeom prst="rect">
            <a:avLst/>
          </a:prstGeom>
        </p:spPr>
        <p:txBody>
          <a:bodyPr lIns="0" tIns="0" rIns="0" bIns="0" rtlCol="0" anchor="t">
            <a:spAutoFit/>
          </a:bodyPr>
          <a:lstStyle/>
          <a:p>
            <a:pPr marL="0" marR="0" lvl="0" indent="0" algn="ctr" defTabSz="457200" rtl="0" eaLnBrk="1" fontAlgn="auto" latinLnBrk="0" hangingPunct="1">
              <a:lnSpc>
                <a:spcPts val="4200"/>
              </a:lnSpc>
              <a:spcBef>
                <a:spcPts val="0"/>
              </a:spcBef>
              <a:spcAft>
                <a:spcPts val="0"/>
              </a:spcAft>
              <a:buClrTx/>
              <a:buSzTx/>
              <a:buFontTx/>
              <a:buNone/>
              <a:tabLst/>
              <a:defRPr/>
            </a:pPr>
            <a:r>
              <a:rPr kumimoji="0" lang="fa-IR" sz="3200" b="0" i="0" u="none" strike="noStrike" kern="1200" cap="none" spc="0" normalizeH="0" baseline="0" noProof="0" dirty="0">
                <a:ln>
                  <a:noFill/>
                </a:ln>
                <a:solidFill>
                  <a:srgbClr val="000001"/>
                </a:solidFill>
                <a:effectLst/>
                <a:uLnTx/>
                <a:uFillTx/>
                <a:latin typeface="Times New Roman" panose="02020603050405020304" pitchFamily="18" charset="0"/>
                <a:ea typeface="Open Sauce"/>
                <a:cs typeface="B Zar" panose="00000400000000000000" pitchFamily="2" charset="-78"/>
                <a:sym typeface="Open Sauce"/>
              </a:rPr>
              <a:t>تصویرسازی‌ها نیز ابزارهای کمکی بسیار خوبی برای پوستر پژوهشی شما هستند.</a:t>
            </a:r>
            <a:endParaRPr kumimoji="0" lang="en-US" sz="3200" b="0" i="0" u="none" strike="noStrike" kern="1200" cap="none" spc="0" normalizeH="0" baseline="0" noProof="0" dirty="0">
              <a:ln>
                <a:noFill/>
              </a:ln>
              <a:solidFill>
                <a:srgbClr val="000001"/>
              </a:solidFill>
              <a:effectLst/>
              <a:uLnTx/>
              <a:uFillTx/>
              <a:latin typeface="Times New Roman" panose="02020603050405020304" pitchFamily="18" charset="0"/>
              <a:ea typeface="Open Sauce"/>
              <a:cs typeface="B Zar" panose="00000400000000000000" pitchFamily="2" charset="-78"/>
              <a:sym typeface="Open Sauce"/>
            </a:endParaRPr>
          </a:p>
        </p:txBody>
      </p:sp>
      <p:sp>
        <p:nvSpPr>
          <p:cNvPr id="84" name="TextBox 37">
            <a:extLst>
              <a:ext uri="{FF2B5EF4-FFF2-40B4-BE49-F238E27FC236}">
                <a16:creationId xmlns:a16="http://schemas.microsoft.com/office/drawing/2014/main" xmlns="" id="{0CE218E2-C10E-4C6A-95F2-0A69ECC1C187}"/>
              </a:ext>
            </a:extLst>
          </p:cNvPr>
          <p:cNvSpPr txBox="1"/>
          <p:nvPr/>
        </p:nvSpPr>
        <p:spPr>
          <a:xfrm>
            <a:off x="33451815" y="18177286"/>
            <a:ext cx="9729118" cy="1477328"/>
          </a:xfrm>
          <a:prstGeom prst="rect">
            <a:avLst/>
          </a:prstGeom>
        </p:spPr>
        <p:txBody>
          <a:bodyPr wrap="square" lIns="0" tIns="0" rIns="0" bIns="0" rtlCol="0" anchor="t">
            <a:spAutoFit/>
          </a:bodyPr>
          <a:lstStyle/>
          <a:p>
            <a:pPr lvl="0" algn="just" defTabSz="4703763" rtl="1" eaLnBrk="0" hangingPunct="0">
              <a:defRPr/>
            </a:pPr>
            <a:r>
              <a:rPr lang="fa-IR" sz="3200" dirty="0">
                <a:solidFill>
                  <a:srgbClr val="000001"/>
                </a:solidFill>
                <a:latin typeface="Times New Roman"/>
                <a:ea typeface="Times New Roman"/>
                <a:cs typeface="B Zar" panose="00000400000000000000" pitchFamily="2" charset="-78"/>
                <a:sym typeface="Times New Roman"/>
              </a:rPr>
              <a:t>نحوه انجام پژوهش خود را شرح دهید. استراتژی تیم چیست؟ چه روش‌ها و موادی به کار گرفته شده‌اند؟ آیا از فناوری خاصی استفاده شده است؟ اطلاعات، نمودارها و تصاویر مربوطه را به این بخش اضافه کنید.</a:t>
            </a:r>
            <a:endParaRPr lang="en-US" sz="3200" dirty="0">
              <a:solidFill>
                <a:srgbClr val="000001"/>
              </a:solidFill>
              <a:latin typeface="Times New Roman"/>
              <a:cs typeface="B Zar" panose="00000400000000000000" pitchFamily="2" charset="-78"/>
            </a:endParaRPr>
          </a:p>
        </p:txBody>
      </p:sp>
      <p:sp>
        <p:nvSpPr>
          <p:cNvPr id="87" name="Text Box 6">
            <a:extLst>
              <a:ext uri="{FF2B5EF4-FFF2-40B4-BE49-F238E27FC236}">
                <a16:creationId xmlns:a16="http://schemas.microsoft.com/office/drawing/2014/main" xmlns="" id="{06D77A5B-1406-461A-87C9-791AC8780215}"/>
              </a:ext>
            </a:extLst>
          </p:cNvPr>
          <p:cNvSpPr txBox="1">
            <a:spLocks noChangeArrowheads="1"/>
          </p:cNvSpPr>
          <p:nvPr/>
        </p:nvSpPr>
        <p:spPr bwMode="auto">
          <a:xfrm>
            <a:off x="10412764" y="20627367"/>
            <a:ext cx="10058400" cy="3093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marL="0" marR="0" lvl="0" indent="0" algn="just" defTabSz="4703763" rtl="1" eaLnBrk="0" fontAlgn="auto" latinLnBrk="0" hangingPunct="0">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a:t>
            </a:r>
            <a:endParaRPr kumimoji="0" lang="en-US" sz="3200" b="0" i="0" u="none" strike="noStrike" kern="1200" cap="none" spc="0" normalizeH="0" baseline="0" noProof="0" dirty="0">
              <a:ln>
                <a:noFill/>
              </a:ln>
              <a:solidFill>
                <a:srgbClr val="000001"/>
              </a:solidFill>
              <a:effectLst/>
              <a:uLnTx/>
              <a:uFillTx/>
              <a:latin typeface="Times New Roman"/>
              <a:ea typeface="+mn-ea"/>
              <a:cs typeface="B Zar" panose="00000400000000000000" pitchFamily="2" charset="-78"/>
            </a:endParaRPr>
          </a:p>
        </p:txBody>
      </p:sp>
      <p:sp>
        <p:nvSpPr>
          <p:cNvPr id="90" name="TextBox 33">
            <a:extLst>
              <a:ext uri="{FF2B5EF4-FFF2-40B4-BE49-F238E27FC236}">
                <a16:creationId xmlns:a16="http://schemas.microsoft.com/office/drawing/2014/main" xmlns="" id="{BE9FA710-7291-447F-A2BE-320A81CA8269}"/>
              </a:ext>
            </a:extLst>
          </p:cNvPr>
          <p:cNvSpPr txBox="1"/>
          <p:nvPr/>
        </p:nvSpPr>
        <p:spPr>
          <a:xfrm>
            <a:off x="36509748" y="9325402"/>
            <a:ext cx="5359399" cy="538609"/>
          </a:xfrm>
          <a:prstGeom prst="rect">
            <a:avLst/>
          </a:prstGeom>
        </p:spPr>
        <p:txBody>
          <a:bodyPr wrap="square" lIns="0" tIns="0" rIns="0" bIns="0" rtlCol="0" anchor="t">
            <a:spAutoFit/>
          </a:bodyPr>
          <a:lstStyle/>
          <a:p>
            <a:pPr marL="0" marR="0" lvl="0" indent="0" algn="l" defTabSz="457200" rtl="0" eaLnBrk="1" fontAlgn="auto" latinLnBrk="0" hangingPunct="1">
              <a:lnSpc>
                <a:spcPts val="4200"/>
              </a:lnSpc>
              <a:spcBef>
                <a:spcPts val="0"/>
              </a:spcBef>
              <a:spcAft>
                <a:spcPts val="0"/>
              </a:spcAft>
              <a:buClrTx/>
              <a:buSzTx/>
              <a:buFontTx/>
              <a:buNone/>
              <a:tabLst/>
              <a:defRPr/>
            </a:pPr>
            <a:r>
              <a:rPr kumimoji="0" lang="fa-IR" sz="3200" b="0" i="0" u="none" strike="noStrike" kern="1200" cap="none" spc="0" normalizeH="0" baseline="0" noProof="0" dirty="0">
                <a:ln>
                  <a:noFill/>
                </a:ln>
                <a:solidFill>
                  <a:srgbClr val="000001"/>
                </a:solidFill>
                <a:effectLst/>
                <a:uLnTx/>
                <a:uFillTx/>
                <a:latin typeface="Times New Roman" panose="02020603050405020304" pitchFamily="18" charset="0"/>
                <a:ea typeface="Open Sauce"/>
                <a:cs typeface="B Zar" panose="00000400000000000000" pitchFamily="2" charset="-78"/>
                <a:sym typeface="Open Sauce"/>
              </a:rPr>
              <a:t>چکیده تصویری (در صورت موجود بودن)</a:t>
            </a:r>
            <a:endParaRPr kumimoji="0" lang="en-US" sz="3200" b="0" i="0" u="none" strike="noStrike" kern="1200" cap="none" spc="0" normalizeH="0" baseline="0" noProof="0" dirty="0">
              <a:ln>
                <a:noFill/>
              </a:ln>
              <a:solidFill>
                <a:srgbClr val="000001"/>
              </a:solidFill>
              <a:effectLst/>
              <a:uLnTx/>
              <a:uFillTx/>
              <a:latin typeface="Times New Roman" panose="02020603050405020304" pitchFamily="18" charset="0"/>
              <a:ea typeface="Open Sauce"/>
              <a:cs typeface="B Zar" panose="00000400000000000000" pitchFamily="2" charset="-78"/>
              <a:sym typeface="Open Sauce"/>
            </a:endParaRPr>
          </a:p>
        </p:txBody>
      </p:sp>
      <p:pic>
        <p:nvPicPr>
          <p:cNvPr id="91" name="Picture 90">
            <a:extLst>
              <a:ext uri="{FF2B5EF4-FFF2-40B4-BE49-F238E27FC236}">
                <a16:creationId xmlns:a16="http://schemas.microsoft.com/office/drawing/2014/main" xmlns="" id="{3C61FEC5-2F30-4468-AF11-34D87CFAA5D4}"/>
              </a:ext>
            </a:extLst>
          </p:cNvPr>
          <p:cNvPicPr>
            <a:picLocks noChangeAspect="1"/>
          </p:cNvPicPr>
          <p:nvPr/>
        </p:nvPicPr>
        <p:blipFill>
          <a:blip r:embed="rId3"/>
          <a:stretch>
            <a:fillRect/>
          </a:stretch>
        </p:blipFill>
        <p:spPr>
          <a:xfrm>
            <a:off x="35000695" y="20119206"/>
            <a:ext cx="6794412" cy="3427949"/>
          </a:xfrm>
          <a:prstGeom prst="rect">
            <a:avLst/>
          </a:prstGeom>
        </p:spPr>
      </p:pic>
      <p:pic>
        <p:nvPicPr>
          <p:cNvPr id="94" name="Picture 93" descr="COL2 300">
            <a:extLst>
              <a:ext uri="{FF2B5EF4-FFF2-40B4-BE49-F238E27FC236}">
                <a16:creationId xmlns:a16="http://schemas.microsoft.com/office/drawing/2014/main" xmlns="" id="{B71A11B7-B7DC-4855-99EB-2291C9AF030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630148" y="15069756"/>
            <a:ext cx="7892590" cy="2651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 name="Picture 3" descr="COLX 300">
            <a:extLst>
              <a:ext uri="{FF2B5EF4-FFF2-40B4-BE49-F238E27FC236}">
                <a16:creationId xmlns:a16="http://schemas.microsoft.com/office/drawing/2014/main" xmlns="" id="{5F89B4C2-4B04-42F9-97A1-93C2F3F3027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718660" y="17566541"/>
            <a:ext cx="7595931" cy="256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xmlns="" id="{4509BF5F-A123-4828-A391-618FE915990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750565" y="5652185"/>
            <a:ext cx="4511284" cy="3491089"/>
          </a:xfrm>
          <a:prstGeom prst="rect">
            <a:avLst/>
          </a:prstGeom>
        </p:spPr>
      </p:pic>
      <p:pic>
        <p:nvPicPr>
          <p:cNvPr id="5" name="Picture 4">
            <a:extLst>
              <a:ext uri="{FF2B5EF4-FFF2-40B4-BE49-F238E27FC236}">
                <a16:creationId xmlns:a16="http://schemas.microsoft.com/office/drawing/2014/main" xmlns="" id="{B63ACF0F-1920-4A6F-98C4-DA7C14FE7C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21983" y="13982236"/>
            <a:ext cx="5991225" cy="4648200"/>
          </a:xfrm>
          <a:prstGeom prst="rect">
            <a:avLst/>
          </a:prstGeom>
        </p:spPr>
      </p:pic>
      <p:pic>
        <p:nvPicPr>
          <p:cNvPr id="7" name="Picture 6">
            <a:extLst>
              <a:ext uri="{FF2B5EF4-FFF2-40B4-BE49-F238E27FC236}">
                <a16:creationId xmlns:a16="http://schemas.microsoft.com/office/drawing/2014/main" xmlns="" id="{030944CD-76D4-45AC-80FD-AD5450E18FF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301721" y="13982236"/>
            <a:ext cx="4644802" cy="4527806"/>
          </a:xfrm>
          <a:prstGeom prst="rect">
            <a:avLst/>
          </a:prstGeom>
        </p:spPr>
      </p:pic>
      <p:sp>
        <p:nvSpPr>
          <p:cNvPr id="9" name="Rectangle 2">
            <a:extLst>
              <a:ext uri="{FF2B5EF4-FFF2-40B4-BE49-F238E27FC236}">
                <a16:creationId xmlns:a16="http://schemas.microsoft.com/office/drawing/2014/main" xmlns=""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100" b="0" i="0" u="none" strike="noStrike" kern="1200" cap="none" spc="0" normalizeH="0" baseline="0" noProof="0">
                <a:ln>
                  <a:noFill/>
                </a:ln>
                <a:solidFill>
                  <a:srgbClr val="1F1F1F"/>
                </a:solidFill>
                <a:effectLst/>
                <a:uLnTx/>
                <a:uFillTx/>
                <a:latin typeface="inherit"/>
                <a:ea typeface="+mn-ea"/>
                <a:cs typeface="+mn-cs"/>
              </a:rPr>
              <a:t>if available</a:t>
            </a:r>
            <a:r>
              <a:rPr kumimoji="0" lang="en-US" altLang="en-US" sz="40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8" name="TextBox 97">
            <a:extLst>
              <a:ext uri="{FF2B5EF4-FFF2-40B4-BE49-F238E27FC236}">
                <a16:creationId xmlns:a16="http://schemas.microsoft.com/office/drawing/2014/main" xmlns="" id="{16CE5E7F-6469-44C6-AA51-B785B103A619}"/>
              </a:ext>
            </a:extLst>
          </p:cNvPr>
          <p:cNvSpPr txBox="1"/>
          <p:nvPr/>
        </p:nvSpPr>
        <p:spPr>
          <a:xfrm>
            <a:off x="11721742" y="11914693"/>
            <a:ext cx="9857035" cy="584775"/>
          </a:xfrm>
          <a:prstGeom prst="rect">
            <a:avLst/>
          </a:prstGeom>
          <a:noFill/>
        </p:spPr>
        <p:txBody>
          <a:bodyPr wrap="square" rtlCol="0">
            <a:spAutoFit/>
          </a:bodyPr>
          <a:lstStyle>
            <a:defPPr>
              <a:defRPr kern="1200"/>
            </a:defP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اطلاعات، نمودارها و تصاویر خود را به این بخش اضافه کنید.</a:t>
            </a:r>
            <a:endPar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endParaRPr>
          </a:p>
        </p:txBody>
      </p:sp>
      <p:sp>
        <p:nvSpPr>
          <p:cNvPr id="99" name="Text Box 6">
            <a:extLst>
              <a:ext uri="{FF2B5EF4-FFF2-40B4-BE49-F238E27FC236}">
                <a16:creationId xmlns:a16="http://schemas.microsoft.com/office/drawing/2014/main" xmlns="" id="{B736FB75-C98F-40ED-A29C-684FE7581D07}"/>
              </a:ext>
            </a:extLst>
          </p:cNvPr>
          <p:cNvSpPr txBox="1">
            <a:spLocks noChangeArrowheads="1"/>
          </p:cNvSpPr>
          <p:nvPr/>
        </p:nvSpPr>
        <p:spPr bwMode="auto">
          <a:xfrm>
            <a:off x="22023878" y="11247938"/>
            <a:ext cx="10058400" cy="2600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marL="0" marR="0" lvl="0" indent="0" algn="just" defTabSz="4703763" rtl="1" eaLnBrk="0" fontAlgn="auto" latinLnBrk="0" hangingPunct="0">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srgbClr val="000001"/>
                </a:solidFill>
                <a:effectLst/>
                <a:uLnTx/>
                <a:uFillTx/>
                <a:latin typeface="Times New Roman"/>
                <a:ea typeface="Times New Roman"/>
                <a:cs typeface="B Zar" panose="00000400000000000000" pitchFamily="2" charset="-78"/>
                <a:sym typeface="Times New Roman"/>
              </a:rPr>
              <a:t>این بخش یکی از طولانی‌ترین قسمت‌هاست، زیرا بر پایه اطلاعاتی بنا شده که از هدف و فرضیه (یا تز) اصلی پشتیبانی می‌کنند. می‌توانید تحلیل خود را به نکات و بخش‌های کلیدی محدود کنید. نمودارها، جداول و تصاویر مهمی را که تحلیل بصری داده‌ها را نشان می‌دهند، در این قسمت بگنجانید و اطلاعات، نمودارها و تصاویر خود را به آن اضافه کنید.</a:t>
            </a:r>
            <a:endParaRPr kumimoji="0" lang="en-US" sz="3200" b="0" i="0" u="none" strike="noStrike" kern="1200" cap="none" spc="0" normalizeH="0" baseline="0" noProof="0" dirty="0">
              <a:ln>
                <a:noFill/>
              </a:ln>
              <a:solidFill>
                <a:srgbClr val="000001"/>
              </a:solidFill>
              <a:effectLst/>
              <a:uLnTx/>
              <a:uFillTx/>
              <a:latin typeface="Times New Roman"/>
              <a:ea typeface="+mn-ea"/>
              <a:cs typeface="B Zar" panose="00000400000000000000" pitchFamily="2" charset="-78"/>
            </a:endParaRPr>
          </a:p>
        </p:txBody>
      </p:sp>
      <p:sp>
        <p:nvSpPr>
          <p:cNvPr id="31" name="Text Box 6">
            <a:extLst>
              <a:ext uri="{FF2B5EF4-FFF2-40B4-BE49-F238E27FC236}">
                <a16:creationId xmlns:a16="http://schemas.microsoft.com/office/drawing/2014/main" xmlns="" id="{A46928D3-007C-4D10-A1E8-BAF59D7F2E2C}"/>
              </a:ext>
            </a:extLst>
          </p:cNvPr>
          <p:cNvSpPr txBox="1">
            <a:spLocks noChangeArrowheads="1"/>
          </p:cNvSpPr>
          <p:nvPr/>
        </p:nvSpPr>
        <p:spPr bwMode="auto">
          <a:xfrm>
            <a:off x="22023878" y="20502712"/>
            <a:ext cx="10058400" cy="3093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marL="0" marR="0" lvl="0" indent="0" algn="just" defTabSz="4703763" rtl="1" eaLnBrk="0" fontAlgn="auto" latinLnBrk="0" hangingPunct="0">
              <a:lnSpc>
                <a:spcPct val="100000"/>
              </a:lnSpc>
              <a:spcBef>
                <a:spcPts val="0"/>
              </a:spcBef>
              <a:spcAft>
                <a:spcPts val="0"/>
              </a:spcAft>
              <a:buClrTx/>
              <a:buSzTx/>
              <a:buFontTx/>
              <a:buNone/>
              <a:tabLst/>
              <a:defRPr/>
            </a:pPr>
            <a:r>
              <a:rPr kumimoji="0" lang="fa-IR" sz="3200" b="0" i="0" u="none" strike="noStrike" kern="1200" cap="none" spc="0" normalizeH="0" baseline="0" noProof="0" dirty="0">
                <a:ln>
                  <a:noFill/>
                </a:ln>
                <a:solidFill>
                  <a:prstClr val="black"/>
                </a:solidFill>
                <a:effectLst/>
                <a:uLnTx/>
                <a:uFillTx/>
                <a:latin typeface="Times New Roman" panose="02020603050405020304" pitchFamily="18" charset="0"/>
                <a:ea typeface="Open Sans" panose="020B0606030504020204" pitchFamily="34" charset="0"/>
                <a:cs typeface="B Zar" panose="00000400000000000000" pitchFamily="2" charset="-78"/>
              </a:rPr>
              <a:t>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 متن.</a:t>
            </a:r>
            <a:endParaRPr kumimoji="0" lang="en-US" sz="3200" b="0" i="0" u="none" strike="noStrike" kern="1200" cap="none" spc="0" normalizeH="0" baseline="0" noProof="0" dirty="0">
              <a:ln>
                <a:noFill/>
              </a:ln>
              <a:solidFill>
                <a:srgbClr val="000001"/>
              </a:solidFill>
              <a:effectLst/>
              <a:uLnTx/>
              <a:uFillTx/>
              <a:latin typeface="Times New Roman"/>
              <a:ea typeface="+mn-ea"/>
              <a:cs typeface="B Zar" panose="00000400000000000000" pitchFamily="2" charset="-78"/>
            </a:endParaRPr>
          </a:p>
        </p:txBody>
      </p:sp>
      <p:sp>
        <p:nvSpPr>
          <p:cNvPr id="2" name="Rectangle 1"/>
          <p:cNvSpPr/>
          <p:nvPr/>
        </p:nvSpPr>
        <p:spPr>
          <a:xfrm>
            <a:off x="239989" y="18428856"/>
            <a:ext cx="9764078" cy="1077218"/>
          </a:xfrm>
          <a:prstGeom prst="rect">
            <a:avLst/>
          </a:prstGeom>
        </p:spPr>
        <p:txBody>
          <a:bodyPr wrap="square">
            <a:spAutoFit/>
          </a:bodyPr>
          <a:lstStyle/>
          <a:p>
            <a:pPr algn="r" rtl="1"/>
            <a:r>
              <a:rPr lang="fa-IR" sz="3200" dirty="0">
                <a:solidFill>
                  <a:srgbClr val="000001"/>
                </a:solidFill>
                <a:latin typeface="Times New Roman"/>
                <a:ea typeface="Times New Roman"/>
                <a:cs typeface="B Zar" panose="00000400000000000000" pitchFamily="2" charset="-78"/>
                <a:sym typeface="Times New Roman"/>
              </a:rPr>
              <a:t>فهرست منابع می‌تواند فضای زیادی را اشغال کند؛ بنابراین، تنها به منابع کلیدیِ مورد استفاده در پژوهش استناد کنید. (حداکثر ۳ منبع)</a:t>
            </a:r>
            <a:endParaRPr lang="en-US" sz="3200" dirty="0">
              <a:solidFill>
                <a:srgbClr val="000001"/>
              </a:solidFill>
              <a:latin typeface="Times New Roman"/>
              <a:ea typeface="Times New Roman"/>
              <a:cs typeface="B Zar" panose="00000400000000000000" pitchFamily="2" charset="-78"/>
              <a:sym typeface="Times New Roman"/>
            </a:endParaRPr>
          </a:p>
        </p:txBody>
      </p:sp>
    </p:spTree>
    <p:extLst>
      <p:ext uri="{BB962C8B-B14F-4D97-AF65-F5344CB8AC3E}">
        <p14:creationId xmlns:p14="http://schemas.microsoft.com/office/powerpoint/2010/main" val="222034817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235</TotalTime>
  <Words>728</Words>
  <Application>Microsoft Office PowerPoint</Application>
  <PresentationFormat>Custom</PresentationFormat>
  <Paragraphs>29</Paragraphs>
  <Slides>1</Slides>
  <Notes>0</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vt:i4>
      </vt:variant>
    </vt:vector>
  </HeadingPairs>
  <TitlesOfParts>
    <vt:vector size="16" baseType="lpstr">
      <vt:lpstr>Arial</vt:lpstr>
      <vt:lpstr>B Nazanin</vt:lpstr>
      <vt:lpstr>B Titr</vt:lpstr>
      <vt:lpstr>B Zar</vt:lpstr>
      <vt:lpstr>Calibri</vt:lpstr>
      <vt:lpstr>Calibri Light</vt:lpstr>
      <vt:lpstr>inherit</vt:lpstr>
      <vt:lpstr>Libre Baskerville</vt:lpstr>
      <vt:lpstr>Open Sans</vt:lpstr>
      <vt:lpstr>Open Sauce</vt:lpstr>
      <vt:lpstr>Open Sauce Bold</vt:lpstr>
      <vt:lpstr>Times New Roman</vt:lpstr>
      <vt:lpstr>Times New Roman Bold</vt:lpstr>
      <vt:lpstr>Wingdings</vt:lpstr>
      <vt:lpstr>Office Theme</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BARTAR</cp:lastModifiedBy>
  <cp:revision>34</cp:revision>
  <dcterms:created xsi:type="dcterms:W3CDTF">2026-09-07T19:22:54Z</dcterms:created>
  <dcterms:modified xsi:type="dcterms:W3CDTF">2026-10-07T17:23:24Z</dcterms:modified>
</cp:coreProperties>
</file>