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20" d="100"/>
          <a:sy n="20" d="100"/>
        </p:scale>
        <p:origin x="708"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10/7/2026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rtl="1">
              <a:spcBef>
                <a:spcPts val="0"/>
              </a:spcBef>
              <a:spcAft>
                <a:spcPts val="0"/>
              </a:spcAft>
            </a:pPr>
            <a:r>
              <a:rPr lang="ar-SA" sz="6000" b="1" dirty="0">
                <a:latin typeface="Times New Roman" panose="02020603050405020304" pitchFamily="18" charset="0"/>
                <a:ea typeface="Times New Roman" panose="02020603050405020304" pitchFamily="18" charset="0"/>
                <a:cs typeface="B Titr" panose="00000700000000000000" pitchFamily="2" charset="-78"/>
              </a:rPr>
              <a:t>ترویج و توانمندسازی سبک زندگی سالم در زنان حاشیه‌نشین: یک مطالعه مروری نظام‌مند</a:t>
            </a:r>
            <a:endParaRPr lang="en-US" sz="60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663392" y="6364018"/>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lang="en-US" sz="4800" dirty="0" smtClean="0">
                <a:solidFill>
                  <a:prstClr val="black"/>
                </a:solidFill>
                <a:latin typeface="Calibri" panose="020F0502020204030204"/>
                <a:cs typeface="B Nazanin" panose="00000400000000000000" pitchFamily="2" charset="-78"/>
              </a:rPr>
              <a:t>Code: 1006</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187550" y="6433482"/>
            <a:ext cx="36576000" cy="6377130"/>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lvl="0" algn="ctr">
              <a:defRPr/>
            </a:pP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فائزه </a:t>
            </a:r>
            <a:r>
              <a:rPr lang="fa-IR" sz="4000" b="1" dirty="0" smtClean="0">
                <a:solidFill>
                  <a:srgbClr val="000001"/>
                </a:solidFill>
                <a:latin typeface="Times New Roman" panose="02020603050405020304" pitchFamily="18" charset="0"/>
                <a:ea typeface="Open Sauce Bold"/>
                <a:cs typeface="B Zar" panose="00000400000000000000" pitchFamily="2" charset="-78"/>
                <a:sym typeface="Open Sauce Bold"/>
              </a:rPr>
              <a:t>راستگو(1)، </a:t>
            </a: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حمیدرضا زنده </a:t>
            </a:r>
            <a:r>
              <a:rPr lang="fa-IR" sz="4000" b="1" dirty="0" smtClean="0">
                <a:solidFill>
                  <a:srgbClr val="000001"/>
                </a:solidFill>
                <a:latin typeface="Times New Roman" panose="02020603050405020304" pitchFamily="18" charset="0"/>
                <a:ea typeface="Open Sauce Bold"/>
                <a:cs typeface="B Zar" panose="00000400000000000000" pitchFamily="2" charset="-78"/>
                <a:sym typeface="Open Sauce Bold"/>
              </a:rPr>
              <a:t>طلب(2)، </a:t>
            </a: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مهرداد </a:t>
            </a:r>
            <a:r>
              <a:rPr lang="fa-IR" sz="4000" b="1" dirty="0" smtClean="0">
                <a:solidFill>
                  <a:srgbClr val="000001"/>
                </a:solidFill>
                <a:latin typeface="Times New Roman" panose="02020603050405020304" pitchFamily="18" charset="0"/>
                <a:ea typeface="Open Sauce Bold"/>
                <a:cs typeface="B Zar" panose="00000400000000000000" pitchFamily="2" charset="-78"/>
                <a:sym typeface="Open Sauce Bold"/>
              </a:rPr>
              <a:t>عربستانی(3)، </a:t>
            </a: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نیره داودی</a:t>
            </a:r>
            <a:r>
              <a:rPr lang="fa-IR" sz="4000" b="1" dirty="0" smtClean="0">
                <a:solidFill>
                  <a:srgbClr val="000001"/>
                </a:solidFill>
                <a:latin typeface="Times New Roman" panose="02020603050405020304" pitchFamily="18" charset="0"/>
                <a:ea typeface="Open Sauce Bold"/>
                <a:cs typeface="B Zar" panose="00000400000000000000" pitchFamily="2" charset="-78"/>
                <a:sym typeface="Open Sauce Bold"/>
              </a:rPr>
              <a:t>*(4)</a:t>
            </a:r>
            <a:endParaRPr lang="en-US" sz="4000" b="1" dirty="0" smtClean="0">
              <a:solidFill>
                <a:srgbClr val="000001"/>
              </a:solidFill>
              <a:latin typeface="Times New Roman" panose="02020603050405020304" pitchFamily="18" charset="0"/>
              <a:ea typeface="Open Sauce Bold"/>
              <a:cs typeface="B Zar" panose="00000400000000000000" pitchFamily="2" charset="-78"/>
              <a:sym typeface="Open Sauce Bold"/>
            </a:endParaRPr>
          </a:p>
          <a:p>
            <a:pPr lvl="0" algn="ctr" rtl="1">
              <a:tabLst>
                <a:tab pos="228600" algn="l"/>
              </a:tabLst>
              <a:defRPr/>
            </a:pPr>
            <a:r>
              <a:rPr lang="fa-IR" sz="4000" b="1" dirty="0">
                <a:latin typeface="Times New Roman" panose="02020603050405020304" pitchFamily="18" charset="0"/>
                <a:ea typeface="Times New Roman" panose="02020603050405020304" pitchFamily="18" charset="0"/>
                <a:cs typeface="B Zar" panose="00000400000000000000" pitchFamily="2" charset="-78"/>
                <a:sym typeface="Open Sauce Bold"/>
              </a:rPr>
              <a:t>(1</a:t>
            </a:r>
            <a:r>
              <a:rPr lang="fa-IR" sz="4000" b="1" dirty="0">
                <a:latin typeface="Times New Roman" panose="02020603050405020304" pitchFamily="18" charset="0"/>
                <a:ea typeface="Times New Roman" panose="02020603050405020304" pitchFamily="18" charset="0"/>
                <a:cs typeface="B Zar" panose="00000400000000000000" pitchFamily="2" charset="-78"/>
                <a:sym typeface="Open Sauce Bold"/>
              </a:rPr>
              <a:t>) </a:t>
            </a:r>
            <a:r>
              <a:rPr lang="fa-IR" sz="4000" b="1" dirty="0">
                <a:latin typeface="Times New Roman" panose="02020603050405020304" pitchFamily="18" charset="0"/>
                <a:ea typeface="Times New Roman" panose="02020603050405020304" pitchFamily="18" charset="0"/>
                <a:cs typeface="B Zar" panose="00000400000000000000" pitchFamily="2" charset="-78"/>
              </a:rPr>
              <a:t>دانشجوی دکترای پرستاری، کمیته تحقیقات دانشجویی، دانشکده پرستاری و مامایی، دانشگاه علوم پزشکی مشهد، مشهد، ایران.</a:t>
            </a:r>
            <a:endParaRPr lang="en-US" sz="4000" b="1" dirty="0">
              <a:latin typeface="Times New Roman" panose="02020603050405020304" pitchFamily="18" charset="0"/>
              <a:ea typeface="Times New Roman" panose="02020603050405020304" pitchFamily="18" charset="0"/>
              <a:cs typeface="B Zar" panose="00000400000000000000" pitchFamily="2" charset="-78"/>
            </a:endParaRPr>
          </a:p>
          <a:p>
            <a:pPr algn="ctr" rtl="1">
              <a:defRPr/>
            </a:pPr>
            <a:r>
              <a:rPr lang="fa-IR" sz="4000" b="1" dirty="0">
                <a:latin typeface="Times New Roman" panose="02020603050405020304" pitchFamily="18" charset="0"/>
                <a:ea typeface="Times New Roman" panose="02020603050405020304" pitchFamily="18" charset="0"/>
                <a:cs typeface="B Zar" panose="00000400000000000000" pitchFamily="2" charset="-78"/>
                <a:sym typeface="Open Sauce Bold"/>
              </a:rPr>
              <a:t>(2) </a:t>
            </a:r>
            <a:r>
              <a:rPr lang="ar-SA" sz="4000" b="1" dirty="0">
                <a:latin typeface="Times New Roman" panose="02020603050405020304" pitchFamily="18" charset="0"/>
                <a:ea typeface="Times New Roman" panose="02020603050405020304" pitchFamily="18" charset="0"/>
                <a:cs typeface="B Zar" panose="00000400000000000000" pitchFamily="2" charset="-78"/>
              </a:rPr>
              <a:t>دانشیار، گروه پرستاری سلامت جامعه، دانشکده پرستاری و مامایی، دانشگاه علوم پزشکی مشهد، مشهد، ایران</a:t>
            </a:r>
            <a:r>
              <a:rPr lang="ar-SA" sz="4000" b="1" dirty="0">
                <a:latin typeface="Times New Roman" panose="02020603050405020304" pitchFamily="18" charset="0"/>
                <a:ea typeface="Times New Roman" panose="02020603050405020304" pitchFamily="18" charset="0"/>
                <a:cs typeface="B Zar" panose="00000400000000000000" pitchFamily="2" charset="-78"/>
              </a:rPr>
              <a:t>.</a:t>
            </a:r>
            <a:endParaRPr lang="fa-IR" sz="4000" b="1" dirty="0">
              <a:latin typeface="Times New Roman" panose="02020603050405020304" pitchFamily="18" charset="0"/>
              <a:ea typeface="Times New Roman" panose="02020603050405020304" pitchFamily="18" charset="0"/>
              <a:cs typeface="B Zar" panose="00000400000000000000" pitchFamily="2" charset="-78"/>
            </a:endParaRPr>
          </a:p>
          <a:p>
            <a:pPr lvl="0" algn="ctr" rtl="1">
              <a:defRPr/>
            </a:pPr>
            <a:r>
              <a:rPr lang="fa-IR" sz="4000" b="1" dirty="0">
                <a:latin typeface="Times New Roman" panose="02020603050405020304" pitchFamily="18" charset="0"/>
                <a:ea typeface="Times New Roman" panose="02020603050405020304" pitchFamily="18" charset="0"/>
                <a:cs typeface="B Zar" panose="00000400000000000000" pitchFamily="2" charset="-78"/>
                <a:sym typeface="Open Sauce Bold"/>
              </a:rPr>
              <a:t>(3)</a:t>
            </a:r>
            <a:r>
              <a:rPr lang="fa-IR" sz="4000" b="1" dirty="0">
                <a:latin typeface="Times New Roman" panose="02020603050405020304" pitchFamily="18" charset="0"/>
                <a:ea typeface="Times New Roman" panose="02020603050405020304" pitchFamily="18" charset="0"/>
                <a:cs typeface="B Zar" panose="00000400000000000000" pitchFamily="2" charset="-78"/>
              </a:rPr>
              <a:t> دانشیار، گروه مردم‌شناسی، دانشکده علوم اجتماعی، دانشگاه تهران، تهران، ایران</a:t>
            </a:r>
            <a:r>
              <a:rPr lang="fa-IR" sz="4000" b="1" dirty="0" smtClean="0">
                <a:latin typeface="Times New Roman" panose="02020603050405020304" pitchFamily="18" charset="0"/>
                <a:ea typeface="Times New Roman" panose="02020603050405020304" pitchFamily="18" charset="0"/>
                <a:cs typeface="B Zar" panose="00000400000000000000" pitchFamily="2" charset="-78"/>
              </a:rPr>
              <a:t>.</a:t>
            </a:r>
          </a:p>
          <a:p>
            <a:pPr lvl="0" algn="ctr" rtl="1">
              <a:defRPr/>
            </a:pPr>
            <a:r>
              <a:rPr lang="fa-IR" sz="4000" b="1" dirty="0" smtClean="0">
                <a:latin typeface="Times New Roman" panose="02020603050405020304" pitchFamily="18" charset="0"/>
                <a:ea typeface="Times New Roman" panose="02020603050405020304" pitchFamily="18" charset="0"/>
                <a:cs typeface="B Zar" panose="00000400000000000000" pitchFamily="2" charset="-78"/>
              </a:rPr>
              <a:t>(4)</a:t>
            </a:r>
            <a:r>
              <a:rPr lang="ar-SA" sz="4000" b="1" dirty="0">
                <a:latin typeface="Times New Roman" panose="02020603050405020304" pitchFamily="18" charset="0"/>
                <a:ea typeface="Times New Roman" panose="02020603050405020304" pitchFamily="18" charset="0"/>
                <a:cs typeface="B Zar" panose="00000400000000000000" pitchFamily="2" charset="-78"/>
              </a:rPr>
              <a:t> دانشیار، گروه پرستاری داخلی-جراحی، دانشکده پرستاری و مامایی، دانشگاه علوم پزشکی مشهد، مشهد، ایران.</a:t>
            </a:r>
            <a:endParaRPr lang="fa-IR" sz="4000" b="1" dirty="0" smtClean="0">
              <a:latin typeface="Times New Roman" panose="02020603050405020304" pitchFamily="18" charset="0"/>
              <a:ea typeface="Times New Roman" panose="02020603050405020304" pitchFamily="18" charset="0"/>
              <a:cs typeface="B Zar" panose="00000400000000000000" pitchFamily="2" charset="-78"/>
            </a:endParaRPr>
          </a:p>
          <a:p>
            <a:pPr lvl="0" algn="ctr" rtl="1">
              <a:defRPr/>
            </a:pPr>
            <a:endParaRPr lang="fa-IR" sz="4000" b="1" dirty="0">
              <a:latin typeface="Times New Roman" panose="02020603050405020304" pitchFamily="18" charset="0"/>
              <a:ea typeface="Times New Roman" panose="02020603050405020304" pitchFamily="18" charset="0"/>
              <a:cs typeface="B Zar" panose="00000400000000000000" pitchFamily="2" charset="-78"/>
              <a:sym typeface="Open Sauce Bold"/>
            </a:endParaRPr>
          </a:p>
          <a:p>
            <a:pPr marL="742950" marR="0" lvl="0" indent="-742950" algn="ctr" defTabSz="3761086" rtl="1" eaLnBrk="1" fontAlgn="auto" latinLnBrk="0" hangingPunct="1">
              <a:lnSpc>
                <a:spcPct val="100000"/>
              </a:lnSpc>
              <a:spcBef>
                <a:spcPct val="20000"/>
              </a:spcBef>
              <a:spcAft>
                <a:spcPct val="0"/>
              </a:spcAft>
              <a:buClrTx/>
              <a:buSzTx/>
              <a:buFont typeface="Arial" pitchFamily="34" charset="0"/>
              <a:buAutoNum type="arabicParenBoth"/>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4403675"/>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smtClean="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smtClean="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68517" y="1706561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smtClean="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2554545"/>
          </a:xfrm>
          <a:prstGeom prst="rect">
            <a:avLst/>
          </a:prstGeom>
          <a:noFill/>
        </p:spPr>
        <p:txBody>
          <a:bodyPr wrap="square" rtlCol="0">
            <a:spAutoFit/>
          </a:bodyPr>
          <a:lstStyle>
            <a:defPPr>
              <a:defRPr kern="1200"/>
            </a:defPPr>
          </a:lstStyle>
          <a:p>
            <a:pPr algn="just" rtl="1"/>
            <a:r>
              <a:rPr lang="ar-SA" sz="3200" dirty="0">
                <a:latin typeface="Times New Roman" panose="02020603050405020304" pitchFamily="18" charset="0"/>
                <a:ea typeface="Times New Roman" panose="02020603050405020304" pitchFamily="18" charset="0"/>
                <a:cs typeface="B Zar" panose="00000400000000000000" pitchFamily="2" charset="-78"/>
              </a:rPr>
              <a:t>بر اساس نتایج این مطالعه، ترویج سبک زندگی سالم در زنان حاشیه‌نشین نیازمند رویکردی جامع و چندسطحی است که توانمندسازی و عدالت اجتماعی را محور مداخلات قرار دهد. طراحی سیاست‌ها و برنامه‌های سلامت حساس به جنسیت و متناسب با زمینه‌های اجتماعی می‌تواند به بهبود پایدار سلامت این گروه منجر شود</a:t>
            </a:r>
            <a:r>
              <a:rPr lang="en-US" sz="3200" dirty="0">
                <a:latin typeface="Times New Roman" panose="02020603050405020304" pitchFamily="18" charset="0"/>
                <a:ea typeface="Times New Roman" panose="02020603050405020304" pitchFamily="18" charset="0"/>
                <a:cs typeface="B Zar" panose="00000400000000000000" pitchFamily="2" charset="-78"/>
              </a:rPr>
              <a:t>.</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4524315"/>
          </a:xfrm>
          <a:prstGeom prst="rect">
            <a:avLst/>
          </a:prstGeom>
          <a:noFill/>
        </p:spPr>
        <p:txBody>
          <a:bodyPr wrap="square" rtlCol="0">
            <a:spAutoFit/>
          </a:bodyPr>
          <a:lstStyle>
            <a:defPPr>
              <a:defRPr kern="1200"/>
            </a:defPPr>
          </a:lstStyle>
          <a:p>
            <a:pPr algn="just" rtl="1"/>
            <a:r>
              <a:rPr lang="ar-SA" sz="3200" dirty="0">
                <a:latin typeface="Times New Roman" panose="02020603050405020304" pitchFamily="18" charset="0"/>
                <a:ea typeface="Times New Roman" panose="02020603050405020304" pitchFamily="18" charset="0"/>
                <a:cs typeface="B Zar" panose="00000400000000000000" pitchFamily="2" charset="-78"/>
              </a:rPr>
              <a:t>زنان حاشیه‌نشین به‌عنوان یکی از گروه‌های آسیب‌پذیر اجتماعی، بیش از دیگران در معرض سبک زندگی ناسالم قرار دارند که این امر ناشی از فقر، نابرابری‌های ساختاری، دسترسی محدود به خدمات سلامت و فشارهای فرهنگی</a:t>
            </a:r>
            <a:r>
              <a:rPr lang="ar-SA" sz="3200" dirty="0">
                <a:ea typeface="Times New Roman" panose="02020603050405020304" pitchFamily="18" charset="0"/>
              </a:rPr>
              <a:t>–</a:t>
            </a:r>
            <a:r>
              <a:rPr lang="ar-SA" sz="3200" dirty="0">
                <a:latin typeface="Times New Roman" panose="02020603050405020304" pitchFamily="18" charset="0"/>
                <a:ea typeface="Times New Roman" panose="02020603050405020304" pitchFamily="18" charset="0"/>
                <a:cs typeface="B Zar" panose="00000400000000000000" pitchFamily="2" charset="-78"/>
              </a:rPr>
              <a:t>اجتماعی است. سبک زندگی سالم نقش اساسی در پیشگیری از بیماری‌های غیرواگیر، ارتقای سلامت روان و بهبود کیفیت زندگی ایفا می‌کند. با این حال، تحقق رفتارهای سالم در میان زنان حاشیه‌نشین بدون توجه به مقوله توانمندسازی و بسترهای اجتماعی امکان‌پذیر نیست. ازاین‌رو، مرور شواهد علمی مرتبط با راهبردهای ترویج و توانمندسازی سبک زندگی سالم در این گروه ضروری به نظر می‌رسد</a:t>
            </a:r>
            <a:r>
              <a:rPr lang="en-US" sz="3200" dirty="0">
                <a:latin typeface="Times New Roman" panose="02020603050405020304" pitchFamily="18" charset="0"/>
                <a:ea typeface="Times New Roman" panose="02020603050405020304" pitchFamily="18" charset="0"/>
                <a:cs typeface="B Zar" panose="00000400000000000000" pitchFamily="2" charset="-78"/>
              </a:rPr>
              <a:t>.</a:t>
            </a:r>
            <a:endPar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451815" y="18177286"/>
            <a:ext cx="9729118" cy="4431983"/>
          </a:xfrm>
          <a:prstGeom prst="rect">
            <a:avLst/>
          </a:prstGeom>
        </p:spPr>
        <p:txBody>
          <a:bodyPr wrap="square" lIns="0" tIns="0" rIns="0" bIns="0" rtlCol="0" anchor="t">
            <a:spAutoFit/>
          </a:bodyPr>
          <a:lstStyle/>
          <a:p>
            <a:pPr algn="just" rtl="1">
              <a:spcAft>
                <a:spcPts val="600"/>
              </a:spcAft>
            </a:pPr>
            <a:r>
              <a:rPr lang="ar-SA" sz="3200" dirty="0">
                <a:latin typeface="Times New Roman" panose="02020603050405020304" pitchFamily="18" charset="0"/>
                <a:ea typeface="Times New Roman" panose="02020603050405020304" pitchFamily="18" charset="0"/>
                <a:cs typeface="B Zar" panose="00000400000000000000" pitchFamily="2" charset="-78"/>
              </a:rPr>
              <a:t>این مطالعه یک مقاله مروری است که در آن جستجوی نظام‌مند مقالات فارسی و انگلیسی نمایه‌شده در پایگاه‌های اطلاعاتی</a:t>
            </a:r>
            <a:r>
              <a:rPr lang="en-US" sz="3200" dirty="0">
                <a:latin typeface="Times New Roman" panose="02020603050405020304" pitchFamily="18" charset="0"/>
                <a:ea typeface="Times New Roman" panose="02020603050405020304" pitchFamily="18" charset="0"/>
                <a:cs typeface="B Zar" panose="00000400000000000000" pitchFamily="2" charset="-78"/>
              </a:rPr>
              <a:t> Scopus</a:t>
            </a:r>
            <a:r>
              <a:rPr lang="ar-SA" sz="3200" dirty="0">
                <a:latin typeface="Times New Roman" panose="02020603050405020304" pitchFamily="18" charset="0"/>
                <a:ea typeface="Times New Roman" panose="02020603050405020304" pitchFamily="18" charset="0"/>
                <a:cs typeface="B Zar" panose="00000400000000000000" pitchFamily="2" charset="-78"/>
              </a:rPr>
              <a:t>، </a:t>
            </a:r>
            <a:r>
              <a:rPr lang="en-US" sz="3200" dirty="0">
                <a:latin typeface="Times New Roman" panose="02020603050405020304" pitchFamily="18" charset="0"/>
                <a:ea typeface="Times New Roman" panose="02020603050405020304" pitchFamily="18" charset="0"/>
                <a:cs typeface="B Zar" panose="00000400000000000000" pitchFamily="2" charset="-78"/>
              </a:rPr>
              <a:t>Web of Science</a:t>
            </a:r>
            <a:r>
              <a:rPr lang="ar-SA" sz="3200" dirty="0">
                <a:latin typeface="Times New Roman" panose="02020603050405020304" pitchFamily="18" charset="0"/>
                <a:ea typeface="Times New Roman" panose="02020603050405020304" pitchFamily="18" charset="0"/>
                <a:cs typeface="B Zar" panose="00000400000000000000" pitchFamily="2" charset="-78"/>
              </a:rPr>
              <a:t>، </a:t>
            </a:r>
            <a:r>
              <a:rPr lang="en-US" sz="3200" dirty="0">
                <a:latin typeface="Times New Roman" panose="02020603050405020304" pitchFamily="18" charset="0"/>
                <a:ea typeface="Times New Roman" panose="02020603050405020304" pitchFamily="18" charset="0"/>
                <a:cs typeface="B Zar" panose="00000400000000000000" pitchFamily="2" charset="-78"/>
              </a:rPr>
              <a:t>PubMed </a:t>
            </a:r>
            <a:r>
              <a:rPr lang="ar-SA" sz="3200" dirty="0">
                <a:latin typeface="Times New Roman" panose="02020603050405020304" pitchFamily="18" charset="0"/>
                <a:ea typeface="Times New Roman" panose="02020603050405020304" pitchFamily="18" charset="0"/>
                <a:cs typeface="B Zar" panose="00000400000000000000" pitchFamily="2" charset="-78"/>
              </a:rPr>
              <a:t>و پایگاه‌های فارسی</a:t>
            </a:r>
            <a:r>
              <a:rPr lang="en-US" sz="3200" dirty="0">
                <a:latin typeface="Times New Roman" panose="02020603050405020304" pitchFamily="18" charset="0"/>
                <a:ea typeface="Times New Roman" panose="02020603050405020304" pitchFamily="18" charset="0"/>
                <a:cs typeface="B Zar" panose="00000400000000000000" pitchFamily="2" charset="-78"/>
              </a:rPr>
              <a:t> SID</a:t>
            </a:r>
            <a:r>
              <a:rPr lang="ar-SA" sz="3200" dirty="0">
                <a:latin typeface="Times New Roman" panose="02020603050405020304" pitchFamily="18" charset="0"/>
                <a:ea typeface="Times New Roman" panose="02020603050405020304" pitchFamily="18" charset="0"/>
                <a:cs typeface="B Zar" panose="00000400000000000000" pitchFamily="2" charset="-78"/>
              </a:rPr>
              <a:t>، </a:t>
            </a:r>
            <a:r>
              <a:rPr lang="en-US" sz="3200" dirty="0" err="1">
                <a:latin typeface="Times New Roman" panose="02020603050405020304" pitchFamily="18" charset="0"/>
                <a:ea typeface="Times New Roman" panose="02020603050405020304" pitchFamily="18" charset="0"/>
                <a:cs typeface="B Zar" panose="00000400000000000000" pitchFamily="2" charset="-78"/>
              </a:rPr>
              <a:t>Magiran</a:t>
            </a:r>
            <a:r>
              <a:rPr lang="en-US" sz="3200" dirty="0">
                <a:latin typeface="Times New Roman" panose="02020603050405020304" pitchFamily="18" charset="0"/>
                <a:ea typeface="Times New Roman" panose="02020603050405020304" pitchFamily="18" charset="0"/>
                <a:cs typeface="B Zar" panose="00000400000000000000" pitchFamily="2" charset="-78"/>
              </a:rPr>
              <a:t> </a:t>
            </a:r>
            <a:r>
              <a:rPr lang="ar-SA" sz="3200" dirty="0">
                <a:latin typeface="Times New Roman" panose="02020603050405020304" pitchFamily="18" charset="0"/>
                <a:ea typeface="Times New Roman" panose="02020603050405020304" pitchFamily="18" charset="0"/>
                <a:cs typeface="B Zar" panose="00000400000000000000" pitchFamily="2" charset="-78"/>
              </a:rPr>
              <a:t>و</a:t>
            </a:r>
            <a:r>
              <a:rPr lang="en-US" sz="3200" dirty="0">
                <a:latin typeface="Times New Roman" panose="02020603050405020304" pitchFamily="18" charset="0"/>
                <a:ea typeface="Times New Roman" panose="02020603050405020304" pitchFamily="18" charset="0"/>
                <a:cs typeface="B Zar" panose="00000400000000000000" pitchFamily="2" charset="-78"/>
              </a:rPr>
              <a:t> </a:t>
            </a:r>
            <a:r>
              <a:rPr lang="en-US" sz="3200" dirty="0" err="1">
                <a:latin typeface="Times New Roman" panose="02020603050405020304" pitchFamily="18" charset="0"/>
                <a:ea typeface="Times New Roman" panose="02020603050405020304" pitchFamily="18" charset="0"/>
                <a:cs typeface="B Zar" panose="00000400000000000000" pitchFamily="2" charset="-78"/>
              </a:rPr>
              <a:t>IranMedex</a:t>
            </a:r>
            <a:r>
              <a:rPr lang="en-US" sz="3200" dirty="0">
                <a:latin typeface="Times New Roman" panose="02020603050405020304" pitchFamily="18" charset="0"/>
                <a:ea typeface="Times New Roman" panose="02020603050405020304" pitchFamily="18" charset="0"/>
                <a:cs typeface="B Zar" panose="00000400000000000000" pitchFamily="2" charset="-78"/>
              </a:rPr>
              <a:t> </a:t>
            </a:r>
            <a:r>
              <a:rPr lang="ar-SA" sz="3200" dirty="0">
                <a:latin typeface="Times New Roman" panose="02020603050405020304" pitchFamily="18" charset="0"/>
                <a:ea typeface="Times New Roman" panose="02020603050405020304" pitchFamily="18" charset="0"/>
                <a:cs typeface="B Zar" panose="00000400000000000000" pitchFamily="2" charset="-78"/>
              </a:rPr>
              <a:t>و همچنین موتور جست‌وجوی</a:t>
            </a:r>
            <a:r>
              <a:rPr lang="en-US" sz="3200" dirty="0">
                <a:latin typeface="Times New Roman" panose="02020603050405020304" pitchFamily="18" charset="0"/>
                <a:ea typeface="Times New Roman" panose="02020603050405020304" pitchFamily="18" charset="0"/>
                <a:cs typeface="B Zar" panose="00000400000000000000" pitchFamily="2" charset="-78"/>
              </a:rPr>
              <a:t> Google Scholar </a:t>
            </a:r>
            <a:r>
              <a:rPr lang="ar-SA" sz="3200" dirty="0">
                <a:latin typeface="Times New Roman" panose="02020603050405020304" pitchFamily="18" charset="0"/>
                <a:ea typeface="Times New Roman" panose="02020603050405020304" pitchFamily="18" charset="0"/>
                <a:cs typeface="B Zar" panose="00000400000000000000" pitchFamily="2" charset="-78"/>
              </a:rPr>
              <a:t>انجام شد. جستجو بدون محدودیت زمانی تا 1 آگوست 2025 و با استفاده از کلیدواژه‌های انگلیسی و معادل فارسی مرتبط با سبک زندگی سالم، توانمندسازی زنان و زنان حاشیه‌نشین صورت گرفت. در جستجوی اولیه 438 مقاله شناسایی شد که پس از بررسی عناوین، چکیده‌ها و اعمال معیارهای ورود و خروج، در نهایت 13 مقاله واجد شرایط وارد مطالعه شدند</a:t>
            </a:r>
            <a:r>
              <a:rPr lang="en-US" sz="3200" dirty="0">
                <a:latin typeface="Times New Roman" panose="02020603050405020304" pitchFamily="18" charset="0"/>
                <a:ea typeface="Times New Roman" panose="02020603050405020304" pitchFamily="18" charset="0"/>
                <a:cs typeface="B Zar" panose="00000400000000000000" pitchFamily="2" charset="-78"/>
              </a:rPr>
              <a:t>.</a:t>
            </a:r>
            <a:endParaRPr lang="en-US" sz="32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788750" y="11247938"/>
            <a:ext cx="20293528" cy="358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lvl="0" algn="just" rtl="1">
              <a:defRPr/>
            </a:pPr>
            <a:r>
              <a:rPr lang="ar-SA" sz="3200" dirty="0">
                <a:latin typeface="Times New Roman" panose="02020603050405020304" pitchFamily="18" charset="0"/>
                <a:ea typeface="Times New Roman" panose="02020603050405020304" pitchFamily="18" charset="0"/>
                <a:cs typeface="B Zar" panose="00000400000000000000" pitchFamily="2" charset="-78"/>
              </a:rPr>
              <a:t>یافته‌های مرور نشان داد مداخلات مؤثر در ارتقای سبک زندگی سالم زنان حاشیه‌نشین در چهار محور اصلی قابل دسته‌بندی‌اند: 1) آموزش سلامت مبتنی بر فرهنگ محلی؛ 2) تقویت حمایت‌های اجتماعی و شبکه‌های زنانه؛ 3) افزایش دسترسی به منابع سلامت و خدمات اولیه؛ و 4) توانمندسازی روانی</a:t>
            </a:r>
            <a:r>
              <a:rPr lang="ar-SA" sz="3200" dirty="0">
                <a:ea typeface="Times New Roman" panose="02020603050405020304" pitchFamily="18" charset="0"/>
              </a:rPr>
              <a:t>–</a:t>
            </a:r>
            <a:r>
              <a:rPr lang="ar-SA" sz="3200" dirty="0">
                <a:latin typeface="Times New Roman" panose="02020603050405020304" pitchFamily="18" charset="0"/>
                <a:ea typeface="Times New Roman" panose="02020603050405020304" pitchFamily="18" charset="0"/>
                <a:cs typeface="B Zar" panose="00000400000000000000" pitchFamily="2" charset="-78"/>
              </a:rPr>
              <a:t>اجتماعی و تقویت کنش‌گری زنان. برنامه‌هایی که رویکرد مشارکتی و اجتماع‌محور داشته‌اند، اثربخشی پایدارتری نشان داده‌اند</a:t>
            </a:r>
            <a:r>
              <a:rPr lang="en-US" sz="3200" dirty="0" smtClean="0">
                <a:latin typeface="Times New Roman" panose="02020603050405020304" pitchFamily="18" charset="0"/>
                <a:ea typeface="Times New Roman" panose="02020603050405020304" pitchFamily="18" charset="0"/>
                <a:cs typeface="B Zar" panose="00000400000000000000" pitchFamily="2" charset="-78"/>
              </a:rPr>
              <a:t>.</a:t>
            </a:r>
          </a:p>
          <a:p>
            <a:pPr lvl="0" algn="just" rtl="1">
              <a:defRPr/>
            </a:pPr>
            <a:r>
              <a:rPr lang="ar-SA" sz="3200" dirty="0">
                <a:latin typeface="Times New Roman" panose="02020603050405020304" pitchFamily="18" charset="0"/>
                <a:ea typeface="Times New Roman" panose="02020603050405020304" pitchFamily="18" charset="0"/>
                <a:cs typeface="B Zar" panose="00000400000000000000" pitchFamily="2" charset="-78"/>
              </a:rPr>
              <a:t>یافته‌های این مطالعه مروری نشان داد سبک زندگی سالم در زنان حاشیه‌نشین به‌طور معناداری تحت تأثیر شرایط اجتماعی، اقتصادی و فرهنگی قرار دارد. شواهد حاکی از آن است که مداخلات فردمحور و صرفاً آموزشی، به دلیل نادیده‌گرفتن بسترهای نابرابر زندگی، اثربخشی محدود و ناپایداری دارند. در مقابل، رویکردهای اجتماع‌محور و مبتنی بر توانمندسازی، با تمرکز بر ارتقای سواد سلامت، تقویت حمایت‌های اجتماعی و افزایش خودکارآمدی، نتایج مطلوب‌تری در بهبود رفتارهای سلامت‌محور زنان حاشیه‌نشین نشان داده‌اند. این یافته‌ها بر ضرورت توجه به تعیین‌کننده‌های اجتماعی سلامت در برنامه‌های ترویج سبک زندگی سالم تأکید می‌کند</a:t>
            </a:r>
            <a:r>
              <a:rPr lang="en-US" sz="3200" dirty="0">
                <a:latin typeface="Times New Roman" panose="02020603050405020304" pitchFamily="18" charset="0"/>
                <a:ea typeface="Times New Roman" panose="02020603050405020304" pitchFamily="18" charset="0"/>
                <a:cs typeface="B Zar" panose="00000400000000000000" pitchFamily="2" charset="-78"/>
              </a:rPr>
              <a:t>.</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2" name="Rectangle 1"/>
          <p:cNvSpPr/>
          <p:nvPr/>
        </p:nvSpPr>
        <p:spPr>
          <a:xfrm>
            <a:off x="239989" y="15508846"/>
            <a:ext cx="12417232" cy="8463855"/>
          </a:xfrm>
          <a:prstGeom prst="rect">
            <a:avLst/>
          </a:prstGeom>
        </p:spPr>
        <p:txBody>
          <a:bodyPr wrap="square">
            <a:spAutoFit/>
          </a:bodyPr>
          <a:lstStyle/>
          <a:p>
            <a:pPr marL="342900" lvl="0" indent="-342900" algn="just">
              <a:buFont typeface="+mj-lt"/>
              <a:buAutoNum type="arabicPeriod"/>
            </a:pPr>
            <a:r>
              <a:rPr lang="en-US" sz="3200" dirty="0">
                <a:latin typeface="Times New Roman" panose="02020603050405020304" pitchFamily="18" charset="0"/>
                <a:ea typeface="Times New Roman" panose="02020603050405020304" pitchFamily="18" charset="0"/>
              </a:rPr>
              <a:t>World Health Organization. </a:t>
            </a:r>
            <a:r>
              <a:rPr lang="en-US" sz="3200" i="1" dirty="0">
                <a:latin typeface="Times New Roman" panose="02020603050405020304" pitchFamily="18" charset="0"/>
                <a:ea typeface="Times New Roman" panose="02020603050405020304" pitchFamily="18" charset="0"/>
              </a:rPr>
              <a:t>Women’s health and well-being in the WHO European Region: beyond the mortality advantage</a:t>
            </a:r>
            <a:r>
              <a:rPr lang="en-US" sz="3200" dirty="0">
                <a:latin typeface="Times New Roman" panose="02020603050405020304" pitchFamily="18" charset="0"/>
                <a:ea typeface="Times New Roman" panose="02020603050405020304" pitchFamily="18" charset="0"/>
              </a:rPr>
              <a:t>. Copenhagen: WHO Regional Office for Europe; 2019.</a:t>
            </a:r>
          </a:p>
          <a:p>
            <a:pPr marL="342900" marR="0" lvl="0" indent="-342900" algn="just">
              <a:buFont typeface="+mj-lt"/>
              <a:buAutoNum type="arabicPeriod"/>
            </a:pPr>
            <a:r>
              <a:rPr lang="en-US" sz="3200" dirty="0">
                <a:latin typeface="Times New Roman" panose="02020603050405020304" pitchFamily="18" charset="0"/>
                <a:ea typeface="Times New Roman" panose="02020603050405020304" pitchFamily="18" charset="0"/>
              </a:rPr>
              <a:t>Marmot M, Allen J, Boyce T, </a:t>
            </a:r>
            <a:r>
              <a:rPr lang="en-US" sz="3200" dirty="0" err="1">
                <a:latin typeface="Times New Roman" panose="02020603050405020304" pitchFamily="18" charset="0"/>
                <a:ea typeface="Times New Roman" panose="02020603050405020304" pitchFamily="18" charset="0"/>
              </a:rPr>
              <a:t>Goldblatt</a:t>
            </a:r>
            <a:r>
              <a:rPr lang="en-US" sz="3200" dirty="0">
                <a:latin typeface="Times New Roman" panose="02020603050405020304" pitchFamily="18" charset="0"/>
                <a:ea typeface="Times New Roman" panose="02020603050405020304" pitchFamily="18" charset="0"/>
              </a:rPr>
              <a:t> P, Morrison J. </a:t>
            </a:r>
            <a:r>
              <a:rPr lang="en-US" sz="3200" i="1" dirty="0">
                <a:latin typeface="Times New Roman" panose="02020603050405020304" pitchFamily="18" charset="0"/>
                <a:ea typeface="Times New Roman" panose="02020603050405020304" pitchFamily="18" charset="0"/>
              </a:rPr>
              <a:t>Health equity in England: the Marmot Review 10 years on</a:t>
            </a:r>
            <a:r>
              <a:rPr lang="en-US" sz="3200" dirty="0">
                <a:latin typeface="Times New Roman" panose="02020603050405020304" pitchFamily="18" charset="0"/>
                <a:ea typeface="Times New Roman" panose="02020603050405020304" pitchFamily="18" charset="0"/>
              </a:rPr>
              <a:t>. London: Institute of Health Equity; 2020.</a:t>
            </a:r>
          </a:p>
          <a:p>
            <a:pPr marL="342900" marR="0" lvl="0" indent="-342900" algn="just">
              <a:buFont typeface="+mj-lt"/>
              <a:buAutoNum type="arabicPeriod"/>
            </a:pPr>
            <a:r>
              <a:rPr lang="en-US" sz="3200" dirty="0" err="1">
                <a:latin typeface="Times New Roman" panose="02020603050405020304" pitchFamily="18" charset="0"/>
                <a:ea typeface="Times New Roman" panose="02020603050405020304" pitchFamily="18" charset="0"/>
              </a:rPr>
              <a:t>Hosseinpoor</a:t>
            </a:r>
            <a:r>
              <a:rPr lang="en-US" sz="3200" dirty="0">
                <a:latin typeface="Times New Roman" panose="02020603050405020304" pitchFamily="18" charset="0"/>
                <a:ea typeface="Times New Roman" panose="02020603050405020304" pitchFamily="18" charset="0"/>
              </a:rPr>
              <a:t> AR, Bergen N, </a:t>
            </a:r>
            <a:r>
              <a:rPr lang="en-US" sz="3200" dirty="0" err="1">
                <a:latin typeface="Times New Roman" panose="02020603050405020304" pitchFamily="18" charset="0"/>
                <a:ea typeface="Times New Roman" panose="02020603050405020304" pitchFamily="18" charset="0"/>
              </a:rPr>
              <a:t>Schlotheuber</a:t>
            </a:r>
            <a:r>
              <a:rPr lang="en-US" sz="3200" dirty="0">
                <a:latin typeface="Times New Roman" panose="02020603050405020304" pitchFamily="18" charset="0"/>
                <a:ea typeface="Times New Roman" panose="02020603050405020304" pitchFamily="18" charset="0"/>
              </a:rPr>
              <a:t> A. Promoting health equity: WHO health inequality monitoring based on disaggregated data. </a:t>
            </a:r>
            <a:r>
              <a:rPr lang="en-US" sz="3200" i="1" dirty="0">
                <a:latin typeface="Times New Roman" panose="02020603050405020304" pitchFamily="18" charset="0"/>
                <a:ea typeface="Times New Roman" panose="02020603050405020304" pitchFamily="18" charset="0"/>
              </a:rPr>
              <a:t>J Public Health Res</a:t>
            </a:r>
            <a:r>
              <a:rPr lang="en-US" sz="3200" dirty="0">
                <a:latin typeface="Times New Roman" panose="02020603050405020304" pitchFamily="18" charset="0"/>
                <a:ea typeface="Times New Roman" panose="02020603050405020304" pitchFamily="18" charset="0"/>
              </a:rPr>
              <a:t>. 2018;7(1):1405.</a:t>
            </a:r>
          </a:p>
          <a:p>
            <a:pPr marL="342900" marR="0" lvl="0" indent="-342900" algn="just">
              <a:buFont typeface="+mj-lt"/>
              <a:buAutoNum type="arabicPeriod"/>
            </a:pPr>
            <a:r>
              <a:rPr lang="en-US" sz="3200" dirty="0">
                <a:latin typeface="Times New Roman" panose="02020603050405020304" pitchFamily="18" charset="0"/>
                <a:ea typeface="Times New Roman" panose="02020603050405020304" pitchFamily="18" charset="0"/>
              </a:rPr>
              <a:t>Pratley P. Associations between quantitative measures of women's empowerment and access to care and health status for mothers and their children: a systematic review of evidence from the developing world. Social science &amp; medicine. 2016 Nov 1;169:119-31.</a:t>
            </a:r>
          </a:p>
          <a:p>
            <a:pPr marL="342900" marR="0" lvl="0" indent="-342900" algn="just">
              <a:buFont typeface="+mj-lt"/>
              <a:buAutoNum type="arabicPeriod"/>
            </a:pPr>
            <a:r>
              <a:rPr lang="en-US" sz="3200" dirty="0">
                <a:latin typeface="Times New Roman" panose="02020603050405020304" pitchFamily="18" charset="0"/>
                <a:ea typeface="Times New Roman" panose="02020603050405020304" pitchFamily="18" charset="0"/>
              </a:rPr>
              <a:t>Krieger N. Measures of racism, sexism, heterosexism, and gender </a:t>
            </a:r>
            <a:r>
              <a:rPr lang="en-US" sz="3200" dirty="0" err="1">
                <a:latin typeface="Times New Roman" panose="02020603050405020304" pitchFamily="18" charset="0"/>
                <a:ea typeface="Times New Roman" panose="02020603050405020304" pitchFamily="18" charset="0"/>
              </a:rPr>
              <a:t>binarism</a:t>
            </a:r>
            <a:r>
              <a:rPr lang="en-US" sz="3200" dirty="0">
                <a:latin typeface="Times New Roman" panose="02020603050405020304" pitchFamily="18" charset="0"/>
                <a:ea typeface="Times New Roman" panose="02020603050405020304" pitchFamily="18" charset="0"/>
              </a:rPr>
              <a:t> for health equity research: from structural injustice to embodied harm—an </a:t>
            </a:r>
            <a:r>
              <a:rPr lang="en-US" sz="3200" dirty="0" err="1">
                <a:latin typeface="Times New Roman" panose="02020603050405020304" pitchFamily="18" charset="0"/>
                <a:ea typeface="Times New Roman" panose="02020603050405020304" pitchFamily="18" charset="0"/>
              </a:rPr>
              <a:t>ecosocial</a:t>
            </a:r>
            <a:r>
              <a:rPr lang="en-US" sz="3200" dirty="0">
                <a:latin typeface="Times New Roman" panose="02020603050405020304" pitchFamily="18" charset="0"/>
                <a:ea typeface="Times New Roman" panose="02020603050405020304" pitchFamily="18" charset="0"/>
              </a:rPr>
              <a:t> analysis. Annual review of public health. 2020 Apr 1;41(1):37-62</a:t>
            </a:r>
            <a:endParaRPr lang="en-US" sz="3200" dirty="0">
              <a:effectLst/>
              <a:latin typeface="Times New Roman" panose="02020603050405020304" pitchFamily="18" charset="0"/>
              <a:ea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328" y="4738682"/>
            <a:ext cx="2859135" cy="3386383"/>
          </a:xfrm>
          <a:prstGeom prst="rect">
            <a:avLst/>
          </a:prstGeom>
        </p:spPr>
      </p:pic>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247</TotalTime>
  <Words>750</Words>
  <Application>Microsoft Office PowerPoint</Application>
  <PresentationFormat>Custom</PresentationFormat>
  <Paragraphs>26</Paragraphs>
  <Slides>1</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vt:i4>
      </vt:variant>
    </vt:vector>
  </HeadingPairs>
  <TitlesOfParts>
    <vt:vector size="13" baseType="lpstr">
      <vt:lpstr>Arial</vt:lpstr>
      <vt:lpstr>B Nazanin</vt:lpstr>
      <vt:lpstr>B Titr</vt:lpstr>
      <vt:lpstr>B Zar</vt:lpstr>
      <vt:lpstr>Calibri</vt:lpstr>
      <vt:lpstr>Calibri Light</vt:lpstr>
      <vt:lpstr>inherit</vt:lpstr>
      <vt:lpstr>Libre Baskerville</vt:lpstr>
      <vt:lpstr>Open Sauce Bold</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faezeh rastgoo</cp:lastModifiedBy>
  <cp:revision>35</cp:revision>
  <dcterms:created xsi:type="dcterms:W3CDTF">2026-09-07T19:22:54Z</dcterms:created>
  <dcterms:modified xsi:type="dcterms:W3CDTF">2026-10-07T08:47:19Z</dcterms:modified>
</cp:coreProperties>
</file>