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70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10/7/2026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spcBef>
                <a:spcPts val="0"/>
              </a:spcBef>
              <a:spcAft>
                <a:spcPts val="0"/>
              </a:spcAft>
            </a:pPr>
            <a:r>
              <a:rPr lang="ar-SA" sz="6000" b="1" dirty="0">
                <a:latin typeface="Times New Roman" panose="02020603050405020304" pitchFamily="18" charset="0"/>
                <a:ea typeface="Times New Roman" panose="02020603050405020304" pitchFamily="18" charset="0"/>
                <a:cs typeface="B Titr" panose="00000700000000000000" pitchFamily="2" charset="-78"/>
              </a:rPr>
              <a:t>ارائه راهکارهای اصلاحی برای ارتقای سبک زندگی سالم زنان حاشیه شهر مشهد</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663392" y="6364018"/>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lang="en-US" sz="4800" dirty="0" smtClean="0">
                <a:solidFill>
                  <a:prstClr val="black"/>
                </a:solidFill>
                <a:latin typeface="Calibri" panose="020F0502020204030204"/>
                <a:cs typeface="B Nazanin" panose="00000400000000000000" pitchFamily="2" charset="-78"/>
              </a:rPr>
              <a:t>Code</a:t>
            </a:r>
            <a:r>
              <a:rPr lang="en-US" sz="4800" smtClean="0">
                <a:solidFill>
                  <a:prstClr val="black"/>
                </a:solidFill>
                <a:latin typeface="Calibri" panose="020F0502020204030204"/>
                <a:cs typeface="B Nazanin" panose="00000400000000000000" pitchFamily="2" charset="-78"/>
              </a:rPr>
              <a:t>: 1007</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187550" y="6433482"/>
            <a:ext cx="36576000" cy="6377130"/>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lvl="0" algn="ctr">
              <a:defRPr/>
            </a:pP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فائزه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راستگو(1)،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حمیدرضا زنده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طلب(2)،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مهرداد </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عربستانی(3)،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نیره داودی</a:t>
            </a:r>
            <a:r>
              <a:rPr lang="fa-IR" sz="4000" b="1" dirty="0" smtClean="0">
                <a:solidFill>
                  <a:srgbClr val="000001"/>
                </a:solidFill>
                <a:latin typeface="Times New Roman" panose="02020603050405020304" pitchFamily="18" charset="0"/>
                <a:ea typeface="Open Sauce Bold"/>
                <a:cs typeface="B Zar" panose="00000400000000000000" pitchFamily="2" charset="-78"/>
                <a:sym typeface="Open Sauce Bold"/>
              </a:rPr>
              <a:t>*(4)</a:t>
            </a:r>
            <a:endParaRPr lang="en-US" sz="4000" b="1" dirty="0" smtClean="0">
              <a:solidFill>
                <a:srgbClr val="000001"/>
              </a:solidFill>
              <a:latin typeface="Times New Roman" panose="02020603050405020304" pitchFamily="18" charset="0"/>
              <a:ea typeface="Open Sauce Bold"/>
              <a:cs typeface="B Zar" panose="00000400000000000000" pitchFamily="2" charset="-78"/>
              <a:sym typeface="Open Sauce Bold"/>
            </a:endParaRPr>
          </a:p>
          <a:p>
            <a:pPr lvl="0" algn="ctr" rtl="1">
              <a:tabLst>
                <a:tab pos="228600" algn="l"/>
              </a:tabLst>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(1</a:t>
            </a: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 </a:t>
            </a:r>
            <a:r>
              <a:rPr lang="fa-IR" sz="4000" b="1" dirty="0">
                <a:latin typeface="Times New Roman" panose="02020603050405020304" pitchFamily="18" charset="0"/>
                <a:ea typeface="Times New Roman" panose="02020603050405020304" pitchFamily="18" charset="0"/>
                <a:cs typeface="B Zar" panose="00000400000000000000" pitchFamily="2" charset="-78"/>
              </a:rPr>
              <a:t>دانشجوی دکترای پرستاری، کمیته تحقیقات دانشجویی، دانشکده پرستاری و مامایی، دانشگاه علوم پزشکی مشهد، مشهد، ایران.</a:t>
            </a:r>
            <a:endParaRPr lang="en-US" sz="4000" b="1" dirty="0">
              <a:latin typeface="Times New Roman" panose="02020603050405020304" pitchFamily="18" charset="0"/>
              <a:ea typeface="Times New Roman" panose="02020603050405020304" pitchFamily="18" charset="0"/>
              <a:cs typeface="B Zar" panose="00000400000000000000" pitchFamily="2" charset="-78"/>
            </a:endParaRPr>
          </a:p>
          <a:p>
            <a:pPr algn="ctr" rtl="1">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(2) </a:t>
            </a:r>
            <a:r>
              <a:rPr lang="ar-SA" sz="4000" b="1" dirty="0">
                <a:latin typeface="Times New Roman" panose="02020603050405020304" pitchFamily="18" charset="0"/>
                <a:ea typeface="Times New Roman" panose="02020603050405020304" pitchFamily="18" charset="0"/>
                <a:cs typeface="B Zar" panose="00000400000000000000" pitchFamily="2" charset="-78"/>
              </a:rPr>
              <a:t>دانشیار، گروه پرستاری سلامت جامعه، دانشکده پرستاری و مامایی، دانشگاه علوم پزشکی مشهد، مشهد، ایران</a:t>
            </a:r>
            <a:r>
              <a:rPr lang="ar-SA" sz="4000" b="1" dirty="0">
                <a:latin typeface="Times New Roman" panose="02020603050405020304" pitchFamily="18" charset="0"/>
                <a:ea typeface="Times New Roman" panose="02020603050405020304" pitchFamily="18" charset="0"/>
                <a:cs typeface="B Zar" panose="00000400000000000000" pitchFamily="2" charset="-78"/>
              </a:rPr>
              <a:t>.</a:t>
            </a:r>
            <a:endParaRPr lang="fa-IR" sz="4000" b="1" dirty="0">
              <a:latin typeface="Times New Roman" panose="02020603050405020304" pitchFamily="18" charset="0"/>
              <a:ea typeface="Times New Roman" panose="02020603050405020304" pitchFamily="18" charset="0"/>
              <a:cs typeface="B Zar" panose="00000400000000000000" pitchFamily="2" charset="-78"/>
            </a:endParaRPr>
          </a:p>
          <a:p>
            <a:pPr lvl="0" algn="ctr" rtl="1">
              <a:defRPr/>
            </a:pPr>
            <a:r>
              <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rPr>
              <a:t>(3)</a:t>
            </a:r>
            <a:r>
              <a:rPr lang="fa-IR" sz="4000" b="1" dirty="0">
                <a:latin typeface="Times New Roman" panose="02020603050405020304" pitchFamily="18" charset="0"/>
                <a:ea typeface="Times New Roman" panose="02020603050405020304" pitchFamily="18" charset="0"/>
                <a:cs typeface="B Zar" panose="00000400000000000000" pitchFamily="2" charset="-78"/>
              </a:rPr>
              <a:t> دانشیار، گروه مردم‌شناسی، دانشکده علوم اجتماعی، دانشگاه تهران، تهران، ایران</a:t>
            </a:r>
            <a:r>
              <a:rPr lang="fa-IR" sz="4000" b="1" dirty="0" smtClean="0">
                <a:latin typeface="Times New Roman" panose="02020603050405020304" pitchFamily="18" charset="0"/>
                <a:ea typeface="Times New Roman" panose="02020603050405020304" pitchFamily="18" charset="0"/>
                <a:cs typeface="B Zar" panose="00000400000000000000" pitchFamily="2" charset="-78"/>
              </a:rPr>
              <a:t>.</a:t>
            </a:r>
          </a:p>
          <a:p>
            <a:pPr lvl="0" algn="ctr" rtl="1">
              <a:defRPr/>
            </a:pPr>
            <a:r>
              <a:rPr lang="fa-IR" sz="4000" b="1" dirty="0" smtClean="0">
                <a:latin typeface="Times New Roman" panose="02020603050405020304" pitchFamily="18" charset="0"/>
                <a:ea typeface="Times New Roman" panose="02020603050405020304" pitchFamily="18" charset="0"/>
                <a:cs typeface="B Zar" panose="00000400000000000000" pitchFamily="2" charset="-78"/>
              </a:rPr>
              <a:t>(4)</a:t>
            </a:r>
            <a:r>
              <a:rPr lang="ar-SA" sz="4000" b="1" dirty="0">
                <a:latin typeface="Times New Roman" panose="02020603050405020304" pitchFamily="18" charset="0"/>
                <a:ea typeface="Times New Roman" panose="02020603050405020304" pitchFamily="18" charset="0"/>
                <a:cs typeface="B Zar" panose="00000400000000000000" pitchFamily="2" charset="-78"/>
              </a:rPr>
              <a:t> دانشیار، گروه پرستاری داخلی-جراحی، دانشکده پرستاری و مامایی، دانشگاه علوم پزشکی مشهد، مشهد، ایران.</a:t>
            </a:r>
            <a:endParaRPr lang="fa-IR" sz="4000" b="1" dirty="0" smtClean="0">
              <a:latin typeface="Times New Roman" panose="02020603050405020304" pitchFamily="18" charset="0"/>
              <a:ea typeface="Times New Roman" panose="02020603050405020304" pitchFamily="18" charset="0"/>
              <a:cs typeface="B Zar" panose="00000400000000000000" pitchFamily="2" charset="-78"/>
            </a:endParaRPr>
          </a:p>
          <a:p>
            <a:pPr lvl="0" algn="ctr" rtl="1">
              <a:defRPr/>
            </a:pPr>
            <a:endParaRPr lang="fa-IR" sz="4000" b="1" dirty="0">
              <a:latin typeface="Times New Roman" panose="02020603050405020304" pitchFamily="18" charset="0"/>
              <a:ea typeface="Times New Roman" panose="02020603050405020304" pitchFamily="18" charset="0"/>
              <a:cs typeface="B Zar" panose="00000400000000000000" pitchFamily="2" charset="-78"/>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4403676"/>
            <a:ext cx="14035028" cy="855030"/>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2554545"/>
          </a:xfrm>
          <a:prstGeom prst="rect">
            <a:avLst/>
          </a:prstGeom>
          <a:noFill/>
        </p:spPr>
        <p:txBody>
          <a:bodyPr wrap="square" rtlCol="0">
            <a:spAutoFit/>
          </a:bodyPr>
          <a:lstStyle>
            <a:defPPr>
              <a:defRPr kern="1200"/>
            </a:defPPr>
          </a:lstStyle>
          <a:p>
            <a:pPr algn="just" rtl="1"/>
            <a:r>
              <a:rPr lang="ar-SA" sz="3200" dirty="0">
                <a:latin typeface="Times New Roman" panose="02020603050405020304" pitchFamily="18" charset="0"/>
                <a:ea typeface="Times New Roman" panose="02020603050405020304" pitchFamily="18" charset="0"/>
                <a:cs typeface="B Zar" panose="00000400000000000000" pitchFamily="2" charset="-78"/>
              </a:rPr>
              <a:t>ارتقای سبک زندگی سالم زنان حاشیه شهر مشهد مستلزم رویکردی جامع، چندسطحی و عدالت‌محور است که توانمندسازی و حساسیت جنسیتی را در مرکز سیاست‌ها و برنامه‌های سلامت قرار دهد. طراحی و اجرای برنامه‌های متناسب با زمینه اجتماعی و فرهنگی این مناطق می‌تواند به بهبود پایدار سلامت زنان حاشیه‌نشین منجر شود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4524315"/>
          </a:xfrm>
          <a:prstGeom prst="rect">
            <a:avLst/>
          </a:prstGeom>
          <a:noFill/>
        </p:spPr>
        <p:txBody>
          <a:bodyPr wrap="square" rtlCol="0">
            <a:spAutoFit/>
          </a:bodyPr>
          <a:lstStyle>
            <a:defPPr>
              <a:defRPr kern="1200"/>
            </a:defPPr>
          </a:lstStyle>
          <a:p>
            <a:pPr algn="just" rtl="1"/>
            <a:r>
              <a:rPr lang="ar-SA" sz="3200" dirty="0">
                <a:latin typeface="Times New Roman" panose="02020603050405020304" pitchFamily="18" charset="0"/>
                <a:ea typeface="Times New Roman" panose="02020603050405020304" pitchFamily="18" charset="0"/>
                <a:cs typeface="B Zar" panose="00000400000000000000" pitchFamily="2" charset="-78"/>
              </a:rPr>
              <a:t>زنان ساکن مناطق حاشیه‌ای شهری به‌عنوان یکی از گروه‌های اجتماعی آسیب‌پذیر، بیش از سایرین در معرض سبک زندگی ناسالم قرار دارند. فقر، نابرابری‌های ساختاری، دسترسی محدود به خدمات سلامت، ناامنی‌های فضایی و فشارهای فرهنگی</a:t>
            </a:r>
            <a:r>
              <a:rPr lang="ar-SA" sz="3200" dirty="0">
                <a:ea typeface="Times New Roman" panose="02020603050405020304" pitchFamily="18" charset="0"/>
              </a:rPr>
              <a:t>–</a:t>
            </a:r>
            <a:r>
              <a:rPr lang="ar-SA" sz="3200" dirty="0">
                <a:latin typeface="Times New Roman" panose="02020603050405020304" pitchFamily="18" charset="0"/>
                <a:ea typeface="Times New Roman" panose="02020603050405020304" pitchFamily="18" charset="0"/>
                <a:cs typeface="B Zar" panose="00000400000000000000" pitchFamily="2" charset="-78"/>
              </a:rPr>
              <a:t>اجتماعی، امکان انتخاب و تداوم رفتارهای سالم را در این گروه به‌شدت محدود می‌کند. سبک زندگی سالم نقش مهمی در پیشگیری از بیماری‌های غیرواگیر، ارتقای سلامت روان و بهبود کیفیت زندگی دارد؛ با این حال، تحقق آن در میان زنان حاشیه‌نشین بدون توجه هم‌زمان به توانمندسازی و زمینه‌های اجتماعی امکان‌پذیر نیست. ازاین‌رو، شناسایی و ارائه راهکارهای اصلاحی متناسب با شرایط زیسته این زنان ضروری به نظر می‌رسد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4431983"/>
          </a:xfrm>
          <a:prstGeom prst="rect">
            <a:avLst/>
          </a:prstGeom>
        </p:spPr>
        <p:txBody>
          <a:bodyPr wrap="square" lIns="0" tIns="0" rIns="0" bIns="0" rtlCol="0" anchor="t">
            <a:spAutoFit/>
          </a:bodyPr>
          <a:lstStyle/>
          <a:p>
            <a:pPr algn="just" rtl="1">
              <a:spcAft>
                <a:spcPts val="600"/>
              </a:spcAft>
            </a:pPr>
            <a:r>
              <a:rPr lang="ar-SA" sz="3200" dirty="0">
                <a:latin typeface="Times New Roman" panose="02020603050405020304" pitchFamily="18" charset="0"/>
                <a:ea typeface="Times New Roman" panose="02020603050405020304" pitchFamily="18" charset="0"/>
                <a:cs typeface="B Zar" panose="00000400000000000000" pitchFamily="2" charset="-78"/>
              </a:rPr>
              <a:t>این مطالعه یک پژوهش مروری است که با جست‌وجوی نظام‌مند مقالات فارسی و انگلیسی منتشرشده در پایگاه‌های</a:t>
            </a:r>
            <a:r>
              <a:rPr lang="en-US" sz="3200" dirty="0">
                <a:latin typeface="Times New Roman" panose="02020603050405020304" pitchFamily="18" charset="0"/>
                <a:ea typeface="Times New Roman" panose="02020603050405020304" pitchFamily="18" charset="0"/>
                <a:cs typeface="B Zar" panose="00000400000000000000" pitchFamily="2" charset="-78"/>
              </a:rPr>
              <a:t> Scopus</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B Zar" panose="00000400000000000000" pitchFamily="2" charset="-78"/>
              </a:rPr>
              <a:t>Web of Science</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B Zar" panose="00000400000000000000" pitchFamily="2" charset="-78"/>
              </a:rPr>
              <a:t>PubMed</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B Zar" panose="00000400000000000000" pitchFamily="2" charset="-78"/>
              </a:rPr>
              <a:t>SID</a:t>
            </a:r>
            <a:r>
              <a:rPr lang="ar-SA"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err="1">
                <a:latin typeface="Times New Roman" panose="02020603050405020304" pitchFamily="18" charset="0"/>
                <a:ea typeface="Times New Roman" panose="02020603050405020304" pitchFamily="18" charset="0"/>
                <a:cs typeface="B Zar" panose="00000400000000000000" pitchFamily="2" charset="-78"/>
              </a:rPr>
              <a:t>Magiran</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و</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en-US" sz="3200" dirty="0" err="1">
                <a:latin typeface="Times New Roman" panose="02020603050405020304" pitchFamily="18" charset="0"/>
                <a:ea typeface="Times New Roman" panose="02020603050405020304" pitchFamily="18" charset="0"/>
                <a:cs typeface="B Zar" panose="00000400000000000000" pitchFamily="2" charset="-78"/>
              </a:rPr>
              <a:t>IranMedex</a:t>
            </a:r>
            <a:r>
              <a:rPr lang="en-US" sz="3200" dirty="0">
                <a:latin typeface="Times New Roman" panose="02020603050405020304" pitchFamily="18" charset="0"/>
                <a:ea typeface="Times New Roman" panose="02020603050405020304" pitchFamily="18" charset="0"/>
                <a:cs typeface="B Zar" panose="00000400000000000000" pitchFamily="2" charset="-78"/>
              </a:rPr>
              <a:t> </a:t>
            </a:r>
            <a:r>
              <a:rPr lang="ar-SA" sz="3200" dirty="0">
                <a:latin typeface="Times New Roman" panose="02020603050405020304" pitchFamily="18" charset="0"/>
                <a:ea typeface="Times New Roman" panose="02020603050405020304" pitchFamily="18" charset="0"/>
                <a:cs typeface="B Zar" panose="00000400000000000000" pitchFamily="2" charset="-78"/>
              </a:rPr>
              <a:t>و همچنین موتور جست‌وجوی</a:t>
            </a:r>
            <a:r>
              <a:rPr lang="en-US" sz="3200" dirty="0">
                <a:latin typeface="Times New Roman" panose="02020603050405020304" pitchFamily="18" charset="0"/>
                <a:ea typeface="Times New Roman" panose="02020603050405020304" pitchFamily="18" charset="0"/>
                <a:cs typeface="B Zar" panose="00000400000000000000" pitchFamily="2" charset="-78"/>
              </a:rPr>
              <a:t> Google Scholar </a:t>
            </a:r>
            <a:r>
              <a:rPr lang="ar-SA" sz="3200" dirty="0">
                <a:latin typeface="Times New Roman" panose="02020603050405020304" pitchFamily="18" charset="0"/>
                <a:ea typeface="Times New Roman" panose="02020603050405020304" pitchFamily="18" charset="0"/>
                <a:cs typeface="B Zar" panose="00000400000000000000" pitchFamily="2" charset="-78"/>
              </a:rPr>
              <a:t>انجام شد. جست‌وجو بدون محدودیت زمانی تا مرداد ۱۴۰۴</a:t>
            </a:r>
            <a:r>
              <a:rPr lang="en-US" sz="3200" dirty="0">
                <a:latin typeface="Times New Roman" panose="02020603050405020304" pitchFamily="18" charset="0"/>
                <a:ea typeface="Times New Roman" panose="02020603050405020304" pitchFamily="18" charset="0"/>
                <a:cs typeface="B Zar" panose="00000400000000000000" pitchFamily="2" charset="-78"/>
              </a:rPr>
              <a:t> (August 2025) </a:t>
            </a:r>
            <a:r>
              <a:rPr lang="ar-SA" sz="3200" dirty="0">
                <a:latin typeface="Times New Roman" panose="02020603050405020304" pitchFamily="18" charset="0"/>
                <a:ea typeface="Times New Roman" panose="02020603050405020304" pitchFamily="18" charset="0"/>
                <a:cs typeface="B Zar" panose="00000400000000000000" pitchFamily="2" charset="-78"/>
              </a:rPr>
              <a:t>و با استفاده از کلیدواژه‌های مرتبط با سبک زندگی سالم، توانمندسازی زنان و زنان حاشیه‌نشین انجام گرفت. پس از غربالگری عناوین و چکیده‌ها و اعمال معیارهای ورود و خروج، در نهایت ۱6 مطالعه واجد شرایط وارد تحلیل نهایی شدند. راهکارهای استخراج‌شده با تمرکز بر قابلیت کاربرد در بافت اجتماعی و فرهنگی مناطق حاشیه شهر مشهد تحلیل و طبقه‌بندی شدند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788750" y="11247938"/>
            <a:ext cx="20293528"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ar-SA" sz="3200" dirty="0">
                <a:latin typeface="Times New Roman" panose="02020603050405020304" pitchFamily="18" charset="0"/>
                <a:ea typeface="Times New Roman" panose="02020603050405020304" pitchFamily="18" charset="0"/>
                <a:cs typeface="B Zar" panose="00000400000000000000" pitchFamily="2" charset="-78"/>
              </a:rPr>
              <a:t>یافته‌ها نشان داد راهکارهای اصلاحی اثربخش برای ارتقای سبک زندگی سالم زنان حاشیه‌نشین در چهار محور اصلی قابل سازمان‌دهی است: آموزش‌های سلامت مبتنی بر فرهنگ محلی و تجربه زیسته زنان؛ تقویت شبکه‌های حمایت اجتماعی و همبستگی‌های زنانه؛ افزایش دسترسی عادلانه به منابع سلامت و خدمات بهداشتی اولیه؛ و توانمندسازی روانی</a:t>
            </a:r>
            <a:r>
              <a:rPr lang="ar-SA" sz="3200" dirty="0">
                <a:ea typeface="Times New Roman" panose="02020603050405020304" pitchFamily="18" charset="0"/>
              </a:rPr>
              <a:t>–</a:t>
            </a:r>
            <a:r>
              <a:rPr lang="ar-SA" sz="3200" dirty="0">
                <a:latin typeface="Times New Roman" panose="02020603050405020304" pitchFamily="18" charset="0"/>
                <a:ea typeface="Times New Roman" panose="02020603050405020304" pitchFamily="18" charset="0"/>
                <a:cs typeface="B Zar" panose="00000400000000000000" pitchFamily="2" charset="-78"/>
              </a:rPr>
              <a:t>اجتماعی با تأکید بر افزایش خودکارآمدی و کنش‌گری اجتماعی. شواهد حاکی از آن است که مداخلات مشارکتی و جامعه‌محور نسبت به برنامه‌های فردمحور و صرفاً آموزشی پایداری و اثربخشی بیشتری دارند</a:t>
            </a:r>
            <a:r>
              <a:rPr lang="en-US" sz="3200" dirty="0" smtClean="0">
                <a:latin typeface="Times New Roman" panose="02020603050405020304" pitchFamily="18" charset="0"/>
                <a:ea typeface="Times New Roman" panose="02020603050405020304" pitchFamily="18" charset="0"/>
                <a:cs typeface="B Zar" panose="00000400000000000000" pitchFamily="2" charset="-78"/>
              </a:rPr>
              <a:t>.</a:t>
            </a:r>
          </a:p>
          <a:p>
            <a:pPr lvl="0" algn="just" rtl="1">
              <a:defRPr/>
            </a:pPr>
            <a:r>
              <a:rPr lang="ar-SA" sz="3200" dirty="0">
                <a:latin typeface="Times New Roman" panose="02020603050405020304" pitchFamily="18" charset="0"/>
                <a:ea typeface="Times New Roman" panose="02020603050405020304" pitchFamily="18" charset="0"/>
                <a:cs typeface="B Zar" panose="00000400000000000000" pitchFamily="2" charset="-78"/>
              </a:rPr>
              <a:t>نتایج نشان می‌دهد سبک زندگی سالم در زنان حاشیه‌نشین به‌طور معناداری متأثر از شرایط اجتماعی، اقتصادی و فضایی است و نادیده گرفتن نابرابری‌های ساختاری، اثربخشی مداخلات سلامت‌محور را محدود می‌کند. تمرکز بر توانمندسازی، سرمایه اجتماعی و ارتقای سواد سلامت، زمینه‌ساز تغییرات پایدارتر در رفتارهای سلامت‌محور می‌شود</a:t>
            </a:r>
            <a:r>
              <a:rPr lang="en-US" sz="3200" dirty="0">
                <a:latin typeface="Times New Roman" panose="02020603050405020304" pitchFamily="18" charset="0"/>
                <a:ea typeface="Times New Roman" panose="02020603050405020304" pitchFamily="18" charset="0"/>
                <a:cs typeface="B Zar" panose="00000400000000000000" pitchFamily="2" charset="-78"/>
              </a:rPr>
              <a:t>.</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5508846"/>
            <a:ext cx="14197906" cy="8956298"/>
          </a:xfrm>
          <a:prstGeom prst="rect">
            <a:avLst/>
          </a:prstGeom>
        </p:spPr>
        <p:txBody>
          <a:bodyPr wrap="square">
            <a:spAutoFit/>
          </a:bodyPr>
          <a:lstStyle/>
          <a:p>
            <a:pPr marL="342900" lvl="0" indent="-342900" algn="just">
              <a:buFont typeface="+mj-lt"/>
              <a:buAutoNum type="arabicPeriod"/>
            </a:pPr>
            <a:r>
              <a:rPr lang="en-US" sz="3200" dirty="0">
                <a:latin typeface="Times New Roman" panose="02020603050405020304" pitchFamily="18" charset="0"/>
                <a:ea typeface="Times New Roman" panose="02020603050405020304" pitchFamily="18" charset="0"/>
              </a:rPr>
              <a:t>World Health Organization. </a:t>
            </a:r>
            <a:r>
              <a:rPr lang="en-US" sz="3200" i="1" dirty="0">
                <a:latin typeface="Times New Roman" panose="02020603050405020304" pitchFamily="18" charset="0"/>
                <a:ea typeface="Times New Roman" panose="02020603050405020304" pitchFamily="18" charset="0"/>
              </a:rPr>
              <a:t>Women’s health and well-being in the WHO European Region: beyond the mortality advantage</a:t>
            </a:r>
            <a:r>
              <a:rPr lang="en-US" sz="3200" dirty="0">
                <a:latin typeface="Times New Roman" panose="02020603050405020304" pitchFamily="18" charset="0"/>
                <a:ea typeface="Times New Roman" panose="02020603050405020304" pitchFamily="18" charset="0"/>
              </a:rPr>
              <a:t>. Copenhagen: WHO Regional Office for Europe; 2019.</a:t>
            </a:r>
          </a:p>
          <a:p>
            <a:pPr marL="342900" marR="0" lvl="0" indent="-342900" algn="just">
              <a:buFont typeface="+mj-lt"/>
              <a:buAutoNum type="arabicPeriod"/>
            </a:pPr>
            <a:r>
              <a:rPr lang="en-US" sz="3200" dirty="0" err="1">
                <a:latin typeface="Times New Roman" panose="02020603050405020304" pitchFamily="18" charset="0"/>
                <a:ea typeface="Times New Roman" panose="02020603050405020304" pitchFamily="18" charset="0"/>
              </a:rPr>
              <a:t>Saberifar</a:t>
            </a:r>
            <a:r>
              <a:rPr lang="en-US" sz="3200" dirty="0">
                <a:latin typeface="Times New Roman" panose="02020603050405020304" pitchFamily="18" charset="0"/>
                <a:ea typeface="Times New Roman" panose="02020603050405020304" pitchFamily="18" charset="0"/>
              </a:rPr>
              <a:t> R, </a:t>
            </a:r>
            <a:r>
              <a:rPr lang="en-US" sz="3200" dirty="0" err="1">
                <a:latin typeface="Times New Roman" panose="02020603050405020304" pitchFamily="18" charset="0"/>
                <a:ea typeface="Times New Roman" panose="02020603050405020304" pitchFamily="18" charset="0"/>
              </a:rPr>
              <a:t>Mohammadinia</a:t>
            </a:r>
            <a:r>
              <a:rPr lang="en-US" sz="3200" dirty="0">
                <a:latin typeface="Times New Roman" panose="02020603050405020304" pitchFamily="18" charset="0"/>
                <a:ea typeface="Times New Roman" panose="02020603050405020304" pitchFamily="18" charset="0"/>
              </a:rPr>
              <a:t> N. Effect of Social Intervention on Promotion of Marginalized Communities (Case Study of </a:t>
            </a:r>
            <a:r>
              <a:rPr lang="en-US" sz="3200" dirty="0" err="1">
                <a:latin typeface="Times New Roman" panose="02020603050405020304" pitchFamily="18" charset="0"/>
                <a:ea typeface="Times New Roman" panose="02020603050405020304" pitchFamily="18" charset="0"/>
              </a:rPr>
              <a:t>Mehrabad</a:t>
            </a:r>
            <a:r>
              <a:rPr lang="en-US" sz="3200" dirty="0">
                <a:latin typeface="Times New Roman" panose="02020603050405020304" pitchFamily="18" charset="0"/>
                <a:ea typeface="Times New Roman" panose="02020603050405020304" pitchFamily="18" charset="0"/>
              </a:rPr>
              <a:t> Neighborhood of Mashhad). Geographical Planning of Space. 2021;11(40):83-102.</a:t>
            </a:r>
          </a:p>
          <a:p>
            <a:pPr marL="342900" marR="0" lvl="0" indent="-342900" algn="just">
              <a:buFont typeface="+mj-lt"/>
              <a:buAutoNum type="arabicPeriod"/>
            </a:pPr>
            <a:r>
              <a:rPr lang="en-US" sz="3200" dirty="0" err="1">
                <a:latin typeface="Times New Roman" panose="02020603050405020304" pitchFamily="18" charset="0"/>
                <a:ea typeface="Times New Roman" panose="02020603050405020304" pitchFamily="18" charset="0"/>
              </a:rPr>
              <a:t>Naghdi</a:t>
            </a:r>
            <a:r>
              <a:rPr lang="en-US" sz="3200" dirty="0">
                <a:latin typeface="Times New Roman" panose="02020603050405020304" pitchFamily="18" charset="0"/>
                <a:ea typeface="Times New Roman" panose="02020603050405020304" pitchFamily="18" charset="0"/>
              </a:rPr>
              <a:t> A, </a:t>
            </a:r>
            <a:r>
              <a:rPr lang="en-US" sz="3200" dirty="0" err="1">
                <a:latin typeface="Times New Roman" panose="02020603050405020304" pitchFamily="18" charset="0"/>
                <a:ea typeface="Times New Roman" panose="02020603050405020304" pitchFamily="18" charset="0"/>
              </a:rPr>
              <a:t>Roeentan</a:t>
            </a:r>
            <a:r>
              <a:rPr lang="en-US" sz="3200" dirty="0">
                <a:latin typeface="Times New Roman" panose="02020603050405020304" pitchFamily="18" charset="0"/>
                <a:ea typeface="Times New Roman" panose="02020603050405020304" pitchFamily="18" charset="0"/>
              </a:rPr>
              <a:t> M, </a:t>
            </a:r>
            <a:r>
              <a:rPr lang="en-US" sz="3200" dirty="0" err="1">
                <a:latin typeface="Times New Roman" panose="02020603050405020304" pitchFamily="18" charset="0"/>
                <a:ea typeface="Times New Roman" panose="02020603050405020304" pitchFamily="18" charset="0"/>
              </a:rPr>
              <a:t>Haghirian</a:t>
            </a:r>
            <a:r>
              <a:rPr lang="en-US" sz="3200" dirty="0">
                <a:latin typeface="Times New Roman" panose="02020603050405020304" pitchFamily="18" charset="0"/>
                <a:ea typeface="Times New Roman" panose="02020603050405020304" pitchFamily="18" charset="0"/>
              </a:rPr>
              <a:t> S, </a:t>
            </a:r>
            <a:r>
              <a:rPr lang="en-US" sz="3200" dirty="0" err="1">
                <a:latin typeface="Times New Roman" panose="02020603050405020304" pitchFamily="18" charset="0"/>
                <a:ea typeface="Times New Roman" panose="02020603050405020304" pitchFamily="18" charset="0"/>
              </a:rPr>
              <a:t>Shahrokh</a:t>
            </a:r>
            <a:r>
              <a:rPr lang="en-US" sz="3200" dirty="0">
                <a:latin typeface="Times New Roman" panose="02020603050405020304" pitchFamily="18" charset="0"/>
                <a:ea typeface="Times New Roman" panose="02020603050405020304" pitchFamily="18" charset="0"/>
              </a:rPr>
              <a:t> E, </a:t>
            </a:r>
            <a:r>
              <a:rPr lang="en-US" sz="3200" dirty="0" err="1">
                <a:latin typeface="Times New Roman" panose="02020603050405020304" pitchFamily="18" charset="0"/>
                <a:ea typeface="Times New Roman" panose="02020603050405020304" pitchFamily="18" charset="0"/>
              </a:rPr>
              <a:t>Khanian</a:t>
            </a:r>
            <a:r>
              <a:rPr lang="en-US" sz="3200" dirty="0">
                <a:latin typeface="Times New Roman" panose="02020603050405020304" pitchFamily="18" charset="0"/>
                <a:ea typeface="Times New Roman" panose="02020603050405020304" pitchFamily="18" charset="0"/>
              </a:rPr>
              <a:t> M. The Study of Variety, challenges of marginality Games of informal settlement residents with formal urban policies (The Case of </a:t>
            </a:r>
            <a:r>
              <a:rPr lang="en-US" sz="3200" dirty="0" err="1">
                <a:latin typeface="Times New Roman" panose="02020603050405020304" pitchFamily="18" charset="0"/>
                <a:ea typeface="Times New Roman" panose="02020603050405020304" pitchFamily="18" charset="0"/>
              </a:rPr>
              <a:t>Saveh</a:t>
            </a:r>
            <a:r>
              <a:rPr lang="en-US" sz="3200" dirty="0">
                <a:latin typeface="Times New Roman" panose="02020603050405020304" pitchFamily="18" charset="0"/>
                <a:ea typeface="Times New Roman" panose="02020603050405020304" pitchFamily="18" charset="0"/>
              </a:rPr>
              <a:t>). Quarterly of Social Studies and Research in Iran. 2021;10(1):243-75.</a:t>
            </a:r>
          </a:p>
          <a:p>
            <a:pPr marL="342900" marR="0" lvl="0" indent="-342900" algn="just">
              <a:buFont typeface="+mj-lt"/>
              <a:buAutoNum type="arabicPeriod"/>
            </a:pPr>
            <a:r>
              <a:rPr lang="en-US" sz="3200" dirty="0" err="1">
                <a:latin typeface="Times New Roman" panose="02020603050405020304" pitchFamily="18" charset="0"/>
                <a:ea typeface="Times New Roman" panose="02020603050405020304" pitchFamily="18" charset="0"/>
              </a:rPr>
              <a:t>Dadashpoor</a:t>
            </a:r>
            <a:r>
              <a:rPr lang="en-US" sz="3200" dirty="0">
                <a:latin typeface="Times New Roman" panose="02020603050405020304" pitchFamily="18" charset="0"/>
                <a:ea typeface="Times New Roman" panose="02020603050405020304" pitchFamily="18" charset="0"/>
              </a:rPr>
              <a:t> H, </a:t>
            </a:r>
            <a:r>
              <a:rPr lang="en-US" sz="3200" dirty="0" err="1">
                <a:latin typeface="Times New Roman" panose="02020603050405020304" pitchFamily="18" charset="0"/>
                <a:ea typeface="Times New Roman" panose="02020603050405020304" pitchFamily="18" charset="0"/>
              </a:rPr>
              <a:t>Vahidbafandeh</a:t>
            </a:r>
            <a:r>
              <a:rPr lang="en-US" sz="3200" dirty="0">
                <a:latin typeface="Times New Roman" panose="02020603050405020304" pitchFamily="18" charset="0"/>
                <a:ea typeface="Times New Roman" panose="02020603050405020304" pitchFamily="18" charset="0"/>
              </a:rPr>
              <a:t> M. Application of the critical paradigm in explaining the rejection of the poor from the central city to the peripheral areas in Iran’s metropolises; Case example: Mashhad metropolis and surrounding areas. Journal of Fine Arts: Architecture &amp; Urban Planning. 2024;29(1):25-44.</a:t>
            </a:r>
          </a:p>
          <a:p>
            <a:pPr marL="342900" marR="0" lvl="0" indent="-342900" algn="just">
              <a:buFont typeface="+mj-lt"/>
              <a:buAutoNum type="arabicPeriod"/>
            </a:pPr>
            <a:r>
              <a:rPr lang="en-US" sz="3200" dirty="0" err="1">
                <a:latin typeface="Times New Roman" panose="02020603050405020304" pitchFamily="18" charset="0"/>
                <a:ea typeface="Times New Roman" panose="02020603050405020304" pitchFamily="18" charset="0"/>
              </a:rPr>
              <a:t>Ghoroghchiyan</a:t>
            </a:r>
            <a:r>
              <a:rPr lang="en-US" sz="3200" dirty="0">
                <a:latin typeface="Times New Roman" panose="02020603050405020304" pitchFamily="18" charset="0"/>
                <a:ea typeface="Times New Roman" panose="02020603050405020304" pitchFamily="18" charset="0"/>
              </a:rPr>
              <a:t> Z, </a:t>
            </a:r>
            <a:r>
              <a:rPr lang="en-US" sz="3200" dirty="0" err="1">
                <a:latin typeface="Times New Roman" panose="02020603050405020304" pitchFamily="18" charset="0"/>
                <a:ea typeface="Times New Roman" panose="02020603050405020304" pitchFamily="18" charset="0"/>
              </a:rPr>
              <a:t>Askari-Nodoushan</a:t>
            </a:r>
            <a:r>
              <a:rPr lang="en-US" sz="3200" dirty="0">
                <a:latin typeface="Times New Roman" panose="02020603050405020304" pitchFamily="18" charset="0"/>
                <a:ea typeface="Times New Roman" panose="02020603050405020304" pitchFamily="18" charset="0"/>
              </a:rPr>
              <a:t> A, </a:t>
            </a:r>
            <a:r>
              <a:rPr lang="en-US" sz="3200" dirty="0" err="1">
                <a:latin typeface="Times New Roman" panose="02020603050405020304" pitchFamily="18" charset="0"/>
                <a:ea typeface="Times New Roman" panose="02020603050405020304" pitchFamily="18" charset="0"/>
              </a:rPr>
              <a:t>Ruhani</a:t>
            </a:r>
            <a:r>
              <a:rPr lang="en-US" sz="3200" dirty="0">
                <a:latin typeface="Times New Roman" panose="02020603050405020304" pitchFamily="18" charset="0"/>
                <a:ea typeface="Times New Roman" panose="02020603050405020304" pitchFamily="18" charset="0"/>
              </a:rPr>
              <a:t> A. Marriage, poverty and inferiority: A qualitative study of the causes and consequences of early marriage among Afghan migrant women in Yazd, Iran. International Journal of Intercultural Relations. 2024;102:102047</a:t>
            </a:r>
            <a:r>
              <a:rPr lang="fa-IR" sz="3200" dirty="0">
                <a:latin typeface="Times New Roman" panose="02020603050405020304" pitchFamily="18" charset="0"/>
                <a:ea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738682"/>
            <a:ext cx="2859135" cy="3386383"/>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TotalTime>
  <Words>761</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B Titr</vt:lpstr>
      <vt:lpstr>B Zar</vt:lpstr>
      <vt:lpstr>Calibri</vt:lpstr>
      <vt:lpstr>Calibri Light</vt:lpstr>
      <vt:lpstr>inherit</vt:lpstr>
      <vt:lpstr>Libre Baskerville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faezeh rastgoo</cp:lastModifiedBy>
  <cp:revision>36</cp:revision>
  <dcterms:created xsi:type="dcterms:W3CDTF">2026-09-07T19:22:54Z</dcterms:created>
  <dcterms:modified xsi:type="dcterms:W3CDTF">2026-10-07T08:49:51Z</dcterms:modified>
</cp:coreProperties>
</file>