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C59"/>
    <a:srgbClr val="70A39A"/>
    <a:srgbClr val="17A589"/>
    <a:srgbClr val="BAE18F"/>
    <a:srgbClr val="B7E3CB"/>
    <a:srgbClr val="DFEED6"/>
    <a:srgbClr val="FAAF40"/>
    <a:srgbClr val="FFD757"/>
    <a:srgbClr val="FFEA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3200" b="1" dirty="0"/>
              <a:t>توزیع منابع</a:t>
            </a:r>
            <a:r>
              <a:rPr lang="fa-IR" sz="3200" b="1" baseline="0" dirty="0"/>
              <a:t> در سنتز نهایی</a:t>
            </a:r>
            <a:endParaRPr lang="fa-IR" sz="3200" b="1" dirty="0"/>
          </a:p>
        </c:rich>
      </c:tx>
      <c:layout>
        <c:manualLayout>
          <c:xMode val="edge"/>
          <c:yMode val="edge"/>
          <c:x val="0.58703391997892818"/>
          <c:y val="0.158568158166939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a-IR"/>
        </a:p>
      </c:txPr>
    </c:title>
    <c:autoTitleDeleted val="0"/>
    <c:plotArea>
      <c:layout>
        <c:manualLayout>
          <c:layoutTarget val="inner"/>
          <c:xMode val="edge"/>
          <c:yMode val="edge"/>
          <c:x val="9.8172684545827935E-2"/>
          <c:y val="0.18654918011377483"/>
          <c:w val="0.4226409220195752"/>
          <c:h val="0.7272909377027082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توزیع منابع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045-4AF4-8B26-48B08EEFF0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045-4AF4-8B26-48B08EEFF0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045-4AF4-8B26-48B08EEFF0C7}"/>
              </c:ext>
            </c:extLst>
          </c:dPt>
          <c:dLbls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a-I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مقالات علمی-پژوهشی</c:v>
                </c:pt>
                <c:pt idx="1">
                  <c:v>منابع اسلامی</c:v>
                </c:pt>
                <c:pt idx="2">
                  <c:v>کتاب‌های مرجع غربی</c:v>
                </c:pt>
              </c:strCache>
              <c:extLst/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18</c:v>
                </c:pt>
                <c:pt idx="1">
                  <c:v>10</c:v>
                </c:pt>
                <c:pt idx="2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0A5-485A-AB06-9CA6F676957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97"/>
        <c:holeSize val="33"/>
      </c:doughnutChart>
      <c:spPr>
        <a:noFill/>
        <a:ln>
          <a:noFill/>
        </a:ln>
        <a:effectLst>
          <a:softEdge rad="774700"/>
        </a:effectLst>
      </c:spPr>
    </c:plotArea>
    <c:legend>
      <c:legendPos val="r"/>
      <c:layout>
        <c:manualLayout>
          <c:xMode val="edge"/>
          <c:yMode val="edge"/>
          <c:x val="0.55239895567627073"/>
          <c:y val="0.37484934663030367"/>
          <c:w val="0.37651643376479343"/>
          <c:h val="0.2281925105368846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a-I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>
      <a:softEdge rad="38100"/>
    </a:effectLst>
  </c:spPr>
  <c:txPr>
    <a:bodyPr/>
    <a:lstStyle/>
    <a:p>
      <a:pPr>
        <a:defRPr/>
      </a:pPr>
      <a:endParaRPr lang="fa-I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2BAE15F4-3017-4BD4-B407-88B54EE8E45D}" type="datetimeFigureOut">
              <a:rPr lang="fa-IR" smtClean="0"/>
              <a:t>21/04/1448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BBEBDCA-448D-4F36-9FE5-F2EF017F7B7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0307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BEBDCA-448D-4F36-9FE5-F2EF017F7B75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6394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1">
            <a:extLst>
              <a:ext uri="{FF2B5EF4-FFF2-40B4-BE49-F238E27FC236}">
                <a16:creationId xmlns:a16="http://schemas.microsoft.com/office/drawing/2014/main" id="{D6359174-D2C2-E51D-8F07-3E40AF0DB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183" y="4632331"/>
            <a:ext cx="9796282" cy="5547919"/>
          </a:xfrm>
          <a:prstGeom prst="rect">
            <a:avLst/>
          </a:prstGeom>
        </p:spPr>
      </p:pic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645907"/>
            <a:ext cx="3054416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مفاهیم متاپارادایم پرستاری از منظر اسلام وغرب؛ </a:t>
            </a:r>
          </a:p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مطالعه تطبیقی بر اساس مفاهیم انسان، محیط، سلامت و پرستاری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06638" y="4213477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Code:1200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94514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فاطمه سادات اخلاقی(1)، منیر السادات حسینی پناه وشاره</a:t>
            </a: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</a:t>
            </a:r>
            <a:r>
              <a:rPr kumimoji="0" lang="fa-IR" sz="4000" b="1" i="0" u="none" strike="noStrike" kern="1200" cap="none" spc="0" normalizeH="0" baseline="0" noProof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 کارشناسی پرستاری 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دانشگاه ازاد اسلامی واحد علوم پزشکی قم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364657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مرور دامنه‌ای آشکار ساخت که پرستاری در دو بستر فکری اسلام و غرب، از دو سرچشمه معرفتی متفاوت سیراب می‌شود: در سنت غربی، آدمی موجودی مستقل و صاحب انتخاب است و معنویت به گرایشی روانی فروکاسته می‌شود؛ اما در گفتمان اسلامی، انسان با پیوندی وجودی به آفریدگار گره خورده و مفاهیمی بنیادی را به هسته پرستاری وارد می‌کنند. این تمایز، نه ناسازگاری بلکه هم‌افزایی است؛ پرستار مسلمان می‌تواند از دانش روز بهره گیرد و خدمت خود را به منزله نیایش و مسیر تقرب سامان دهد. چهار شکاف کلیدی شناسایی شد: نبود الگوی عملی بومی، فقدان ابزار سنجش معنویت متناسب با فرهنگ اسلامی، کم‌بود پژوهش‌های تطبیقی ژرف، و نبود راهنمای بالینی برای پیوند بعد معنوی. این مرور، چارچوبی برای پرورش نظریه‌های بومی پرستاری و هم‌اندیشی بین‌فرهنگی فراهم می‌آورد.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292052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متاپارادایم پرستاری شامل چهار مفهوم بنیادین انسان، محیط، سلامت و پرستاری است که تعاریف آنها تحت تأثیر جهان‌بینی‌های فرهنگی و دینی تغییر می‌کند(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Fawcett, 1984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). در غرب، نظریه‌پردازانی مانند واتسون،با اتکا بر اومانیسم، تعاریف سکولار ارائه داده‌اند. در جوامع اسلامی نیز تلاش‌هایی برای تدوین مدل‌های پرستاری مبتنی بر جهان‌بینی توحیدی صورت گرفته، اما این تلاش‌ها پراکنده و فاقد نقشه جامع بوده است. هدف، نقشه‌برداری از ادبیات موجود و شناسایی شباهت‌ها و تفاوت‌های تعاریف چهار مفهوم متاپارادایم از منظر اسلام و غرب است. هدف این مطالعه، پاسخ به این پرسش‌هاست که مفاهیم چهارگانه در منابع معتبر اسلامی و غربی چگونه تعریف شده‌اند، مهمترین شباهت‌ها و تفاوت‌های دو دیدگاه در هر مفهوم کدامند، و شکاف‌های تحقیقاتی موجود در ادبیات متاپارادایم پرستاری اسلامی چیست.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48724" y="18343241"/>
            <a:ext cx="10137362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مرور دامنه‌ای بر اساس چارچوب آرکسی و اول مالی (۲۰۰۵) و بیانیه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PRISMA-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ScR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انجام شد. جستجو در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PubMed، Scopus، Web of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Science،SID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،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 Magiran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جستجوی دستی در قرآن، نهج‌البلاغه، صحیفه سجادیه و تفاسیر معتبر تا ژانویه ۲۰۲۵ انجام گرفت. از ۵۴۷ منبع اولیه، پس از غربالگری، ۳۲ منبع (۱۸ مقاله، ۴ کتاب مرجع و ۱۰ منبع اسلامی) وارد سنتز نهایی شدند. داده‌ها با تحلیل محتوای جهت‌دار استخراج و در جداول تطبیقی سنتز شدند.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36654774" y="9492278"/>
            <a:ext cx="53593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چکیده تصویری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7681" y="15595716"/>
            <a:ext cx="9857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marR="0" lvl="0" indent="-4572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جدول مقایسه متاپارادیم پرستاری در اسلام و غرب: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1359" y="11523318"/>
            <a:ext cx="10058400" cy="1097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این مرور دامنه‌ای نشان داد که متاپارادایم پرستاری در اسلام و غرب، با وجود اشتراکات صوری، در بنیادهای معرفتی دو مسیر متمایز دارند.</a:t>
            </a:r>
          </a:p>
          <a:p>
            <a:pPr marL="0" marR="0" lvl="0" indent="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انسان: غرب او را گیرنده مراقبت، کل‌نگر، خودمختار و بدون مرجع متافیزیکی فراتر از انسان می‌داند. اسلام انسان را خلیفه‌الله، دارای فطرت الهی، یکپارچه در روح و جسم و با غایت «قلب سلیم» معرفی می‌کند.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پیامد:</a:t>
            </a:r>
            <a:r>
              <a:rPr kumimoji="0" lang="fa-IR" sz="32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حفظ کرامت بیمار به عنوان جانشین خدا.</a:t>
            </a: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محیط: غرب بر عوامل فیزیکی، بین‌فردی و میدان انرژی متمرکز است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اسلام محیط را در دو ساحت مادی (شهادت) و غیبی (عالم غیب) تعریف می‌کند؛ محیط وسیله آزمایش و رشد است.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پیامد: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دعا و معنویت بخشی از محیط درمان.</a:t>
            </a: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سلامت: غرب سلامت را رفاه کامل جسمی، روانی و اجتماعی یا طیف پویا می‌داند. اسلام آن را تعادل ابعاد (جسم، روان، عقل، قلب، جامعه) با غایت قلب سلیم می‌شناسد؛ بیماری مسیر تعالی و کفاره است.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پیامد: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بیماری فرصتی برای رشد معنوی، نه فقط اختلالی برای رفع.</a:t>
            </a: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marR="0" lvl="0" indent="-457200" algn="justLow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پرستاری: غرب آن را هنر و علم مراقبت انسانی و فرآیندی ساختارمند می‌داند. اسلام چهار سطح مراقبت را در بر می‌گیرد: الهی (نمایندگی رحمت خدا)، خودمراقبتی (بدن امانت الهی)، انسان از انسان (رابطه متقابل رشددهنده) و جهان هستی (طبیعت شریک درمانی). پرستاری با نیت قرب به خدا و رعایت احکام شرعی عبادت است 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پیامد: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مراقبت به عنوان عمل عبادی.</a:t>
            </a:r>
          </a:p>
        </p:txBody>
      </p:sp>
      <p:sp>
        <p:nvSpPr>
          <p:cNvPr id="2" name="Rectangle 1"/>
          <p:cNvSpPr/>
          <p:nvPr/>
        </p:nvSpPr>
        <p:spPr>
          <a:xfrm>
            <a:off x="360314" y="18191990"/>
            <a:ext cx="976407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Fawcett J. The metaparadigm of nursing: present status and future refinements. Image J Nurs Sch. 1984;16(3):84-9.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Alimohammadi N, Taleghani F, Mohammadi E, Akbarian R. The nursing metaparadigm concept of human being in Islamic thought. Nurs Inq. 2014;21(2):121-9.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Sadat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Hoseini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AS,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Alhani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Khosropanah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AH,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Behjatpour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AK. A concept analysis of nursing based on Islamic sources: seeking remedy. Int J Nurs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Knowl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2013;24(3):142-9.</a:t>
            </a:r>
            <a:b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</a:b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E43E8FF-C2A2-3E3D-3D6C-BD760C62C1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6625202"/>
              </p:ext>
            </p:extLst>
          </p:nvPr>
        </p:nvGraphicFramePr>
        <p:xfrm>
          <a:off x="12409977" y="10653011"/>
          <a:ext cx="8762417" cy="509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189EF5D0-CC2B-5209-FCF2-74133A16E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63664" y="21581904"/>
            <a:ext cx="10722422" cy="2117204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3C436A1-DA71-4175-EB0A-9857BC4CC68C}"/>
              </a:ext>
            </a:extLst>
          </p:cNvPr>
          <p:cNvSpPr/>
          <p:nvPr/>
        </p:nvSpPr>
        <p:spPr>
          <a:xfrm>
            <a:off x="11421143" y="16418847"/>
            <a:ext cx="9857035" cy="2239909"/>
          </a:xfrm>
          <a:prstGeom prst="roundRect">
            <a:avLst>
              <a:gd name="adj" fmla="val 39248"/>
            </a:avLst>
          </a:prstGeom>
          <a:solidFill>
            <a:srgbClr val="FFD75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3206C3B-8E8F-D5F2-9180-6C2299FE3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79981" y="18732519"/>
            <a:ext cx="9858086" cy="227795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D28F661-4154-2D04-9B59-FE11199EDE32}"/>
              </a:ext>
            </a:extLst>
          </p:cNvPr>
          <p:cNvSpPr/>
          <p:nvPr/>
        </p:nvSpPr>
        <p:spPr>
          <a:xfrm>
            <a:off x="13167812" y="16571404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400" b="0" dirty="0">
                <a:solidFill>
                  <a:srgbClr val="0F1115"/>
                </a:solidFill>
                <a:effectLst/>
                <a:latin typeface="Menlo"/>
              </a:rPr>
              <a:t>خلیفه‌الله، فطرت، قلب سلیم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050518-81C0-B09D-967E-410C113DE4CB}"/>
              </a:ext>
            </a:extLst>
          </p:cNvPr>
          <p:cNvSpPr/>
          <p:nvPr/>
        </p:nvSpPr>
        <p:spPr>
          <a:xfrm>
            <a:off x="13167811" y="18901214"/>
            <a:ext cx="1824047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کل‌نگر، </a:t>
            </a:r>
          </a:p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خودمختار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1BCF971-710F-68DC-E76A-24FAF87D1EDE}"/>
              </a:ext>
            </a:extLst>
          </p:cNvPr>
          <p:cNvSpPr txBox="1"/>
          <p:nvPr/>
        </p:nvSpPr>
        <p:spPr>
          <a:xfrm>
            <a:off x="12080186" y="16681737"/>
            <a:ext cx="677108" cy="1568702"/>
          </a:xfrm>
          <a:prstGeom prst="rect">
            <a:avLst/>
          </a:prstGeom>
          <a:noFill/>
        </p:spPr>
        <p:txBody>
          <a:bodyPr vert="vert270" wrap="square" rtlCol="1" anchor="ctr" anchorCtr="0">
            <a:spAutoFit/>
          </a:bodyPr>
          <a:lstStyle/>
          <a:p>
            <a:pPr algn="ctr"/>
            <a:r>
              <a:rPr lang="fa-IR" sz="3200" b="1" dirty="0"/>
              <a:t>اسلام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D7F0AF-FDC4-F0CA-7B32-657417F13E8A}"/>
              </a:ext>
            </a:extLst>
          </p:cNvPr>
          <p:cNvSpPr txBox="1"/>
          <p:nvPr/>
        </p:nvSpPr>
        <p:spPr>
          <a:xfrm>
            <a:off x="12080186" y="19390172"/>
            <a:ext cx="677108" cy="1155608"/>
          </a:xfrm>
          <a:prstGeom prst="rect">
            <a:avLst/>
          </a:prstGeom>
          <a:noFill/>
        </p:spPr>
        <p:txBody>
          <a:bodyPr vert="vert270" wrap="square" rtlCol="1" anchor="ctr" anchorCtr="0">
            <a:spAutoFit/>
          </a:bodyPr>
          <a:lstStyle/>
          <a:p>
            <a:pPr algn="ctr"/>
            <a:r>
              <a:rPr lang="fa-IR" sz="3200" b="1" dirty="0"/>
              <a:t>غرب</a:t>
            </a:r>
            <a:endParaRPr lang="fa-IR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440949E-F474-5687-F54D-E107FC80CD67}"/>
              </a:ext>
            </a:extLst>
          </p:cNvPr>
          <p:cNvSpPr txBox="1"/>
          <p:nvPr/>
        </p:nvSpPr>
        <p:spPr>
          <a:xfrm>
            <a:off x="17056610" y="12736881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D066F6E-FA4F-51A0-6A60-9AED2B7E8DF8}"/>
              </a:ext>
            </a:extLst>
          </p:cNvPr>
          <p:cNvSpPr txBox="1"/>
          <p:nvPr/>
        </p:nvSpPr>
        <p:spPr>
          <a:xfrm>
            <a:off x="19075208" y="12736881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9DE5AC-ECBA-A52F-0E2B-531ECCC5E682}"/>
              </a:ext>
            </a:extLst>
          </p:cNvPr>
          <p:cNvSpPr txBox="1"/>
          <p:nvPr/>
        </p:nvSpPr>
        <p:spPr>
          <a:xfrm>
            <a:off x="13167812" y="15079798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26F7E80-308E-EF1B-0336-B9368E74B48A}"/>
              </a:ext>
            </a:extLst>
          </p:cNvPr>
          <p:cNvSpPr txBox="1"/>
          <p:nvPr/>
        </p:nvSpPr>
        <p:spPr>
          <a:xfrm>
            <a:off x="15112211" y="15079798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5BB67A9-2DCD-1528-E2FE-360556531F1A}"/>
              </a:ext>
            </a:extLst>
          </p:cNvPr>
          <p:cNvSpPr txBox="1"/>
          <p:nvPr/>
        </p:nvSpPr>
        <p:spPr>
          <a:xfrm>
            <a:off x="17056610" y="15079798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3CAEA5C-6BF6-5068-06C1-4C626FED2C1D}"/>
              </a:ext>
            </a:extLst>
          </p:cNvPr>
          <p:cNvSpPr txBox="1"/>
          <p:nvPr/>
        </p:nvSpPr>
        <p:spPr>
          <a:xfrm>
            <a:off x="19075208" y="15079798"/>
            <a:ext cx="17151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74" name="Flowchart: Process 73">
            <a:extLst>
              <a:ext uri="{FF2B5EF4-FFF2-40B4-BE49-F238E27FC236}">
                <a16:creationId xmlns:a16="http://schemas.microsoft.com/office/drawing/2014/main" id="{0A258362-F2D1-43FC-AD05-C036AE5697FF}"/>
              </a:ext>
            </a:extLst>
          </p:cNvPr>
          <p:cNvSpPr/>
          <p:nvPr/>
        </p:nvSpPr>
        <p:spPr>
          <a:xfrm>
            <a:off x="13167811" y="18923444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انسان</a:t>
            </a:r>
            <a:r>
              <a:rPr lang="fa-IR" dirty="0"/>
              <a:t> </a:t>
            </a:r>
          </a:p>
        </p:txBody>
      </p:sp>
      <p:sp>
        <p:nvSpPr>
          <p:cNvPr id="75" name="Flowchart: Process 74">
            <a:extLst>
              <a:ext uri="{FF2B5EF4-FFF2-40B4-BE49-F238E27FC236}">
                <a16:creationId xmlns:a16="http://schemas.microsoft.com/office/drawing/2014/main" id="{4937C33F-7A30-EA3F-75DF-F65402F7BA51}"/>
              </a:ext>
            </a:extLst>
          </p:cNvPr>
          <p:cNvSpPr/>
          <p:nvPr/>
        </p:nvSpPr>
        <p:spPr>
          <a:xfrm>
            <a:off x="13167811" y="16561955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انسان</a:t>
            </a:r>
            <a:r>
              <a:rPr lang="fa-IR" dirty="0"/>
              <a:t>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6BDAA7B-2A95-CD7F-73EA-9B5C4DC5E0C6}"/>
              </a:ext>
            </a:extLst>
          </p:cNvPr>
          <p:cNvSpPr/>
          <p:nvPr/>
        </p:nvSpPr>
        <p:spPr>
          <a:xfrm>
            <a:off x="15081845" y="16571404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indent="0" algn="ctr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مادی + غیبی</a:t>
            </a:r>
          </a:p>
        </p:txBody>
      </p:sp>
      <p:sp>
        <p:nvSpPr>
          <p:cNvPr id="79" name="Flowchart: Process 78">
            <a:extLst>
              <a:ext uri="{FF2B5EF4-FFF2-40B4-BE49-F238E27FC236}">
                <a16:creationId xmlns:a16="http://schemas.microsoft.com/office/drawing/2014/main" id="{F02E57DB-A0A8-0DF8-0CA3-C69F8177E63A}"/>
              </a:ext>
            </a:extLst>
          </p:cNvPr>
          <p:cNvSpPr/>
          <p:nvPr/>
        </p:nvSpPr>
        <p:spPr>
          <a:xfrm>
            <a:off x="15081844" y="16561955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solidFill>
                  <a:schemeClr val="tx1"/>
                </a:solidFill>
              </a:rPr>
              <a:t>محیط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6A1BB85-9392-429B-E058-8EB091767E0B}"/>
              </a:ext>
            </a:extLst>
          </p:cNvPr>
          <p:cNvSpPr/>
          <p:nvPr/>
        </p:nvSpPr>
        <p:spPr>
          <a:xfrm>
            <a:off x="16988513" y="16571404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تعادل، </a:t>
            </a:r>
          </a:p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قلب سلیم</a:t>
            </a:r>
          </a:p>
        </p:txBody>
      </p:sp>
      <p:sp>
        <p:nvSpPr>
          <p:cNvPr id="83" name="Flowchart: Process 82">
            <a:extLst>
              <a:ext uri="{FF2B5EF4-FFF2-40B4-BE49-F238E27FC236}">
                <a16:creationId xmlns:a16="http://schemas.microsoft.com/office/drawing/2014/main" id="{31535F6C-3F26-B43B-0779-EBA87D42F09A}"/>
              </a:ext>
            </a:extLst>
          </p:cNvPr>
          <p:cNvSpPr/>
          <p:nvPr/>
        </p:nvSpPr>
        <p:spPr>
          <a:xfrm>
            <a:off x="16988512" y="16561955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سلامت</a:t>
            </a:r>
            <a:r>
              <a:rPr lang="fa-IR" dirty="0"/>
              <a:t>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678E113-8055-92BA-62D1-B825B8F29D9D}"/>
              </a:ext>
            </a:extLst>
          </p:cNvPr>
          <p:cNvSpPr/>
          <p:nvPr/>
        </p:nvSpPr>
        <p:spPr>
          <a:xfrm>
            <a:off x="18940521" y="16580648"/>
            <a:ext cx="1824046" cy="1848663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400" b="0" dirty="0">
                <a:solidFill>
                  <a:srgbClr val="0F1115"/>
                </a:solidFill>
                <a:effectLst/>
                <a:latin typeface="Menlo"/>
              </a:rPr>
              <a:t>چهار سطح </a:t>
            </a:r>
          </a:p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400" b="0" dirty="0">
                <a:solidFill>
                  <a:srgbClr val="0F1115"/>
                </a:solidFill>
                <a:effectLst/>
                <a:latin typeface="Menlo"/>
              </a:rPr>
              <a:t>مراقبت، عبادت</a:t>
            </a:r>
          </a:p>
        </p:txBody>
      </p:sp>
      <p:sp>
        <p:nvSpPr>
          <p:cNvPr id="86" name="Flowchart: Process 85">
            <a:extLst>
              <a:ext uri="{FF2B5EF4-FFF2-40B4-BE49-F238E27FC236}">
                <a16:creationId xmlns:a16="http://schemas.microsoft.com/office/drawing/2014/main" id="{F83C260F-95B6-CCD9-B8AC-37498DE79BBA}"/>
              </a:ext>
            </a:extLst>
          </p:cNvPr>
          <p:cNvSpPr/>
          <p:nvPr/>
        </p:nvSpPr>
        <p:spPr>
          <a:xfrm>
            <a:off x="18940520" y="16564330"/>
            <a:ext cx="1824047" cy="475146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پرستاری</a:t>
            </a:r>
            <a:r>
              <a:rPr lang="fa-IR" dirty="0"/>
              <a:t>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88313BF-3348-E047-ABAC-95F623E25EF6}"/>
              </a:ext>
            </a:extLst>
          </p:cNvPr>
          <p:cNvSpPr/>
          <p:nvPr/>
        </p:nvSpPr>
        <p:spPr>
          <a:xfrm>
            <a:off x="16995589" y="18932893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WHO، طیف پویا</a:t>
            </a:r>
          </a:p>
        </p:txBody>
      </p:sp>
      <p:sp>
        <p:nvSpPr>
          <p:cNvPr id="89" name="Flowchart: Process 88">
            <a:extLst>
              <a:ext uri="{FF2B5EF4-FFF2-40B4-BE49-F238E27FC236}">
                <a16:creationId xmlns:a16="http://schemas.microsoft.com/office/drawing/2014/main" id="{2AD6303B-10F4-135C-F0AF-D5350A5E85B2}"/>
              </a:ext>
            </a:extLst>
          </p:cNvPr>
          <p:cNvSpPr/>
          <p:nvPr/>
        </p:nvSpPr>
        <p:spPr>
          <a:xfrm>
            <a:off x="16995588" y="18923444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سلامت</a:t>
            </a:r>
            <a:r>
              <a:rPr lang="fa-IR" dirty="0"/>
              <a:t> 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934945F-86F4-C715-B035-5865A1CD7886}"/>
              </a:ext>
            </a:extLst>
          </p:cNvPr>
          <p:cNvSpPr/>
          <p:nvPr/>
        </p:nvSpPr>
        <p:spPr>
          <a:xfrm>
            <a:off x="18873291" y="18932893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مراقبت، </a:t>
            </a:r>
          </a:p>
          <a:p>
            <a:pPr marL="0" marR="0" indent="0" algn="ctr" latinLnBrk="1">
              <a:lnSpc>
                <a:spcPct val="141026"/>
              </a:lnSpc>
              <a:buNone/>
            </a:pPr>
            <a:r>
              <a:rPr lang="fa-IR" sz="2800" b="0" dirty="0">
                <a:solidFill>
                  <a:srgbClr val="0F1115"/>
                </a:solidFill>
                <a:effectLst/>
                <a:latin typeface="Menlo"/>
              </a:rPr>
              <a:t>فرآیند</a:t>
            </a:r>
          </a:p>
        </p:txBody>
      </p:sp>
      <p:sp>
        <p:nvSpPr>
          <p:cNvPr id="93" name="Flowchart: Process 92">
            <a:extLst>
              <a:ext uri="{FF2B5EF4-FFF2-40B4-BE49-F238E27FC236}">
                <a16:creationId xmlns:a16="http://schemas.microsoft.com/office/drawing/2014/main" id="{DEE718D5-BE16-940A-0D4C-87BB16FA2707}"/>
              </a:ext>
            </a:extLst>
          </p:cNvPr>
          <p:cNvSpPr/>
          <p:nvPr/>
        </p:nvSpPr>
        <p:spPr>
          <a:xfrm>
            <a:off x="18873290" y="18923444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پرستاری</a:t>
            </a:r>
            <a:r>
              <a:rPr lang="fa-IR" dirty="0"/>
              <a:t> 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B677760-E1BD-51B7-10AD-C0701501D18A}"/>
              </a:ext>
            </a:extLst>
          </p:cNvPr>
          <p:cNvSpPr/>
          <p:nvPr/>
        </p:nvSpPr>
        <p:spPr>
          <a:xfrm>
            <a:off x="15074480" y="18932893"/>
            <a:ext cx="1824046" cy="1867150"/>
          </a:xfrm>
          <a:prstGeom prst="rect">
            <a:avLst/>
          </a:prstGeom>
          <a:solidFill>
            <a:srgbClr val="D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b"/>
          <a:lstStyle/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3200" b="0" dirty="0">
                <a:solidFill>
                  <a:srgbClr val="0F1115"/>
                </a:solidFill>
                <a:effectLst/>
                <a:latin typeface="Menlo"/>
              </a:rPr>
              <a:t>فیزیکی + </a:t>
            </a:r>
          </a:p>
          <a:p>
            <a:pPr marL="0" marR="0" indent="0" algn="ctr" rtl="1" latinLnBrk="1">
              <a:lnSpc>
                <a:spcPct val="141026"/>
              </a:lnSpc>
              <a:buNone/>
            </a:pPr>
            <a:r>
              <a:rPr lang="fa-IR" sz="3200" b="0" dirty="0">
                <a:solidFill>
                  <a:srgbClr val="0F1115"/>
                </a:solidFill>
                <a:effectLst/>
                <a:latin typeface="Menlo"/>
              </a:rPr>
              <a:t>اجتماعی</a:t>
            </a:r>
          </a:p>
        </p:txBody>
      </p:sp>
      <p:sp>
        <p:nvSpPr>
          <p:cNvPr id="100" name="Flowchart: Process 99">
            <a:extLst>
              <a:ext uri="{FF2B5EF4-FFF2-40B4-BE49-F238E27FC236}">
                <a16:creationId xmlns:a16="http://schemas.microsoft.com/office/drawing/2014/main" id="{B41BC42D-58D4-0751-3E8C-480778D003C0}"/>
              </a:ext>
            </a:extLst>
          </p:cNvPr>
          <p:cNvSpPr/>
          <p:nvPr/>
        </p:nvSpPr>
        <p:spPr>
          <a:xfrm>
            <a:off x="15074479" y="18923444"/>
            <a:ext cx="1824047" cy="479897"/>
          </a:xfrm>
          <a:prstGeom prst="flowChartProcess">
            <a:avLst/>
          </a:prstGeom>
          <a:solidFill>
            <a:srgbClr val="BAE1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محیط</a:t>
            </a:r>
            <a:r>
              <a:rPr lang="fa-IR" dirty="0"/>
              <a:t> </a:t>
            </a:r>
          </a:p>
        </p:txBody>
      </p: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5CBE64C7-41A9-FF27-0E13-0927564DD087}"/>
              </a:ext>
            </a:extLst>
          </p:cNvPr>
          <p:cNvCxnSpPr>
            <a:cxnSpLocks/>
            <a:endCxn id="93" idx="0"/>
          </p:cNvCxnSpPr>
          <p:nvPr/>
        </p:nvCxnSpPr>
        <p:spPr>
          <a:xfrm rot="16200000" flipH="1" flipV="1">
            <a:off x="18623436" y="17723832"/>
            <a:ext cx="2361489" cy="37733"/>
          </a:xfrm>
          <a:prstGeom prst="bentConnector5">
            <a:avLst>
              <a:gd name="adj1" fmla="val -9680"/>
              <a:gd name="adj2" fmla="val -2586680"/>
              <a:gd name="adj3" fmla="val 81071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109">
            <a:extLst>
              <a:ext uri="{FF2B5EF4-FFF2-40B4-BE49-F238E27FC236}">
                <a16:creationId xmlns:a16="http://schemas.microsoft.com/office/drawing/2014/main" id="{34974C21-AD22-6BAA-5B21-241915E876B1}"/>
              </a:ext>
            </a:extLst>
          </p:cNvPr>
          <p:cNvCxnSpPr>
            <a:cxnSpLocks/>
            <a:stCxn id="83" idx="0"/>
            <a:endCxn id="89" idx="0"/>
          </p:cNvCxnSpPr>
          <p:nvPr/>
        </p:nvCxnSpPr>
        <p:spPr>
          <a:xfrm rot="16200000" flipH="1">
            <a:off x="16723329" y="17739161"/>
            <a:ext cx="2361489" cy="7076"/>
          </a:xfrm>
          <a:prstGeom prst="bentConnector5">
            <a:avLst>
              <a:gd name="adj1" fmla="val -9680"/>
              <a:gd name="adj2" fmla="val 13535105"/>
              <a:gd name="adj3" fmla="val 81845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id="{82DFA525-318C-9AD6-8DD6-A8C237D9879B}"/>
              </a:ext>
            </a:extLst>
          </p:cNvPr>
          <p:cNvCxnSpPr>
            <a:stCxn id="79" idx="0"/>
            <a:endCxn id="100" idx="0"/>
          </p:cNvCxnSpPr>
          <p:nvPr/>
        </p:nvCxnSpPr>
        <p:spPr>
          <a:xfrm rot="16200000" flipH="1" flipV="1">
            <a:off x="14809441" y="17739016"/>
            <a:ext cx="2361489" cy="7365"/>
          </a:xfrm>
          <a:prstGeom prst="bentConnector5">
            <a:avLst>
              <a:gd name="adj1" fmla="val -9680"/>
              <a:gd name="adj2" fmla="val -12683585"/>
              <a:gd name="adj3" fmla="val 80146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F3E90AF3-C7B2-7BFB-698E-52EE2F30B0F3}"/>
              </a:ext>
            </a:extLst>
          </p:cNvPr>
          <p:cNvCxnSpPr>
            <a:stCxn id="75" idx="0"/>
            <a:endCxn id="74" idx="0"/>
          </p:cNvCxnSpPr>
          <p:nvPr/>
        </p:nvCxnSpPr>
        <p:spPr>
          <a:xfrm rot="16200000" flipH="1">
            <a:off x="12899090" y="17742699"/>
            <a:ext cx="2361489" cy="12700"/>
          </a:xfrm>
          <a:prstGeom prst="bentConnector5">
            <a:avLst>
              <a:gd name="adj1" fmla="val -9680"/>
              <a:gd name="adj2" fmla="val 7509031"/>
              <a:gd name="adj3" fmla="val 80146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044CF508-E6C0-1FF2-CED5-90CFE70DEFED}"/>
              </a:ext>
            </a:extLst>
          </p:cNvPr>
          <p:cNvSpPr txBox="1"/>
          <p:nvPr/>
        </p:nvSpPr>
        <p:spPr>
          <a:xfrm>
            <a:off x="11537681" y="21542147"/>
            <a:ext cx="10219773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buClr>
                <a:srgbClr val="00B050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B Zar" panose="00000400000000000000" pitchFamily="2" charset="-78"/>
              </a:rPr>
              <a:t>پرستاری اسلامی با ورود مفاهیمی چون خلیفه‌الله، فطرت، قلب سلیم و عبودیت، لایه‌های متافیزیکی را به هسته متاپارادایم وارد می‌کند. این تفاوت، نه تقابل، بلکه تکامل است؛ پرستار مسلمان می‌تواند از دانش روز بهره ببرد و مراقبت را به مثابه عبادت بازتعریف کند.</a:t>
            </a:r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460DBC77-96B7-8F13-9C0D-AB803AA1AF61}"/>
              </a:ext>
            </a:extLst>
          </p:cNvPr>
          <p:cNvSpPr/>
          <p:nvPr/>
        </p:nvSpPr>
        <p:spPr>
          <a:xfrm>
            <a:off x="39184125" y="6724104"/>
            <a:ext cx="3381912" cy="1342668"/>
          </a:xfrm>
          <a:prstGeom prst="roundRect">
            <a:avLst/>
          </a:prstGeom>
          <a:solidFill>
            <a:srgbClr val="17A589"/>
          </a:solidFill>
          <a:ln>
            <a:solidFill>
              <a:srgbClr val="086C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D5F66FA-AC23-1ECD-651C-359FE39B66E8}"/>
              </a:ext>
            </a:extLst>
          </p:cNvPr>
          <p:cNvSpPr txBox="1"/>
          <p:nvPr/>
        </p:nvSpPr>
        <p:spPr>
          <a:xfrm>
            <a:off x="39184125" y="6752342"/>
            <a:ext cx="3381911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200" dirty="0">
                <a:solidFill>
                  <a:schemeClr val="bg1"/>
                </a:solidFill>
                <a:cs typeface="B Zar" panose="00000400000000000000" pitchFamily="2" charset="-78"/>
              </a:rPr>
              <a:t>با هم افزایی این دو دیدگاه پرستار مسلمان از دانش روز بهره می برد و مراقبت را به مثابه عبادت بازتعریف میکند.</a:t>
            </a:r>
          </a:p>
        </p:txBody>
      </p:sp>
      <p:pic>
        <p:nvPicPr>
          <p:cNvPr id="156" name="Picture 155">
            <a:extLst>
              <a:ext uri="{FF2B5EF4-FFF2-40B4-BE49-F238E27FC236}">
                <a16:creationId xmlns:a16="http://schemas.microsoft.com/office/drawing/2014/main" id="{30A11ECE-60E4-B32E-BA60-C72FB1EB5A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" t="5260" r="11391" b="17410"/>
          <a:stretch>
            <a:fillRect/>
          </a:stretch>
        </p:blipFill>
        <p:spPr>
          <a:xfrm>
            <a:off x="932150" y="4877075"/>
            <a:ext cx="2765489" cy="2949928"/>
          </a:xfrm>
          <a:prstGeom prst="roundRect">
            <a:avLst>
              <a:gd name="adj" fmla="val 202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617</TotalTime>
  <Words>919</Words>
  <Application>Microsoft Office PowerPoint</Application>
  <PresentationFormat>Custom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Aptos</vt:lpstr>
      <vt:lpstr>Arial</vt:lpstr>
      <vt:lpstr>B Zar</vt:lpstr>
      <vt:lpstr>Calibri</vt:lpstr>
      <vt:lpstr>Calibri Light</vt:lpstr>
      <vt:lpstr>inherit</vt:lpstr>
      <vt:lpstr>Libre Baskerville</vt:lpstr>
      <vt:lpstr>Menlo</vt:lpstr>
      <vt:lpstr>Times New Roman</vt:lpstr>
      <vt:lpstr>Times New Roman Bold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Akhlaghif56@gmail.com</cp:lastModifiedBy>
  <cp:revision>42</cp:revision>
  <dcterms:created xsi:type="dcterms:W3CDTF">2026-09-07T19:22:54Z</dcterms:created>
  <dcterms:modified xsi:type="dcterms:W3CDTF">2026-10-03T10:50:08Z</dcterms:modified>
</cp:coreProperties>
</file>