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33" d="100"/>
          <a:sy n="33" d="100"/>
        </p:scale>
        <p:origin x="-2046" y="-10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0149482478710066"/>
          <c:y val="4.0524585979131436E-3"/>
        </c:manualLayout>
      </c:layout>
      <c:overlay val="0"/>
      <c:spPr>
        <a:noFill/>
        <a:ln>
          <a:noFill/>
        </a:ln>
        <a:effectLst/>
      </c:spPr>
      <c:txPr>
        <a:bodyPr rot="0" spcFirstLastPara="1" vertOverflow="ellipsis" vert="horz" wrap="square" anchor="ctr" anchorCtr="1"/>
        <a:lstStyle/>
        <a:p>
          <a:pPr rtl="1">
            <a:defRPr sz="2200" b="1" i="0" u="none" strike="noStrike" kern="1200" cap="all" spc="50" baseline="0">
              <a:solidFill>
                <a:schemeClr val="tx1">
                  <a:lumMod val="65000"/>
                  <a:lumOff val="35000"/>
                </a:schemeClr>
              </a:solidFill>
              <a:latin typeface="+mn-lt"/>
              <a:ea typeface="+mn-ea"/>
              <a:cs typeface="+mn-cs"/>
            </a:defRPr>
          </a:pPr>
          <a:endParaRPr lang="fa-IR"/>
        </a:p>
      </c:txPr>
    </c:title>
    <c:autoTitleDeleted val="0"/>
    <c:plotArea>
      <c:layout>
        <c:manualLayout>
          <c:layoutTarget val="inner"/>
          <c:xMode val="edge"/>
          <c:yMode val="edge"/>
          <c:x val="0.26351985366606884"/>
          <c:y val="3.2113150672346262E-2"/>
          <c:w val="0.69006037481290161"/>
          <c:h val="0.87741191043886724"/>
        </c:manualLayout>
      </c:layout>
      <c:barChart>
        <c:barDir val="bar"/>
        <c:grouping val="clustered"/>
        <c:varyColors val="0"/>
        <c:ser>
          <c:idx val="0"/>
          <c:order val="0"/>
          <c:tx>
            <c:strRef>
              <c:f>Sheet1!$B$1</c:f>
              <c:strCache>
                <c:ptCount val="1"/>
                <c:pt idx="0">
                  <c:v>اثربخشی هوش مصنوعی در کاهش خطاهای تجویز دارو در ICU</c:v>
                </c:pt>
              </c:strCache>
            </c:strRef>
          </c:tx>
          <c:spPr>
            <a:gradFill flip="none" rotWithShape="1">
              <a:gsLst>
                <a:gs pos="0">
                  <a:schemeClr val="accent6"/>
                </a:gs>
                <a:gs pos="75000">
                  <a:schemeClr val="accent6">
                    <a:lumMod val="60000"/>
                    <a:lumOff val="40000"/>
                  </a:schemeClr>
                </a:gs>
                <a:gs pos="51000">
                  <a:schemeClr val="accent6">
                    <a:alpha val="75000"/>
                  </a:schemeClr>
                </a:gs>
                <a:gs pos="100000">
                  <a:schemeClr val="accent6">
                    <a:lumMod val="20000"/>
                    <a:lumOff val="80000"/>
                    <a:alpha val="15000"/>
                  </a:schemeClr>
                </a:gs>
              </a:gsLst>
              <a:lin ang="10800000" scaled="1"/>
              <a:tileRect/>
            </a:gradFill>
            <a:ln>
              <a:noFill/>
            </a:ln>
            <a:effectLst/>
          </c:spPr>
          <c:invertIfNegative val="0"/>
          <c:cat>
            <c:strRef>
              <c:f>Sheet1!$A$2:$A$7</c:f>
              <c:strCache>
                <c:ptCount val="6"/>
                <c:pt idx="0">
                  <c:v>ML دوز آنتی‌بیوتیک</c:v>
                </c:pt>
                <c:pt idx="1">
                  <c:v>قانون‌محور تداخلات</c:v>
                </c:pt>
                <c:pt idx="2">
                  <c:v>NLPتحلیل نسخ  </c:v>
                </c:pt>
                <c:pt idx="3">
                  <c:v> CDSS قانون‌محور</c:v>
                </c:pt>
                <c:pt idx="4">
                  <c:v>یادگیری م تشخیص</c:v>
                </c:pt>
                <c:pt idx="5">
                  <c:v> یادگیری م FedICU</c:v>
                </c:pt>
              </c:strCache>
            </c:strRef>
          </c:cat>
          <c:val>
            <c:numRef>
              <c:f>Sheet1!$B$2:$B$7</c:f>
              <c:numCache>
                <c:formatCode>General</c:formatCode>
                <c:ptCount val="6"/>
                <c:pt idx="0">
                  <c:v>30</c:v>
                </c:pt>
                <c:pt idx="1">
                  <c:v>40</c:v>
                </c:pt>
                <c:pt idx="2">
                  <c:v>45</c:v>
                </c:pt>
                <c:pt idx="3">
                  <c:v>55</c:v>
                </c:pt>
                <c:pt idx="4">
                  <c:v>89</c:v>
                </c:pt>
                <c:pt idx="5">
                  <c:v>95</c:v>
                </c:pt>
              </c:numCache>
            </c:numRef>
          </c:val>
          <c:extLst>
            <c:ext xmlns:c16="http://schemas.microsoft.com/office/drawing/2014/chart" uri="{C3380CC4-5D6E-409C-BE32-E72D297353CC}">
              <c16:uniqueId val="{00000000-AD3B-4AAA-B59B-98F377A2687E}"/>
            </c:ext>
          </c:extLst>
        </c:ser>
        <c:dLbls>
          <c:showLegendKey val="0"/>
          <c:showVal val="0"/>
          <c:showCatName val="0"/>
          <c:showSerName val="0"/>
          <c:showPercent val="0"/>
          <c:showBubbleSize val="0"/>
        </c:dLbls>
        <c:gapWidth val="326"/>
        <c:overlap val="-58"/>
        <c:axId val="1004513168"/>
        <c:axId val="744770784"/>
      </c:barChart>
      <c:catAx>
        <c:axId val="1004513168"/>
        <c:scaling>
          <c:orientation val="minMax"/>
        </c:scaling>
        <c:delete val="0"/>
        <c:axPos val="l"/>
        <c:numFmt formatCode="General" sourceLinked="1"/>
        <c:majorTickMark val="none"/>
        <c:minorTickMark val="none"/>
        <c:tickLblPos val="nextTo"/>
        <c:spPr>
          <a:noFill/>
          <a:ln w="19050" cap="flat" cmpd="sng" algn="ctr">
            <a:solidFill>
              <a:schemeClr val="tx1">
                <a:lumMod val="15000"/>
                <a:lumOff val="85000"/>
              </a:schemeClr>
            </a:solidFill>
            <a:round/>
            <a:headEnd type="none" w="sm" len="sm"/>
            <a:tailEnd type="none" w="sm" len="sm"/>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B Zar" panose="00000400000000000000" pitchFamily="2" charset="-78"/>
              </a:defRPr>
            </a:pPr>
            <a:endParaRPr lang="fa-IR"/>
          </a:p>
        </c:txPr>
        <c:crossAx val="744770784"/>
        <c:crosses val="autoZero"/>
        <c:auto val="1"/>
        <c:lblAlgn val="ctr"/>
        <c:lblOffset val="100"/>
        <c:noMultiLvlLbl val="0"/>
      </c:catAx>
      <c:valAx>
        <c:axId val="744770784"/>
        <c:scaling>
          <c:orientation val="minMax"/>
        </c:scaling>
        <c:delete val="0"/>
        <c:axPos val="b"/>
        <c:majorGridlines>
          <c:spPr>
            <a:ln w="9525" cap="flat" cmpd="sng" algn="ctr">
              <a:gradFill>
                <a:gsLst>
                  <a:gs pos="99000">
                    <a:schemeClr val="tx1">
                      <a:lumMod val="25000"/>
                      <a:lumOff val="75000"/>
                    </a:schemeClr>
                  </a:gs>
                  <a:gs pos="0">
                    <a:schemeClr val="tx1">
                      <a:lumMod val="15000"/>
                      <a:lumOff val="8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a-IR"/>
          </a:p>
        </c:txPr>
        <c:crossAx val="1004513168"/>
        <c:crosses val="autoZero"/>
        <c:crossBetween val="between"/>
      </c:valAx>
      <c:spPr>
        <a:noFill/>
        <a:ln>
          <a:noFill/>
        </a:ln>
        <a:effectLst/>
      </c:spPr>
    </c:plotArea>
    <c:legend>
      <c:legendPos val="b"/>
      <c:layout>
        <c:manualLayout>
          <c:xMode val="edge"/>
          <c:yMode val="edge"/>
          <c:x val="0.24564430500338139"/>
          <c:y val="0.95315343132386399"/>
          <c:w val="0.60621936365068596"/>
          <c:h val="4.6846629961895959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a-I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3175">
      <a:solidFill>
        <a:schemeClr val="tx1"/>
      </a:solidFill>
      <a:prstDash val="sysDot"/>
      <a:extLst>
        <a:ext uri="{C807C97D-BFC1-408E-A445-0C87EB9F89A2}">
          <ask:lineSketchStyleProps xmlns:ask="http://schemas.microsoft.com/office/drawing/2018/sketchyshapes">
            <ask:type>
              <ask:lineSketchNone/>
            </ask:type>
          </ask:lineSketchStyleProps>
        </a:ext>
      </a:extLst>
    </a:ln>
    <a:effectLst/>
  </c:spPr>
  <c:txPr>
    <a:bodyPr/>
    <a:lstStyle/>
    <a:p>
      <a:pPr>
        <a:defRPr/>
      </a:pPr>
      <a:endParaRPr lang="fa-IR"/>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9050" cap="flat" cmpd="sng" algn="ctr">
        <a:solidFill>
          <a:schemeClr val="tx1">
            <a:lumMod val="15000"/>
            <a:lumOff val="85000"/>
          </a:schemeClr>
        </a:solidFill>
        <a:round/>
        <a:headEnd type="none" w="sm" len="sm"/>
        <a:tailEnd type="none" w="sm" len="sm"/>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10800000" scaled="1"/>
        <a:tileRect/>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a:gsLst>
          <a:gs pos="0">
            <a:schemeClr val="phClr"/>
          </a:gs>
          <a:gs pos="46000">
            <a:schemeClr val="phClr"/>
          </a:gs>
          <a:gs pos="100000">
            <a:schemeClr val="phClr">
              <a:lumMod val="20000"/>
              <a:lumOff val="80000"/>
              <a:alpha val="0"/>
            </a:schemeClr>
          </a:gs>
        </a:gsLst>
        <a:path path="circle">
          <a:fillToRect l="50000" t="-80000" r="50000" b="180000"/>
        </a:path>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99000">
              <a:schemeClr val="tx1">
                <a:lumMod val="25000"/>
                <a:lumOff val="75000"/>
              </a:schemeClr>
            </a:gs>
            <a:gs pos="0">
              <a:schemeClr val="tx1">
                <a:lumMod val="15000"/>
                <a:lumOff val="8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15000"/>
                <a:lumOff val="85000"/>
              </a:schemeClr>
            </a:gs>
            <a:gs pos="0">
              <a:schemeClr val="tx1">
                <a:lumMod val="5000"/>
                <a:lumOff val="9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10/3/2026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chart" Target="../charts/char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lvl="0" indent="0" algn="ctr" defTabSz="4029542" rtl="0" eaLnBrk="0" fontAlgn="base" latinLnBrk="0" hangingPunct="0">
              <a:lnSpc>
                <a:spcPct val="100000"/>
              </a:lnSpc>
              <a:spcBef>
                <a:spcPct val="20000"/>
              </a:spcBef>
              <a:spcAft>
                <a:spcPct val="0"/>
              </a:spcAft>
              <a:buClrTx/>
              <a:buSzTx/>
              <a:buFontTx/>
              <a:buNone/>
              <a:tabLst/>
              <a:defRPr/>
            </a:pPr>
            <a:r>
              <a:rPr kumimoji="0" lang="fa-IR"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rPr>
              <a:t>نقش هوش مصنوعی در کاهش خطاهای مرحله‌ی تجویز دارو در بخش مراقبت‌های ویژه: یک مرور نظام‌مند</a:t>
            </a:r>
            <a:endPar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Code:1419</a:t>
            </a:r>
            <a:endPar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7108414"/>
            <a:ext cx="36576000" cy="3422475"/>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فاطمه سادات اخلاقی(1)، منیر السادات حسینی پناه </a:t>
            </a: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(1) دانشجو کارشناسی پرستاری دانشگاه ازاد اسلامی واحد علوم پزشکی قم</a:t>
            </a: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742950" marR="0" lvl="0" indent="-742950" algn="ctr" defTabSz="3761086" rtl="1" eaLnBrk="1" fontAlgn="auto" latinLnBrk="0" hangingPunct="1">
              <a:lnSpc>
                <a:spcPct val="100000"/>
              </a:lnSpc>
              <a:spcBef>
                <a:spcPct val="20000"/>
              </a:spcBef>
              <a:spcAft>
                <a:spcPct val="0"/>
              </a:spcAft>
              <a:buClrTx/>
              <a:buSzTx/>
              <a:buFont typeface="Arial" pitchFamily="34" charset="0"/>
              <a:buAutoNum type="arabicParenBoth"/>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3177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68517" y="1706561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6001643"/>
          </a:xfrm>
          <a:prstGeom prst="rect">
            <a:avLst/>
          </a:prstGeom>
          <a:noFill/>
        </p:spPr>
        <p:txBody>
          <a:bodyPr wrap="square" rtlCol="0">
            <a:spAutoFit/>
          </a:bodyPr>
          <a:lstStyle>
            <a:defPPr>
              <a:defRPr kern="1200"/>
            </a:defPPr>
          </a:lstStyle>
          <a:p>
            <a:pPr algn="just" rtl="1"/>
            <a:r>
              <a:rPr lang="fa-IR" sz="3200" dirty="0">
                <a:solidFill>
                  <a:srgbClr val="000001"/>
                </a:solidFill>
                <a:latin typeface="Times New Roman"/>
                <a:ea typeface="Times New Roman"/>
                <a:cs typeface="B Zar" panose="00000400000000000000" pitchFamily="2" charset="-78"/>
                <a:sym typeface="Times New Roman"/>
              </a:rPr>
              <a:t>این مرور نظام‌مند نشان داد که سامانه‌های مبتنی بر هوش مصنوعی به‌طور معناداری خطاهای مرحله تجویز دارو در </a:t>
            </a:r>
            <a:r>
              <a:rPr lang="en-US" sz="3200" dirty="0">
                <a:solidFill>
                  <a:srgbClr val="000001"/>
                </a:solidFill>
                <a:latin typeface="Times New Roman"/>
                <a:ea typeface="Times New Roman"/>
                <a:cs typeface="B Zar" panose="00000400000000000000" pitchFamily="2" charset="-78"/>
                <a:sym typeface="Times New Roman"/>
              </a:rPr>
              <a:t>ICU </a:t>
            </a:r>
            <a:r>
              <a:rPr lang="fa-IR" sz="3200" dirty="0">
                <a:solidFill>
                  <a:srgbClr val="000001"/>
                </a:solidFill>
                <a:latin typeface="Times New Roman"/>
                <a:ea typeface="Times New Roman"/>
                <a:cs typeface="B Zar" panose="00000400000000000000" pitchFamily="2" charset="-78"/>
                <a:sym typeface="Times New Roman"/>
              </a:rPr>
              <a:t>را کاهش می‌دهند؛ به‌طوری که </a:t>
            </a:r>
            <a:r>
              <a:rPr lang="en-US" sz="3200" dirty="0">
                <a:solidFill>
                  <a:srgbClr val="000001"/>
                </a:solidFill>
                <a:latin typeface="Times New Roman"/>
                <a:ea typeface="Times New Roman"/>
                <a:cs typeface="B Zar" panose="00000400000000000000" pitchFamily="2" charset="-78"/>
                <a:sym typeface="Times New Roman"/>
              </a:rPr>
              <a:t>CDSS </a:t>
            </a:r>
            <a:r>
              <a:rPr lang="fa-IR" sz="3200" dirty="0">
                <a:solidFill>
                  <a:srgbClr val="000001"/>
                </a:solidFill>
                <a:latin typeface="Times New Roman"/>
                <a:ea typeface="Times New Roman"/>
                <a:cs typeface="B Zar" panose="00000400000000000000" pitchFamily="2" charset="-78"/>
                <a:sym typeface="Times New Roman"/>
              </a:rPr>
              <a:t>تا ۵۵٪، مدل‌های یادگیری ماشین تا </a:t>
            </a:r>
            <a:r>
              <a:rPr lang="en-US" sz="3200" dirty="0">
                <a:solidFill>
                  <a:srgbClr val="000001"/>
                </a:solidFill>
                <a:latin typeface="Times New Roman"/>
                <a:ea typeface="Times New Roman"/>
                <a:cs typeface="B Zar" panose="00000400000000000000" pitchFamily="2" charset="-78"/>
                <a:sym typeface="Times New Roman"/>
              </a:rPr>
              <a:t>AUC </a:t>
            </a:r>
            <a:r>
              <a:rPr lang="fa-IR" sz="3200" dirty="0">
                <a:solidFill>
                  <a:srgbClr val="000001"/>
                </a:solidFill>
                <a:latin typeface="Times New Roman"/>
                <a:ea typeface="Times New Roman"/>
                <a:cs typeface="B Zar" panose="00000400000000000000" pitchFamily="2" charset="-78"/>
                <a:sym typeface="Times New Roman"/>
              </a:rPr>
              <a:t>۰.۹۲ و مدل فدرال </a:t>
            </a:r>
            <a:r>
              <a:rPr lang="en-US" sz="3200" dirty="0" err="1">
                <a:solidFill>
                  <a:srgbClr val="000001"/>
                </a:solidFill>
                <a:latin typeface="Times New Roman"/>
                <a:ea typeface="Times New Roman"/>
                <a:cs typeface="B Zar" panose="00000400000000000000" pitchFamily="2" charset="-78"/>
                <a:sym typeface="Times New Roman"/>
              </a:rPr>
              <a:t>FedICU</a:t>
            </a:r>
            <a:r>
              <a:rPr lang="en-US" sz="3200" dirty="0">
                <a:solidFill>
                  <a:srgbClr val="000001"/>
                </a:solidFill>
                <a:latin typeface="Times New Roman"/>
                <a:ea typeface="Times New Roman"/>
                <a:cs typeface="B Zar" panose="00000400000000000000" pitchFamily="2" charset="-78"/>
                <a:sym typeface="Times New Roman"/>
              </a:rPr>
              <a:t> </a:t>
            </a:r>
            <a:r>
              <a:rPr lang="fa-IR" sz="3200" dirty="0">
                <a:solidFill>
                  <a:srgbClr val="000001"/>
                </a:solidFill>
                <a:latin typeface="Times New Roman"/>
                <a:ea typeface="Times New Roman"/>
                <a:cs typeface="B Zar" panose="00000400000000000000" pitchFamily="2" charset="-78"/>
                <a:sym typeface="Times New Roman"/>
              </a:rPr>
              <a:t>تا ۹۵٪ دقت در شناسایی و کاهش خطا داشتند. با این حال، بیشتر این بهبودها در سطح فرآیند بوده و شواهد کارآزمایی بالینی برای پیامدهای بیمارمحور مانند مرگ‌ومیر و طول بستری محدود است؛ فقط دو مطالعه کاهش مرگ‌ومیر را گزارش کردند و هیچ مطالعه‌ای هزینه‌ها را ارزیابی نکرد. موانع اصلی اجرا شامل خستگی هشدار، کیفیت پایین داده‌های پرونده الکترونیک سلامت (نرخ ازدست‌رفته تا ۸۰٪) و نقص یکپارچگی سامانه‌هاست. بنابراین، اجرای موفق هوش مصنوعی در </a:t>
            </a:r>
            <a:r>
              <a:rPr lang="en-US" sz="3200" dirty="0">
                <a:solidFill>
                  <a:srgbClr val="000001"/>
                </a:solidFill>
                <a:latin typeface="Times New Roman"/>
                <a:ea typeface="Times New Roman"/>
                <a:cs typeface="B Zar" panose="00000400000000000000" pitchFamily="2" charset="-78"/>
                <a:sym typeface="Times New Roman"/>
              </a:rPr>
              <a:t>ICU </a:t>
            </a:r>
            <a:r>
              <a:rPr lang="fa-IR" sz="3200" dirty="0">
                <a:solidFill>
                  <a:srgbClr val="000001"/>
                </a:solidFill>
                <a:latin typeface="Times New Roman"/>
                <a:ea typeface="Times New Roman"/>
                <a:cs typeface="B Zar" panose="00000400000000000000" pitchFamily="2" charset="-78"/>
                <a:sym typeface="Times New Roman"/>
              </a:rPr>
              <a:t>نیازمند رویکردی جامعه‌فنی، طراحی انسان‌محور، مشارکت پرستاران در تنظیم هشدارها، بهبود کیفیت داده‌ها و انجام کارآزمایی‌های باکیفیت با پیگیری بلندمدت و ارزیابی اقتصادی است.</a:t>
            </a:r>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082472" y="11218609"/>
            <a:ext cx="9857035" cy="5509200"/>
          </a:xfrm>
          <a:prstGeom prst="rect">
            <a:avLst/>
          </a:prstGeom>
          <a:noFill/>
        </p:spPr>
        <p:txBody>
          <a:bodyPr wrap="square" rtlCol="0">
            <a:spAutoFit/>
          </a:bodyPr>
          <a:lstStyle>
            <a:defPPr>
              <a:defRPr kern="1200"/>
            </a:defPPr>
          </a:lstStyle>
          <a:p>
            <a:pPr algn="just" rtl="1"/>
            <a:r>
              <a:rPr lang="fa-IR"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خطاهای دارویی در بخش مراقبت‌های ویژه(</a:t>
            </a:r>
            <a:r>
              <a:rPr lang="en-US"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ICU</a:t>
            </a:r>
            <a:r>
              <a:rPr lang="fa-IR"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 به دلیل پیچیدگی بالینی، چنددارویی و تصمیم‌گیری‌های پرخطر، تهدیدی جدی برای ایمنی بیمار است. سیستم‌های گزارش‌دهی سنتی تنها بخش کوچکی از این خطاها را شناسایی می‌کنند. در سال‌های اخیر، هوش مصنوعی با تحلیل داده‌های کلان و ارائه هشدارهای هوشمند، به‌عنوان راهکاری نوین برای کاهش خطاهای مرحله تجویز دارو مطرح شده است. سامانه‌های کمک‌کننده تصمیم‌گیری بالینی، یادگیری ماشین و یادگیری عمیق می‌توانند در پیش‌بینی و مدیریت خطاها مؤثر باشند. با این حال، اثربخشی بالینی این فناوری‌ها در </a:t>
            </a:r>
            <a:r>
              <a:rPr lang="en-US"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ICU </a:t>
            </a:r>
            <a:r>
              <a:rPr lang="fa-IR"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به‌طور نظام‌مند بررسی نشده و چالش‌هایی مانند خستگی هشدار، کیفیت داده‌ها و یکپارچگی سامانه‌ها وجود دارد. این مرور نظام‌مند با هدف ارزیابی نقش هوش مصنوعی در کاهش خطاهای تجویز دارو در </a:t>
            </a:r>
            <a:r>
              <a:rPr lang="en-US"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ICU </a:t>
            </a:r>
            <a:r>
              <a:rPr lang="fa-IR"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انجام شد.</a:t>
            </a:r>
            <a:endPar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endParaRP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15415685" y="18729216"/>
            <a:ext cx="5980675"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457200" marR="0" lvl="0" indent="-457200" algn="just" defTabSz="4703763" rtl="1" eaLnBrk="0" fontAlgn="auto" latinLnBrk="0" hangingPunct="0">
              <a:lnSpc>
                <a:spcPct val="100000"/>
              </a:lnSpc>
              <a:spcBef>
                <a:spcPts val="0"/>
              </a:spcBef>
              <a:spcAft>
                <a:spcPts val="0"/>
              </a:spcAft>
              <a:buClr>
                <a:srgbClr val="FF0000"/>
              </a:buClr>
              <a:buSzTx/>
              <a:buFont typeface="Wingdings" panose="05000000000000000000" pitchFamily="2" charset="2"/>
              <a:buChar char="Ø"/>
              <a:tabLst/>
              <a:defRPr/>
            </a:pP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از نظر پیامدهای بالینی، هشت کارآزمایی بهبود فرآیندی (کاهش خطا) گزارش کردند، اما فقط دو مطالعه کاهش مرگ‌ومیر داشتند و سایرین تفاوتی در مرگ‌ومیر، مدت بستری یا عوارض نیافتند. هیچ مطالعه‌ای هزینه‌های درمانی را گزارش نکرد.</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1396360" y="11386568"/>
            <a:ext cx="10608066" cy="3585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457200" marR="0" lvl="0" indent="-457200" algn="just" defTabSz="4703763" rtl="1" eaLnBrk="0" fontAlgn="auto" latinLnBrk="0" hangingPunct="0">
              <a:lnSpc>
                <a:spcPct val="100000"/>
              </a:lnSpc>
              <a:spcBef>
                <a:spcPts val="0"/>
              </a:spcBef>
              <a:spcAft>
                <a:spcPts val="0"/>
              </a:spcAft>
              <a:buClr>
                <a:srgbClr val="FF0000"/>
              </a:buClr>
              <a:buSzTx/>
              <a:buFont typeface="Wingdings" panose="05000000000000000000" pitchFamily="2" charset="2"/>
              <a:buChar char="Ø"/>
              <a:tabLst/>
              <a:defRPr/>
            </a:pPr>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از ۴۵,۸۲۴ مقاله‌ی شناسایی‌شده، ۱۹ مطالعه معیارهای ورود را داشتند (۱۰ کارآزمایی تصادفی‌شده و ۹ مطالعه‌ی مشاهده‌ای) که بیش از ۵۰,۰۰۰ بیمار را پوشش می‌دادند.سامانه‌های کمک‌کننده‌ی تصمیم‌گیری بالینی مبتنی بر هوش مصنوعی، خطاهای تجویز را تا ۵۵٪ کاهش دادند. مدل‌های یادگیری ماشین در تشخیص نسخه‌های نابجا دقت بالایی نشان دادند (</a:t>
            </a:r>
            <a:r>
              <a:rPr kumimoji="0" lang="en-US"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AUC </a:t>
            </a:r>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تا ۰.۹۲) و مدل فدرال </a:t>
            </a:r>
            <a:r>
              <a:rPr kumimoji="0" lang="en-US" sz="3200" b="0" i="0" u="none" strike="noStrike" kern="1200" cap="none" spc="0" normalizeH="0" baseline="0" noProof="0" dirty="0" err="1">
                <a:ln>
                  <a:noFill/>
                </a:ln>
                <a:solidFill>
                  <a:srgbClr val="000001"/>
                </a:solidFill>
                <a:effectLst/>
                <a:uLnTx/>
                <a:uFillTx/>
                <a:latin typeface="Times New Roman"/>
                <a:ea typeface="Times New Roman"/>
                <a:cs typeface="B Zar" panose="00000400000000000000" pitchFamily="2" charset="-78"/>
                <a:sym typeface="Times New Roman"/>
              </a:rPr>
              <a:t>FedICU</a:t>
            </a:r>
            <a:r>
              <a:rPr kumimoji="0" lang="en-US"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 </a:t>
            </a:r>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به دقت ۹۵٪ دست یافت. یادگیری عمیق در شناسایی الگوهای پیچیده برتر بود و </a:t>
            </a:r>
            <a:r>
              <a:rPr kumimoji="0" lang="en-US"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NLP </a:t>
            </a:r>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در تحلیل نسخه‌های الکترونیک امیدوارکننده ظاهر شد.</a:t>
            </a: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21318161" y="22277636"/>
            <a:ext cx="10686265" cy="1615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457200" lvl="0" indent="-457200" algn="just" rtl="1">
              <a:buClr>
                <a:srgbClr val="FF0000"/>
              </a:buClr>
              <a:buFont typeface="Wingdings" panose="05000000000000000000" pitchFamily="2" charset="2"/>
              <a:buChar char="Ø"/>
              <a:defRPr/>
            </a:pPr>
            <a:r>
              <a:rPr lang="fa-IR" sz="3200" dirty="0">
                <a:solidFill>
                  <a:srgbClr val="000001"/>
                </a:solidFill>
                <a:latin typeface="Times New Roman"/>
                <a:cs typeface="B Zar" panose="00000400000000000000" pitchFamily="2" charset="-78"/>
              </a:rPr>
              <a:t>چالش‌های اصلی شامل خستگی هشدار (نرخ چشم‌پوشی بالا)، کیفیت پایین داده‌های پرونده الکترونیک سلامت (نرخ ازدست‌رفته تا ۸۰٪) و نقص یکپارچگی سامانه‌ها بود. اعتبارسنجی خارجی، </a:t>
            </a:r>
            <a:r>
              <a:rPr lang="en-US" sz="3200" dirty="0">
                <a:solidFill>
                  <a:srgbClr val="000001"/>
                </a:solidFill>
                <a:latin typeface="Times New Roman"/>
                <a:cs typeface="B Zar" panose="00000400000000000000" pitchFamily="2" charset="-78"/>
              </a:rPr>
              <a:t>AUC </a:t>
            </a:r>
            <a:r>
              <a:rPr lang="fa-IR" sz="3200" dirty="0">
                <a:solidFill>
                  <a:srgbClr val="000001"/>
                </a:solidFill>
                <a:latin typeface="Times New Roman"/>
                <a:cs typeface="B Zar" panose="00000400000000000000" pitchFamily="2" charset="-78"/>
              </a:rPr>
              <a:t>را از ۰.۷۶ به ۰.۶۳ کاهش داد.</a:t>
            </a:r>
          </a:p>
        </p:txBody>
      </p:sp>
      <p:sp>
        <p:nvSpPr>
          <p:cNvPr id="2" name="Rectangle 1"/>
          <p:cNvSpPr/>
          <p:nvPr/>
        </p:nvSpPr>
        <p:spPr>
          <a:xfrm>
            <a:off x="326388" y="18440688"/>
            <a:ext cx="9764078" cy="5632311"/>
          </a:xfrm>
          <a:prstGeom prst="rect">
            <a:avLst/>
          </a:prstGeom>
        </p:spPr>
        <p:txBody>
          <a:bodyPr wrap="square">
            <a:spAutoFit/>
          </a:bodyPr>
          <a:lstStyle/>
          <a:p>
            <a:pPr marL="0" marR="0" lvl="0" indent="-342900" algn="l">
              <a:spcBef>
                <a:spcPts val="1200"/>
              </a:spcBef>
              <a:spcAft>
                <a:spcPts val="1200"/>
              </a:spcAft>
              <a:buFont typeface="+mj-lt"/>
              <a:buAutoNum type="arabicPeriod"/>
            </a:pPr>
            <a:r>
              <a:rPr lang="en-US" sz="3200" b="1" i="0" dirty="0">
                <a:solidFill>
                  <a:srgbClr val="0F1115"/>
                </a:solidFill>
                <a:effectLst/>
                <a:latin typeface="quote-cjk-patch"/>
              </a:rPr>
              <a:t>Yun SM, van Zundert A. Beyond human error: building intelligent resilience for medication safety in the ICU. Healthcare (Basel). 2026;14(5):619.</a:t>
            </a:r>
          </a:p>
          <a:p>
            <a:pPr marL="0" marR="0" lvl="0" indent="-342900" algn="l">
              <a:spcBef>
                <a:spcPts val="1200"/>
              </a:spcBef>
              <a:spcAft>
                <a:spcPts val="1200"/>
              </a:spcAft>
              <a:buFont typeface="+mj-lt"/>
              <a:buAutoNum type="arabicPeriod"/>
            </a:pPr>
            <a:r>
              <a:rPr lang="en-US" sz="3200" b="1" i="0" dirty="0">
                <a:solidFill>
                  <a:srgbClr val="0F1115"/>
                </a:solidFill>
                <a:effectLst/>
                <a:latin typeface="quote-cjk-patch"/>
              </a:rPr>
              <a:t>Johns E, </a:t>
            </a:r>
            <a:r>
              <a:rPr lang="en-US" sz="3200" b="1" i="0" dirty="0" err="1">
                <a:solidFill>
                  <a:srgbClr val="0F1115"/>
                </a:solidFill>
                <a:effectLst/>
                <a:latin typeface="quote-cjk-patch"/>
              </a:rPr>
              <a:t>Alkanj</a:t>
            </a:r>
            <a:r>
              <a:rPr lang="en-US" sz="3200" b="1" i="0" dirty="0">
                <a:solidFill>
                  <a:srgbClr val="0F1115"/>
                </a:solidFill>
                <a:effectLst/>
                <a:latin typeface="quote-cjk-patch"/>
              </a:rPr>
              <a:t> A, Beck M, et al. Using machine learning or deep learning models in a hospital setting to detect inappropriate prescriptions: a systematic review. </a:t>
            </a:r>
            <a:r>
              <a:rPr lang="en-US" sz="3200" b="1" i="0" dirty="0" err="1">
                <a:solidFill>
                  <a:srgbClr val="0F1115"/>
                </a:solidFill>
                <a:effectLst/>
                <a:latin typeface="quote-cjk-patch"/>
              </a:rPr>
              <a:t>Eur</a:t>
            </a:r>
            <a:r>
              <a:rPr lang="en-US" sz="3200" b="1" i="0" dirty="0">
                <a:solidFill>
                  <a:srgbClr val="0F1115"/>
                </a:solidFill>
                <a:effectLst/>
                <a:latin typeface="quote-cjk-patch"/>
              </a:rPr>
              <a:t> J Hosp Pharm. 2024;31(4):289-94.</a:t>
            </a:r>
          </a:p>
          <a:p>
            <a:pPr marL="0" marR="0" lvl="0" indent="-342900" algn="l">
              <a:spcBef>
                <a:spcPts val="1200"/>
              </a:spcBef>
              <a:spcAft>
                <a:spcPts val="1200"/>
              </a:spcAft>
              <a:buFont typeface="+mj-lt"/>
              <a:buAutoNum type="arabicPeriod"/>
            </a:pPr>
            <a:r>
              <a:rPr lang="en-US" sz="3200" b="1" i="0" dirty="0">
                <a:solidFill>
                  <a:srgbClr val="0F1115"/>
                </a:solidFill>
                <a:effectLst/>
                <a:latin typeface="quote-cjk-patch"/>
              </a:rPr>
              <a:t>Pais V, Rao S, </a:t>
            </a:r>
            <a:r>
              <a:rPr lang="en-US" sz="3200" b="1" i="0" dirty="0" err="1">
                <a:solidFill>
                  <a:srgbClr val="0F1115"/>
                </a:solidFill>
                <a:effectLst/>
                <a:latin typeface="quote-cjk-patch"/>
              </a:rPr>
              <a:t>Muniyal</a:t>
            </a:r>
            <a:r>
              <a:rPr lang="en-US" sz="3200" b="1" i="0" dirty="0">
                <a:solidFill>
                  <a:srgbClr val="0F1115"/>
                </a:solidFill>
                <a:effectLst/>
                <a:latin typeface="quote-cjk-patch"/>
              </a:rPr>
              <a:t> B, Yun S. </a:t>
            </a:r>
            <a:r>
              <a:rPr lang="en-US" sz="3200" b="1" i="0" dirty="0" err="1">
                <a:solidFill>
                  <a:srgbClr val="0F1115"/>
                </a:solidFill>
                <a:effectLst/>
                <a:latin typeface="quote-cjk-patch"/>
              </a:rPr>
              <a:t>FedICU</a:t>
            </a:r>
            <a:r>
              <a:rPr lang="en-US" sz="3200" b="1" i="0" dirty="0">
                <a:solidFill>
                  <a:srgbClr val="0F1115"/>
                </a:solidFill>
                <a:effectLst/>
                <a:latin typeface="quote-cjk-patch"/>
              </a:rPr>
              <a:t>: a federated learning model for reducing medication prescription errors in ICUs. Cogent Engineering. 2024;11(1):2301150.</a:t>
            </a:r>
            <a:r>
              <a:rPr lang="fa-IR" sz="3200" b="0" i="0" dirty="0">
                <a:solidFill>
                  <a:srgbClr val="0F1115"/>
                </a:solidFill>
                <a:effectLst/>
                <a:latin typeface="quote-cjk-patch"/>
              </a:rPr>
              <a:t>.</a:t>
            </a:r>
          </a:p>
        </p:txBody>
      </p:sp>
      <p:pic>
        <p:nvPicPr>
          <p:cNvPr id="6" name="Picture 5">
            <a:extLst>
              <a:ext uri="{FF2B5EF4-FFF2-40B4-BE49-F238E27FC236}">
                <a16:creationId xmlns:a16="http://schemas.microsoft.com/office/drawing/2014/main" id="{C3830FEE-4F7D-F292-6265-FB23873208C1}"/>
              </a:ext>
            </a:extLst>
          </p:cNvPr>
          <p:cNvPicPr>
            <a:picLocks noChangeAspect="1"/>
          </p:cNvPicPr>
          <p:nvPr/>
        </p:nvPicPr>
        <p:blipFill>
          <a:blip r:embed="rId3"/>
          <a:srcRect r="5366" b="6163"/>
          <a:stretch>
            <a:fillRect/>
          </a:stretch>
        </p:blipFill>
        <p:spPr>
          <a:xfrm>
            <a:off x="32737897" y="18153387"/>
            <a:ext cx="5660004" cy="6121786"/>
          </a:xfrm>
          <a:prstGeom prst="rect">
            <a:avLst/>
          </a:prstGeom>
        </p:spPr>
      </p:pic>
      <p:sp>
        <p:nvSpPr>
          <p:cNvPr id="8" name="TextBox 7">
            <a:extLst>
              <a:ext uri="{FF2B5EF4-FFF2-40B4-BE49-F238E27FC236}">
                <a16:creationId xmlns:a16="http://schemas.microsoft.com/office/drawing/2014/main" id="{6BE858DD-179A-75F0-9D4A-BE1E1D92F497}"/>
              </a:ext>
            </a:extLst>
          </p:cNvPr>
          <p:cNvSpPr txBox="1"/>
          <p:nvPr/>
        </p:nvSpPr>
        <p:spPr>
          <a:xfrm>
            <a:off x="38554298" y="18127030"/>
            <a:ext cx="4731788" cy="6001643"/>
          </a:xfrm>
          <a:prstGeom prst="rect">
            <a:avLst/>
          </a:prstGeom>
          <a:noFill/>
        </p:spPr>
        <p:txBody>
          <a:bodyPr wrap="square" rtlCol="1">
            <a:spAutoFit/>
          </a:bodyPr>
          <a:lstStyle/>
          <a:p>
            <a:pPr algn="justLow" rtl="1"/>
            <a:r>
              <a:rPr lang="fa-IR" sz="3200" dirty="0">
                <a:cs typeface="B Zar" panose="00000400000000000000" pitchFamily="2" charset="-78"/>
              </a:rPr>
              <a:t>این مرور نظام‌مند بر اساس </a:t>
            </a:r>
            <a:r>
              <a:rPr lang="en-US" sz="3200" dirty="0">
                <a:cs typeface="B Zar" panose="00000400000000000000" pitchFamily="2" charset="-78"/>
              </a:rPr>
              <a:t>PRISMA 2020 </a:t>
            </a:r>
            <a:r>
              <a:rPr lang="fa-IR" sz="3200" dirty="0">
                <a:cs typeface="B Zar" panose="00000400000000000000" pitchFamily="2" charset="-78"/>
              </a:rPr>
              <a:t>و با پروتکل ثبت‌شده در </a:t>
            </a:r>
            <a:r>
              <a:rPr lang="en-US" sz="3200" dirty="0">
                <a:cs typeface="B Zar" panose="00000400000000000000" pitchFamily="2" charset="-78"/>
              </a:rPr>
              <a:t>PROSPERO</a:t>
            </a:r>
          </a:p>
          <a:p>
            <a:pPr algn="justLow" rtl="1"/>
            <a:r>
              <a:rPr lang="en-US" sz="3200" dirty="0">
                <a:cs typeface="B Zar" panose="00000400000000000000" pitchFamily="2" charset="-78"/>
              </a:rPr>
              <a:t>(CRD420261496784) </a:t>
            </a:r>
            <a:r>
              <a:rPr lang="fa-IR" sz="3200" dirty="0">
                <a:cs typeface="B Zar" panose="00000400000000000000" pitchFamily="2" charset="-78"/>
              </a:rPr>
              <a:t>انجام شد. جستجو در پایگاه های داده از ژانویه ۲۰۲۲ تا مارس ۲۰۲۶ انجام گرفت. کارآزمایی‌های تصادفی‌شده و مطالعات مشاهده‌ای که سامانه‌های هوش مصنوعی را در کاهش خطاهای تجویز دارو در </a:t>
            </a:r>
            <a:r>
              <a:rPr lang="en-US" sz="3200" dirty="0">
                <a:cs typeface="B Zar" panose="00000400000000000000" pitchFamily="2" charset="-78"/>
              </a:rPr>
              <a:t>ICU </a:t>
            </a:r>
            <a:r>
              <a:rPr lang="fa-IR" sz="3200" dirty="0">
                <a:cs typeface="B Zar" panose="00000400000000000000" pitchFamily="2" charset="-78"/>
              </a:rPr>
              <a:t>ارزیابی کرده بودند، وارد شدند. نمودار </a:t>
            </a:r>
            <a:r>
              <a:rPr lang="en-US" sz="3200" dirty="0">
                <a:cs typeface="B Zar" panose="00000400000000000000" pitchFamily="2" charset="-78"/>
              </a:rPr>
              <a:t>PRISMA </a:t>
            </a:r>
            <a:r>
              <a:rPr lang="fa-IR" sz="3200" dirty="0">
                <a:cs typeface="B Zar" panose="00000400000000000000" pitchFamily="2" charset="-78"/>
              </a:rPr>
              <a:t>در ادامه ارائه شده است.</a:t>
            </a:r>
          </a:p>
        </p:txBody>
      </p:sp>
      <p:pic>
        <p:nvPicPr>
          <p:cNvPr id="11" name="Picture 10" descr="&#10;ساختار یادگیری فدرال در چند مرکز ICU">
            <a:extLst>
              <a:ext uri="{FF2B5EF4-FFF2-40B4-BE49-F238E27FC236}">
                <a16:creationId xmlns:a16="http://schemas.microsoft.com/office/drawing/2014/main" id="{FC55AA0B-0956-4FB9-B5E2-5D98725D6B51}"/>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88815" y="17900585"/>
            <a:ext cx="4037304" cy="4482055"/>
          </a:xfrm>
          <a:prstGeom prst="rect">
            <a:avLst/>
          </a:prstGeom>
        </p:spPr>
      </p:pic>
      <p:graphicFrame>
        <p:nvGraphicFramePr>
          <p:cNvPr id="15" name="Chart 14">
            <a:extLst>
              <a:ext uri="{FF2B5EF4-FFF2-40B4-BE49-F238E27FC236}">
                <a16:creationId xmlns:a16="http://schemas.microsoft.com/office/drawing/2014/main" id="{1AFACF85-C497-B809-6B11-8583F91FB1C8}"/>
              </a:ext>
            </a:extLst>
          </p:cNvPr>
          <p:cNvGraphicFramePr>
            <a:graphicFrameLocks/>
          </p:cNvGraphicFramePr>
          <p:nvPr>
            <p:extLst>
              <p:ext uri="{D42A27DB-BD31-4B8C-83A1-F6EECF244321}">
                <p14:modId xmlns:p14="http://schemas.microsoft.com/office/powerpoint/2010/main" val="2100666624"/>
              </p:ext>
            </p:extLst>
          </p:nvPr>
        </p:nvGraphicFramePr>
        <p:xfrm>
          <a:off x="21676438" y="15164769"/>
          <a:ext cx="10047909" cy="6920263"/>
        </p:xfrm>
        <a:graphic>
          <a:graphicData uri="http://schemas.openxmlformats.org/drawingml/2006/chart">
            <c:chart xmlns:c="http://schemas.openxmlformats.org/drawingml/2006/chart" xmlns:r="http://schemas.openxmlformats.org/officeDocument/2006/relationships" r:id="rId5"/>
          </a:graphicData>
        </a:graphic>
      </p:graphicFrame>
      <p:sp>
        <p:nvSpPr>
          <p:cNvPr id="17" name="TextBox 16">
            <a:extLst>
              <a:ext uri="{FF2B5EF4-FFF2-40B4-BE49-F238E27FC236}">
                <a16:creationId xmlns:a16="http://schemas.microsoft.com/office/drawing/2014/main" id="{6A7685E2-EF38-C0F2-4F72-FF7754687B87}"/>
              </a:ext>
            </a:extLst>
          </p:cNvPr>
          <p:cNvSpPr txBox="1"/>
          <p:nvPr/>
        </p:nvSpPr>
        <p:spPr>
          <a:xfrm rot="10800000" flipV="1">
            <a:off x="10377736" y="22438680"/>
            <a:ext cx="5459462" cy="523220"/>
          </a:xfrm>
          <a:prstGeom prst="rect">
            <a:avLst/>
          </a:prstGeom>
          <a:noFill/>
        </p:spPr>
        <p:txBody>
          <a:bodyPr wrap="square">
            <a:spAutoFit/>
          </a:bodyPr>
          <a:lstStyle/>
          <a:p>
            <a:pPr algn="ctr" rtl="1"/>
            <a:r>
              <a:rPr lang="fa-IR" sz="2800" dirty="0">
                <a:cs typeface="B Zar" panose="00000400000000000000" pitchFamily="2" charset="-78"/>
              </a:rPr>
              <a:t>ساختار یادگیری فدرال در چند مرکز </a:t>
            </a:r>
            <a:r>
              <a:rPr lang="en-US" sz="2800" dirty="0">
                <a:cs typeface="B Zar" panose="00000400000000000000" pitchFamily="2" charset="-78"/>
              </a:rPr>
              <a:t>ICU</a:t>
            </a:r>
            <a:endParaRPr lang="fa-IR" sz="2800" dirty="0">
              <a:cs typeface="B Zar" panose="00000400000000000000" pitchFamily="2" charset="-78"/>
            </a:endParaRPr>
          </a:p>
        </p:txBody>
      </p:sp>
      <p:graphicFrame>
        <p:nvGraphicFramePr>
          <p:cNvPr id="19" name="Table 18">
            <a:extLst>
              <a:ext uri="{FF2B5EF4-FFF2-40B4-BE49-F238E27FC236}">
                <a16:creationId xmlns:a16="http://schemas.microsoft.com/office/drawing/2014/main" id="{46E5CB04-075A-BDBC-3F19-3DB65A945CD7}"/>
              </a:ext>
            </a:extLst>
          </p:cNvPr>
          <p:cNvGraphicFramePr>
            <a:graphicFrameLocks noGrp="1"/>
          </p:cNvGraphicFramePr>
          <p:nvPr>
            <p:extLst>
              <p:ext uri="{D42A27DB-BD31-4B8C-83A1-F6EECF244321}">
                <p14:modId xmlns:p14="http://schemas.microsoft.com/office/powerpoint/2010/main" val="980810949"/>
              </p:ext>
            </p:extLst>
          </p:nvPr>
        </p:nvGraphicFramePr>
        <p:xfrm>
          <a:off x="11221983" y="11386568"/>
          <a:ext cx="9867186" cy="6032752"/>
        </p:xfrm>
        <a:graphic>
          <a:graphicData uri="http://schemas.openxmlformats.org/drawingml/2006/table">
            <a:tbl>
              <a:tblPr rtl="1" firstRow="1" firstCol="1" bandRow="1">
                <a:tableStyleId>{21E4AEA4-8DFA-4A89-87EB-49C32662AFE0}</a:tableStyleId>
              </a:tblPr>
              <a:tblGrid>
                <a:gridCol w="678182">
                  <a:extLst>
                    <a:ext uri="{9D8B030D-6E8A-4147-A177-3AD203B41FA5}">
                      <a16:colId xmlns:a16="http://schemas.microsoft.com/office/drawing/2014/main" val="4131700865"/>
                    </a:ext>
                  </a:extLst>
                </a:gridCol>
                <a:gridCol w="1969703">
                  <a:extLst>
                    <a:ext uri="{9D8B030D-6E8A-4147-A177-3AD203B41FA5}">
                      <a16:colId xmlns:a16="http://schemas.microsoft.com/office/drawing/2014/main" val="4259355270"/>
                    </a:ext>
                  </a:extLst>
                </a:gridCol>
                <a:gridCol w="1946787">
                  <a:extLst>
                    <a:ext uri="{9D8B030D-6E8A-4147-A177-3AD203B41FA5}">
                      <a16:colId xmlns:a16="http://schemas.microsoft.com/office/drawing/2014/main" val="745447406"/>
                    </a:ext>
                  </a:extLst>
                </a:gridCol>
                <a:gridCol w="1650119">
                  <a:extLst>
                    <a:ext uri="{9D8B030D-6E8A-4147-A177-3AD203B41FA5}">
                      <a16:colId xmlns:a16="http://schemas.microsoft.com/office/drawing/2014/main" val="85694011"/>
                    </a:ext>
                  </a:extLst>
                </a:gridCol>
                <a:gridCol w="1333500">
                  <a:extLst>
                    <a:ext uri="{9D8B030D-6E8A-4147-A177-3AD203B41FA5}">
                      <a16:colId xmlns:a16="http://schemas.microsoft.com/office/drawing/2014/main" val="430445925"/>
                    </a:ext>
                  </a:extLst>
                </a:gridCol>
                <a:gridCol w="2288895">
                  <a:extLst>
                    <a:ext uri="{9D8B030D-6E8A-4147-A177-3AD203B41FA5}">
                      <a16:colId xmlns:a16="http://schemas.microsoft.com/office/drawing/2014/main" val="3323011105"/>
                    </a:ext>
                  </a:extLst>
                </a:gridCol>
              </a:tblGrid>
              <a:tr h="1184954">
                <a:tc>
                  <a:txBody>
                    <a:bodyPr/>
                    <a:lstStyle/>
                    <a:p>
                      <a:pPr marL="0" indent="0" algn="ctr" rtl="1">
                        <a:lnSpc>
                          <a:spcPct val="100000"/>
                        </a:lnSpc>
                        <a:spcAft>
                          <a:spcPts val="0"/>
                        </a:spcAft>
                        <a:buFont typeface="+mj-lt"/>
                        <a:buNone/>
                      </a:pPr>
                      <a:r>
                        <a:rPr lang="fa-IR" sz="2000" kern="100" dirty="0">
                          <a:effectLst/>
                          <a:latin typeface="Aptos" panose="020B0004020202020204" pitchFamily="34" charset="0"/>
                          <a:ea typeface="Aptos" panose="020B0004020202020204" pitchFamily="34" charset="0"/>
                          <a:cs typeface="B Zar" panose="00000400000000000000" pitchFamily="2" charset="-78"/>
                        </a:rPr>
                        <a:t>ردیف</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0" marT="95250" marB="95250" vert="vert270" anchor="ctr"/>
                </a:tc>
                <a:tc>
                  <a:txBody>
                    <a:bodyPr/>
                    <a:lstStyle/>
                    <a:p>
                      <a:pPr marL="0" indent="0" algn="ctr" rtl="1">
                        <a:lnSpc>
                          <a:spcPct val="100000"/>
                        </a:lnSpc>
                        <a:spcAft>
                          <a:spcPts val="0"/>
                        </a:spcAft>
                        <a:buFont typeface="+mj-lt"/>
                        <a:buNone/>
                      </a:pPr>
                      <a:r>
                        <a:rPr lang="fa-IR" sz="2800" kern="100" dirty="0">
                          <a:effectLst/>
                        </a:rPr>
                        <a:t>نویسنده (سال)</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0" marT="95250" marB="95250" anchor="ctr"/>
                </a:tc>
                <a:tc>
                  <a:txBody>
                    <a:bodyPr/>
                    <a:lstStyle/>
                    <a:p>
                      <a:pPr marL="0" indent="0" algn="ctr" rtl="1">
                        <a:lnSpc>
                          <a:spcPct val="100000"/>
                        </a:lnSpc>
                        <a:spcAft>
                          <a:spcPts val="0"/>
                        </a:spcAft>
                        <a:buFont typeface="+mj-lt"/>
                        <a:buNone/>
                      </a:pPr>
                      <a:r>
                        <a:rPr lang="fa-IR" sz="2800" kern="100" dirty="0">
                          <a:effectLst/>
                        </a:rPr>
                        <a:t>نوع مطالعه</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fa-IR" sz="2800" kern="100">
                          <a:effectLst/>
                        </a:rPr>
                        <a:t>نوع هوش مصنوعی</a:t>
                      </a:r>
                      <a:endParaRPr lang="en-US" sz="2000" kern="10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fa-IR" sz="2800" kern="100">
                          <a:effectLst/>
                        </a:rPr>
                        <a:t>حجم نمونه</a:t>
                      </a:r>
                      <a:endParaRPr lang="en-US" sz="2000" kern="10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fa-IR" sz="2800" kern="100" dirty="0">
                          <a:effectLst/>
                        </a:rPr>
                        <a:t>نتیجه کلیدی</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extLst>
                  <a:ext uri="{0D108BD9-81ED-4DB2-BD59-A6C34878D82A}">
                    <a16:rowId xmlns:a16="http://schemas.microsoft.com/office/drawing/2014/main" val="228818288"/>
                  </a:ext>
                </a:extLst>
              </a:tr>
              <a:tr h="801578">
                <a:tc>
                  <a:txBody>
                    <a:bodyPr/>
                    <a:lstStyle/>
                    <a:p>
                      <a:pPr marL="0" indent="0" algn="ctr" rtl="1">
                        <a:lnSpc>
                          <a:spcPct val="100000"/>
                        </a:lnSpc>
                        <a:spcAft>
                          <a:spcPts val="0"/>
                        </a:spcAft>
                        <a:buFont typeface="+mj-lt"/>
                        <a:buNone/>
                      </a:pPr>
                      <a:r>
                        <a:rPr lang="fa-IR" sz="2400" kern="100" dirty="0">
                          <a:solidFill>
                            <a:schemeClr val="bg1"/>
                          </a:solidFill>
                          <a:effectLst/>
                          <a:latin typeface="Aptos" panose="020B0004020202020204" pitchFamily="34" charset="0"/>
                          <a:ea typeface="Aptos" panose="020B0004020202020204" pitchFamily="34" charset="0"/>
                          <a:cs typeface="B Zar" panose="00000400000000000000" pitchFamily="2" charset="-78"/>
                        </a:rPr>
                        <a:t>1</a:t>
                      </a:r>
                      <a:endParaRPr lang="en-US" sz="2400" kern="100" dirty="0">
                        <a:solidFill>
                          <a:schemeClr val="bg1"/>
                        </a:solidFill>
                        <a:effectLst/>
                        <a:latin typeface="Aptos" panose="020B0004020202020204" pitchFamily="34" charset="0"/>
                        <a:ea typeface="Aptos" panose="020B0004020202020204" pitchFamily="34" charset="0"/>
                        <a:cs typeface="B Zar" panose="00000400000000000000" pitchFamily="2" charset="-78"/>
                      </a:endParaRPr>
                    </a:p>
                  </a:txBody>
                  <a:tcPr marL="152400" marR="0" marT="95250" marB="95250" anchor="ctr"/>
                </a:tc>
                <a:tc>
                  <a:txBody>
                    <a:bodyPr/>
                    <a:lstStyle/>
                    <a:p>
                      <a:pPr marL="0" indent="0" algn="ctr" rtl="1">
                        <a:lnSpc>
                          <a:spcPct val="100000"/>
                        </a:lnSpc>
                        <a:spcAft>
                          <a:spcPts val="0"/>
                        </a:spcAft>
                        <a:buFont typeface="+mj-lt"/>
                        <a:buNone/>
                      </a:pPr>
                      <a:r>
                        <a:rPr lang="en-US" sz="2800" kern="100" dirty="0">
                          <a:effectLst/>
                        </a:rPr>
                        <a:t>Yun (2026)</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0" marT="95250" marB="95250" anchor="ctr"/>
                </a:tc>
                <a:tc>
                  <a:txBody>
                    <a:bodyPr/>
                    <a:lstStyle/>
                    <a:p>
                      <a:pPr marL="0" indent="0" algn="ctr" rtl="1">
                        <a:lnSpc>
                          <a:spcPct val="100000"/>
                        </a:lnSpc>
                        <a:spcAft>
                          <a:spcPts val="0"/>
                        </a:spcAft>
                        <a:buFont typeface="+mj-lt"/>
                        <a:buNone/>
                      </a:pPr>
                      <a:r>
                        <a:rPr lang="fa-IR" sz="2800" kern="100" dirty="0">
                          <a:effectLst/>
                        </a:rPr>
                        <a:t>مشاهده‌ای</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en-US" sz="2800" kern="100" dirty="0">
                          <a:effectLst/>
                        </a:rPr>
                        <a:t>CDSS</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fa-IR" sz="2800" kern="100">
                          <a:effectLst/>
                        </a:rPr>
                        <a:t>۳۴۲۰</a:t>
                      </a:r>
                      <a:endParaRPr lang="en-US" sz="2000" kern="10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fa-IR" sz="2800" kern="100" dirty="0">
                          <a:effectLst/>
                        </a:rPr>
                        <a:t>کاهش ۵۵٪ خطا</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extLst>
                  <a:ext uri="{0D108BD9-81ED-4DB2-BD59-A6C34878D82A}">
                    <a16:rowId xmlns:a16="http://schemas.microsoft.com/office/drawing/2014/main" val="1789026284"/>
                  </a:ext>
                </a:extLst>
              </a:tr>
              <a:tr h="914400">
                <a:tc>
                  <a:txBody>
                    <a:bodyPr/>
                    <a:lstStyle/>
                    <a:p>
                      <a:pPr marL="0" indent="0" algn="ctr" rtl="1">
                        <a:lnSpc>
                          <a:spcPct val="100000"/>
                        </a:lnSpc>
                        <a:spcAft>
                          <a:spcPts val="0"/>
                        </a:spcAft>
                        <a:buFont typeface="+mj-lt"/>
                        <a:buNone/>
                      </a:pPr>
                      <a:r>
                        <a:rPr lang="fa-IR" sz="2400" kern="100" dirty="0">
                          <a:solidFill>
                            <a:schemeClr val="bg1"/>
                          </a:solidFill>
                          <a:effectLst/>
                          <a:latin typeface="Aptos" panose="020B0004020202020204" pitchFamily="34" charset="0"/>
                          <a:ea typeface="Aptos" panose="020B0004020202020204" pitchFamily="34" charset="0"/>
                          <a:cs typeface="B Zar" panose="00000400000000000000" pitchFamily="2" charset="-78"/>
                        </a:rPr>
                        <a:t>2</a:t>
                      </a:r>
                      <a:endParaRPr lang="en-US" sz="2400" kern="100" dirty="0">
                        <a:solidFill>
                          <a:schemeClr val="bg1"/>
                        </a:solidFill>
                        <a:effectLst/>
                        <a:latin typeface="Aptos" panose="020B0004020202020204" pitchFamily="34" charset="0"/>
                        <a:ea typeface="Aptos" panose="020B0004020202020204" pitchFamily="34" charset="0"/>
                        <a:cs typeface="B Zar" panose="00000400000000000000" pitchFamily="2" charset="-78"/>
                      </a:endParaRPr>
                    </a:p>
                  </a:txBody>
                  <a:tcPr marL="152400" marR="0" marT="95250" marB="95250" anchor="ctr"/>
                </a:tc>
                <a:tc>
                  <a:txBody>
                    <a:bodyPr/>
                    <a:lstStyle/>
                    <a:p>
                      <a:pPr marL="0" indent="0" algn="ctr" rtl="1">
                        <a:lnSpc>
                          <a:spcPct val="100000"/>
                        </a:lnSpc>
                        <a:spcAft>
                          <a:spcPts val="0"/>
                        </a:spcAft>
                        <a:buFont typeface="+mj-lt"/>
                        <a:buNone/>
                      </a:pPr>
                      <a:r>
                        <a:rPr lang="en-US" sz="2800" kern="100" dirty="0">
                          <a:effectLst/>
                        </a:rPr>
                        <a:t>Johns (2024)</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0" marT="95250" marB="95250" anchor="ctr"/>
                </a:tc>
                <a:tc>
                  <a:txBody>
                    <a:bodyPr/>
                    <a:lstStyle/>
                    <a:p>
                      <a:pPr marL="0" indent="0" algn="ctr" rtl="1">
                        <a:lnSpc>
                          <a:spcPct val="100000"/>
                        </a:lnSpc>
                        <a:spcAft>
                          <a:spcPts val="0"/>
                        </a:spcAft>
                        <a:buFont typeface="+mj-lt"/>
                        <a:buNone/>
                      </a:pPr>
                      <a:r>
                        <a:rPr lang="fa-IR" sz="2800" kern="100">
                          <a:effectLst/>
                        </a:rPr>
                        <a:t>مشاهده‌ای</a:t>
                      </a:r>
                      <a:endParaRPr lang="en-US" sz="2000" kern="10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en-US" sz="2800" kern="100" dirty="0">
                          <a:effectLst/>
                        </a:rPr>
                        <a:t>ML/DL</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fa-IR" sz="2800" kern="100" dirty="0">
                          <a:effectLst/>
                        </a:rPr>
                        <a:t>۱۲۰۰۰</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en-US" sz="2800" kern="100">
                          <a:effectLst/>
                        </a:rPr>
                        <a:t>AUC </a:t>
                      </a:r>
                      <a:r>
                        <a:rPr lang="fa-IR" sz="2800" kern="100">
                          <a:effectLst/>
                        </a:rPr>
                        <a:t>تا ۰.۹۲</a:t>
                      </a:r>
                      <a:endParaRPr lang="en-US" sz="2000" kern="10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extLst>
                  <a:ext uri="{0D108BD9-81ED-4DB2-BD59-A6C34878D82A}">
                    <a16:rowId xmlns:a16="http://schemas.microsoft.com/office/drawing/2014/main" val="2897299031"/>
                  </a:ext>
                </a:extLst>
              </a:tr>
              <a:tr h="914400">
                <a:tc>
                  <a:txBody>
                    <a:bodyPr/>
                    <a:lstStyle/>
                    <a:p>
                      <a:pPr marL="0" indent="0" algn="ctr" rtl="1">
                        <a:lnSpc>
                          <a:spcPct val="100000"/>
                        </a:lnSpc>
                        <a:spcAft>
                          <a:spcPts val="0"/>
                        </a:spcAft>
                        <a:buFont typeface="+mj-lt"/>
                        <a:buNone/>
                      </a:pPr>
                      <a:r>
                        <a:rPr lang="fa-IR" sz="2400" kern="100" dirty="0">
                          <a:solidFill>
                            <a:schemeClr val="bg1"/>
                          </a:solidFill>
                          <a:effectLst/>
                          <a:latin typeface="Aptos" panose="020B0004020202020204" pitchFamily="34" charset="0"/>
                          <a:ea typeface="Aptos" panose="020B0004020202020204" pitchFamily="34" charset="0"/>
                          <a:cs typeface="B Zar" panose="00000400000000000000" pitchFamily="2" charset="-78"/>
                        </a:rPr>
                        <a:t>3</a:t>
                      </a:r>
                      <a:endParaRPr lang="en-US" sz="2400" kern="100" dirty="0">
                        <a:solidFill>
                          <a:schemeClr val="bg1"/>
                        </a:solidFill>
                        <a:effectLst/>
                        <a:latin typeface="Aptos" panose="020B0004020202020204" pitchFamily="34" charset="0"/>
                        <a:ea typeface="Aptos" panose="020B0004020202020204" pitchFamily="34" charset="0"/>
                        <a:cs typeface="B Zar" panose="00000400000000000000" pitchFamily="2" charset="-78"/>
                      </a:endParaRPr>
                    </a:p>
                  </a:txBody>
                  <a:tcPr marL="152400" marR="0" marT="95250" marB="95250" anchor="ctr"/>
                </a:tc>
                <a:tc>
                  <a:txBody>
                    <a:bodyPr/>
                    <a:lstStyle/>
                    <a:p>
                      <a:pPr marL="0" indent="0" algn="ctr" rtl="1">
                        <a:lnSpc>
                          <a:spcPct val="100000"/>
                        </a:lnSpc>
                        <a:spcAft>
                          <a:spcPts val="0"/>
                        </a:spcAft>
                        <a:buFont typeface="+mj-lt"/>
                        <a:buNone/>
                      </a:pPr>
                      <a:r>
                        <a:rPr lang="en-US" sz="2800" kern="100" dirty="0">
                          <a:effectLst/>
                        </a:rPr>
                        <a:t>Pais (2024)</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0" marT="95250" marB="95250" anchor="ctr"/>
                </a:tc>
                <a:tc>
                  <a:txBody>
                    <a:bodyPr/>
                    <a:lstStyle/>
                    <a:p>
                      <a:pPr marL="0" indent="0" algn="ctr" rtl="1">
                        <a:lnSpc>
                          <a:spcPct val="100000"/>
                        </a:lnSpc>
                        <a:spcAft>
                          <a:spcPts val="0"/>
                        </a:spcAft>
                        <a:buFont typeface="+mj-lt"/>
                        <a:buNone/>
                      </a:pPr>
                      <a:r>
                        <a:rPr lang="fa-IR" sz="2800" kern="100" dirty="0">
                          <a:effectLst/>
                        </a:rPr>
                        <a:t>مشاهده‌ای</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en-US" sz="2800" kern="100">
                          <a:effectLst/>
                        </a:rPr>
                        <a:t>FedICU</a:t>
                      </a:r>
                      <a:endParaRPr lang="en-US" sz="2000" kern="10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fa-IR" sz="2800" kern="100">
                          <a:effectLst/>
                        </a:rPr>
                        <a:t>۳۲۰۰</a:t>
                      </a:r>
                      <a:endParaRPr lang="en-US" sz="2000" kern="10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fa-IR" sz="2800" kern="100" dirty="0">
                          <a:effectLst/>
                        </a:rPr>
                        <a:t>دقت ۹۵٪</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extLst>
                  <a:ext uri="{0D108BD9-81ED-4DB2-BD59-A6C34878D82A}">
                    <a16:rowId xmlns:a16="http://schemas.microsoft.com/office/drawing/2014/main" val="4198039182"/>
                  </a:ext>
                </a:extLst>
              </a:tr>
              <a:tr h="838200">
                <a:tc>
                  <a:txBody>
                    <a:bodyPr/>
                    <a:lstStyle/>
                    <a:p>
                      <a:pPr marL="0" indent="0" algn="ctr" rtl="1">
                        <a:lnSpc>
                          <a:spcPct val="100000"/>
                        </a:lnSpc>
                        <a:spcAft>
                          <a:spcPts val="0"/>
                        </a:spcAft>
                        <a:buFont typeface="+mj-lt"/>
                        <a:buNone/>
                      </a:pPr>
                      <a:r>
                        <a:rPr lang="fa-IR" sz="2400" kern="100" dirty="0">
                          <a:solidFill>
                            <a:schemeClr val="bg1"/>
                          </a:solidFill>
                          <a:effectLst/>
                          <a:latin typeface="Aptos" panose="020B0004020202020204" pitchFamily="34" charset="0"/>
                          <a:ea typeface="Aptos" panose="020B0004020202020204" pitchFamily="34" charset="0"/>
                          <a:cs typeface="B Zar" panose="00000400000000000000" pitchFamily="2" charset="-78"/>
                        </a:rPr>
                        <a:t>4</a:t>
                      </a:r>
                      <a:endParaRPr lang="en-US" sz="2400" kern="100" dirty="0">
                        <a:solidFill>
                          <a:schemeClr val="bg1"/>
                        </a:solidFill>
                        <a:effectLst/>
                        <a:latin typeface="Aptos" panose="020B0004020202020204" pitchFamily="34" charset="0"/>
                        <a:ea typeface="Aptos" panose="020B0004020202020204" pitchFamily="34" charset="0"/>
                        <a:cs typeface="B Zar" panose="00000400000000000000" pitchFamily="2" charset="-78"/>
                      </a:endParaRPr>
                    </a:p>
                  </a:txBody>
                  <a:tcPr marL="152400" marR="0" marT="95250" marB="95250" anchor="ctr"/>
                </a:tc>
                <a:tc>
                  <a:txBody>
                    <a:bodyPr/>
                    <a:lstStyle/>
                    <a:p>
                      <a:pPr marL="0" indent="0" algn="ctr" rtl="1">
                        <a:lnSpc>
                          <a:spcPct val="100000"/>
                        </a:lnSpc>
                        <a:spcAft>
                          <a:spcPts val="0"/>
                        </a:spcAft>
                        <a:buFont typeface="+mj-lt"/>
                        <a:buNone/>
                      </a:pPr>
                      <a:r>
                        <a:rPr lang="en-US" sz="2800" kern="100" dirty="0">
                          <a:effectLst/>
                        </a:rPr>
                        <a:t>Hashemi (2022)</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0" marT="95250" marB="95250" anchor="ctr"/>
                </a:tc>
                <a:tc>
                  <a:txBody>
                    <a:bodyPr/>
                    <a:lstStyle/>
                    <a:p>
                      <a:pPr marL="0" indent="0" algn="ctr" rtl="1">
                        <a:lnSpc>
                          <a:spcPct val="100000"/>
                        </a:lnSpc>
                        <a:spcAft>
                          <a:spcPts val="0"/>
                        </a:spcAft>
                        <a:buFont typeface="+mj-lt"/>
                        <a:buNone/>
                      </a:pPr>
                      <a:r>
                        <a:rPr lang="fa-IR" sz="2800" kern="100">
                          <a:effectLst/>
                        </a:rPr>
                        <a:t>کارآزمایی</a:t>
                      </a:r>
                      <a:endParaRPr lang="en-US" sz="2000" kern="10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en-US" sz="2800" kern="100">
                          <a:effectLst/>
                        </a:rPr>
                        <a:t>CDSS</a:t>
                      </a:r>
                      <a:endParaRPr lang="en-US" sz="2000" kern="10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fa-IR" sz="2800" kern="100">
                          <a:effectLst/>
                        </a:rPr>
                        <a:t>۸۵۰</a:t>
                      </a:r>
                      <a:endParaRPr lang="en-US" sz="2000" kern="10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fa-IR" sz="2800" kern="100" dirty="0">
                          <a:effectLst/>
                        </a:rPr>
                        <a:t>کاهش معنادار خطا</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extLst>
                  <a:ext uri="{0D108BD9-81ED-4DB2-BD59-A6C34878D82A}">
                    <a16:rowId xmlns:a16="http://schemas.microsoft.com/office/drawing/2014/main" val="2045848996"/>
                  </a:ext>
                </a:extLst>
              </a:tr>
              <a:tr h="869610">
                <a:tc>
                  <a:txBody>
                    <a:bodyPr/>
                    <a:lstStyle/>
                    <a:p>
                      <a:pPr marL="0" indent="0" algn="ctr" rtl="1">
                        <a:lnSpc>
                          <a:spcPct val="100000"/>
                        </a:lnSpc>
                        <a:spcAft>
                          <a:spcPts val="0"/>
                        </a:spcAft>
                        <a:buFont typeface="+mj-lt"/>
                        <a:buNone/>
                      </a:pPr>
                      <a:r>
                        <a:rPr lang="fa-IR" sz="2400" kern="100" dirty="0">
                          <a:solidFill>
                            <a:schemeClr val="bg1"/>
                          </a:solidFill>
                          <a:effectLst/>
                          <a:latin typeface="Aptos" panose="020B0004020202020204" pitchFamily="34" charset="0"/>
                          <a:ea typeface="Aptos" panose="020B0004020202020204" pitchFamily="34" charset="0"/>
                          <a:cs typeface="B Zar" panose="00000400000000000000" pitchFamily="2" charset="-78"/>
                        </a:rPr>
                        <a:t>5</a:t>
                      </a:r>
                      <a:endParaRPr lang="en-US" sz="2400" kern="100" dirty="0">
                        <a:solidFill>
                          <a:schemeClr val="bg1"/>
                        </a:solidFill>
                        <a:effectLst/>
                        <a:latin typeface="Aptos" panose="020B0004020202020204" pitchFamily="34" charset="0"/>
                        <a:ea typeface="Aptos" panose="020B0004020202020204" pitchFamily="34" charset="0"/>
                        <a:cs typeface="B Zar" panose="00000400000000000000" pitchFamily="2" charset="-78"/>
                      </a:endParaRPr>
                    </a:p>
                  </a:txBody>
                  <a:tcPr marL="152400" marR="0" marT="95250" marB="95250" anchor="ctr"/>
                </a:tc>
                <a:tc>
                  <a:txBody>
                    <a:bodyPr/>
                    <a:lstStyle/>
                    <a:p>
                      <a:pPr marL="0" indent="0" algn="ctr" rtl="1">
                        <a:lnSpc>
                          <a:spcPct val="100000"/>
                        </a:lnSpc>
                        <a:spcAft>
                          <a:spcPts val="0"/>
                        </a:spcAft>
                        <a:buFont typeface="+mj-lt"/>
                        <a:buNone/>
                      </a:pPr>
                      <a:r>
                        <a:rPr lang="en-US" sz="2800" kern="100" dirty="0">
                          <a:effectLst/>
                        </a:rPr>
                        <a:t>Shimabukuro (2017)</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0" marT="95250" marB="95250" anchor="ctr"/>
                </a:tc>
                <a:tc>
                  <a:txBody>
                    <a:bodyPr/>
                    <a:lstStyle/>
                    <a:p>
                      <a:pPr marL="0" indent="0" algn="ctr" rtl="1">
                        <a:lnSpc>
                          <a:spcPct val="100000"/>
                        </a:lnSpc>
                        <a:spcAft>
                          <a:spcPts val="0"/>
                        </a:spcAft>
                        <a:buFont typeface="+mj-lt"/>
                        <a:buNone/>
                      </a:pPr>
                      <a:r>
                        <a:rPr lang="fa-IR" sz="2800" kern="100" dirty="0">
                          <a:effectLst/>
                        </a:rPr>
                        <a:t>کارآزمایی</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en-US" sz="2800" kern="100" dirty="0">
                          <a:effectLst/>
                        </a:rPr>
                        <a:t>ML</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fa-IR" sz="2800" kern="100">
                          <a:effectLst/>
                        </a:rPr>
                        <a:t>۲۲۰۰</a:t>
                      </a:r>
                      <a:endParaRPr lang="en-US" sz="2000" kern="10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tc>
                  <a:txBody>
                    <a:bodyPr/>
                    <a:lstStyle/>
                    <a:p>
                      <a:pPr marL="0" indent="0" algn="ctr" rtl="1">
                        <a:lnSpc>
                          <a:spcPct val="100000"/>
                        </a:lnSpc>
                        <a:spcAft>
                          <a:spcPts val="0"/>
                        </a:spcAft>
                        <a:buFont typeface="+mj-lt"/>
                        <a:buNone/>
                      </a:pPr>
                      <a:r>
                        <a:rPr lang="fa-IR" sz="2800" kern="100" dirty="0">
                          <a:effectLst/>
                        </a:rPr>
                        <a:t>کاهش مرگ‌ومیر</a:t>
                      </a:r>
                      <a:endParaRPr lang="en-US" sz="2000" kern="100" dirty="0">
                        <a:effectLst/>
                        <a:latin typeface="Aptos" panose="020B0004020202020204" pitchFamily="34" charset="0"/>
                        <a:ea typeface="Aptos" panose="020B0004020202020204" pitchFamily="34" charset="0"/>
                        <a:cs typeface="B Zar" panose="00000400000000000000" pitchFamily="2" charset="-78"/>
                      </a:endParaRPr>
                    </a:p>
                  </a:txBody>
                  <a:tcPr marL="152400" marR="152400" marT="95250" marB="95250" anchor="ctr"/>
                </a:tc>
                <a:extLst>
                  <a:ext uri="{0D108BD9-81ED-4DB2-BD59-A6C34878D82A}">
                    <a16:rowId xmlns:a16="http://schemas.microsoft.com/office/drawing/2014/main" val="1106676149"/>
                  </a:ext>
                </a:extLst>
              </a:tr>
            </a:tbl>
          </a:graphicData>
        </a:graphic>
      </p:graphicFrame>
      <p:pic>
        <p:nvPicPr>
          <p:cNvPr id="21" name="Picture 20">
            <a:extLst>
              <a:ext uri="{FF2B5EF4-FFF2-40B4-BE49-F238E27FC236}">
                <a16:creationId xmlns:a16="http://schemas.microsoft.com/office/drawing/2014/main" id="{D38071AE-2CC5-9CC9-F802-3A45DAAE4180}"/>
              </a:ext>
            </a:extLst>
          </p:cNvPr>
          <p:cNvPicPr>
            <a:picLocks noChangeAspect="1"/>
          </p:cNvPicPr>
          <p:nvPr/>
        </p:nvPicPr>
        <p:blipFill>
          <a:blip r:embed="rId6"/>
          <a:stretch>
            <a:fillRect/>
          </a:stretch>
        </p:blipFill>
        <p:spPr>
          <a:xfrm>
            <a:off x="793743" y="4786163"/>
            <a:ext cx="2950720" cy="3133616"/>
          </a:xfrm>
          <a:prstGeom prst="rect">
            <a:avLst/>
          </a:prstGeom>
        </p:spPr>
      </p:pic>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438</TotalTime>
  <Words>773</Words>
  <Application>Microsoft Office PowerPoint</Application>
  <PresentationFormat>Custom</PresentationFormat>
  <Paragraphs>60</Paragraphs>
  <Slides>1</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vt:i4>
      </vt:variant>
    </vt:vector>
  </HeadingPairs>
  <TitlesOfParts>
    <vt:vector size="13" baseType="lpstr">
      <vt:lpstr>Aptos</vt:lpstr>
      <vt:lpstr>Arial</vt:lpstr>
      <vt:lpstr>B Zar</vt:lpstr>
      <vt:lpstr>Calibri</vt:lpstr>
      <vt:lpstr>Calibri Light</vt:lpstr>
      <vt:lpstr>inherit</vt:lpstr>
      <vt:lpstr>Libre Baskerville</vt:lpstr>
      <vt:lpstr>quote-cjk-patch</vt:lpstr>
      <vt:lpstr>Times New Roman</vt:lpstr>
      <vt:lpstr>Times New Roman Bold</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akhlaghif56@gmail.com</cp:lastModifiedBy>
  <cp:revision>38</cp:revision>
  <dcterms:created xsi:type="dcterms:W3CDTF">2026-09-07T19:22:54Z</dcterms:created>
  <dcterms:modified xsi:type="dcterms:W3CDTF">2026-10-03T17:13:19Z</dcterms:modified>
</cp:coreProperties>
</file>