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689" userDrawn="1">
          <p15:clr>
            <a:srgbClr val="A4A3A4"/>
          </p15:clr>
        </p15:guide>
        <p15:guide id="2" pos="1370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883" y="72"/>
      </p:cViewPr>
      <p:guideLst>
        <p:guide orient="horz" pos="7689"/>
        <p:guide pos="1370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9/27/2026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187" name="Rounded Rectangle 118">
            <a:extLst>
              <a:ext uri="{FF2B5EF4-FFF2-40B4-BE49-F238E27FC236}">
                <a16:creationId xmlns:a16="http://schemas.microsoft.com/office/drawing/2014/main" id="{0CE399D6-CD9E-F6F4-7CE2-743FB28B9CC9}"/>
              </a:ext>
            </a:extLst>
          </p:cNvPr>
          <p:cNvSpPr/>
          <p:nvPr/>
        </p:nvSpPr>
        <p:spPr>
          <a:xfrm>
            <a:off x="33085201" y="11013817"/>
            <a:ext cx="9691473" cy="1086414"/>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9" name="Rounded Rectangle 118">
            <a:extLst>
              <a:ext uri="{FF2B5EF4-FFF2-40B4-BE49-F238E27FC236}">
                <a16:creationId xmlns:a16="http://schemas.microsoft.com/office/drawing/2014/main" id="{DFE8F368-6748-C495-3863-36061E5318BC}"/>
              </a:ext>
            </a:extLst>
          </p:cNvPr>
          <p:cNvSpPr/>
          <p:nvPr/>
        </p:nvSpPr>
        <p:spPr>
          <a:xfrm>
            <a:off x="22224561" y="23142466"/>
            <a:ext cx="9729117" cy="1123384"/>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5" name="Rounded Rectangle 118">
            <a:extLst>
              <a:ext uri="{FF2B5EF4-FFF2-40B4-BE49-F238E27FC236}">
                <a16:creationId xmlns:a16="http://schemas.microsoft.com/office/drawing/2014/main" id="{804ADF20-FAC8-5E7D-4842-06222A498BB8}"/>
              </a:ext>
            </a:extLst>
          </p:cNvPr>
          <p:cNvSpPr/>
          <p:nvPr/>
        </p:nvSpPr>
        <p:spPr>
          <a:xfrm>
            <a:off x="22183163" y="20349348"/>
            <a:ext cx="9730447" cy="1571458"/>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3" name="Rounded Rectangle 118">
            <a:extLst>
              <a:ext uri="{FF2B5EF4-FFF2-40B4-BE49-F238E27FC236}">
                <a16:creationId xmlns:a16="http://schemas.microsoft.com/office/drawing/2014/main" id="{DE06EDEE-248B-E52B-7551-B17F70A4D407}"/>
              </a:ext>
            </a:extLst>
          </p:cNvPr>
          <p:cNvSpPr/>
          <p:nvPr/>
        </p:nvSpPr>
        <p:spPr>
          <a:xfrm>
            <a:off x="22183902" y="17983601"/>
            <a:ext cx="9730447" cy="1056752"/>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1" name="Rounded Rectangle 118">
            <a:extLst>
              <a:ext uri="{FF2B5EF4-FFF2-40B4-BE49-F238E27FC236}">
                <a16:creationId xmlns:a16="http://schemas.microsoft.com/office/drawing/2014/main" id="{ADB6D6CF-E55F-7772-2B66-DEFBB9A019D5}"/>
              </a:ext>
            </a:extLst>
          </p:cNvPr>
          <p:cNvSpPr/>
          <p:nvPr/>
        </p:nvSpPr>
        <p:spPr>
          <a:xfrm>
            <a:off x="22215641" y="15192891"/>
            <a:ext cx="9730447" cy="1446123"/>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1" name="Rounded Rectangle 118">
            <a:extLst>
              <a:ext uri="{FF2B5EF4-FFF2-40B4-BE49-F238E27FC236}">
                <a16:creationId xmlns:a16="http://schemas.microsoft.com/office/drawing/2014/main" id="{DE79005A-762C-EC3A-151D-4438F29500A2}"/>
              </a:ext>
            </a:extLst>
          </p:cNvPr>
          <p:cNvSpPr/>
          <p:nvPr/>
        </p:nvSpPr>
        <p:spPr>
          <a:xfrm>
            <a:off x="22254615" y="12912099"/>
            <a:ext cx="9691473" cy="966455"/>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Rectangle 49">
            <a:extLst>
              <a:ext uri="{FF2B5EF4-FFF2-40B4-BE49-F238E27FC236}">
                <a16:creationId xmlns:a16="http://schemas.microsoft.com/office/drawing/2014/main" id="{282F6E6A-8315-A70C-28CF-344EFCE9A3B4}"/>
              </a:ext>
            </a:extLst>
          </p:cNvPr>
          <p:cNvSpPr/>
          <p:nvPr/>
        </p:nvSpPr>
        <p:spPr>
          <a:xfrm>
            <a:off x="1028192" y="22552587"/>
            <a:ext cx="8290560" cy="1219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4387789"/>
            <a:ext cx="30544167"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Large Language Models in Nursing Practice:</a:t>
            </a:r>
            <a:endParaRPr lang="fa-IR" sz="6000" b="1" dirty="0">
              <a:solidFill>
                <a:schemeClr val="tx1"/>
              </a:solidFill>
              <a:latin typeface="Times New Roman" panose="02020603050405020304" pitchFamily="18" charset="0"/>
              <a:cs typeface="Times New Roman" panose="02020603050405020304" pitchFamily="18" charset="0"/>
            </a:endParaRPr>
          </a:p>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Opportunities, Risks, and Future Directions</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7517776" y="5454549"/>
            <a:ext cx="3663252"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a:defRPr/>
            </a:pPr>
            <a:r>
              <a:rPr lang="en-US" sz="4800" dirty="0">
                <a:solidFill>
                  <a:schemeClr val="tx1"/>
                </a:solidFill>
                <a:cs typeface="B Nazanin" panose="00000400000000000000" pitchFamily="2" charset="-78"/>
              </a:rPr>
              <a:t>Code: 1539</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098945"/>
            <a:ext cx="36576000" cy="2388346"/>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Melika Hosseini*,¹   Mansoureh Ashghali Farahani²   Anita Pouzesh³</a:t>
            </a:r>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¹ Student Research Committee, School of Nursing and Midwifery, Iran University of Medical Sciences, Tehran, Iran</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² Nursing and Midwifery Care Research Center, Health Management Research Institute, School of Nursing and Midwifery, Iran University of Medical Sciences, Tehran, Iran</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³ Student Research Committee, School of Nursing and Midwifery, Iran University of Medical Sciences, Tehran, Iran</a:t>
            </a: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978901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318817" y="9789019"/>
            <a:ext cx="2052106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238374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2016652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872953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383032" y="10664002"/>
            <a:ext cx="9601200" cy="4031873"/>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LLMs are entering nursing education, care planning, documentation, communication, and decision-support workflows. By generating and transforming clinical language, they may standardize information, reduce repetitive tasks, tailor education, and assist parts of the nursing process. Their clinical use also raises concerns about accuracy, bias, privacy, explainability, and accountability.</a:t>
            </a:r>
          </a:p>
        </p:txBody>
      </p:sp>
      <p:sp>
        <p:nvSpPr>
          <p:cNvPr id="88" name="Text Box 6">
            <a:extLst>
              <a:ext uri="{FF2B5EF4-FFF2-40B4-BE49-F238E27FC236}">
                <a16:creationId xmlns:a16="http://schemas.microsoft.com/office/drawing/2014/main" id="{44BFE7F8-789D-45EE-A81D-BE072485E37E}"/>
              </a:ext>
            </a:extLst>
          </p:cNvPr>
          <p:cNvSpPr txBox="1">
            <a:spLocks noChangeArrowheads="1"/>
          </p:cNvSpPr>
          <p:nvPr/>
        </p:nvSpPr>
        <p:spPr bwMode="auto">
          <a:xfrm>
            <a:off x="11309469" y="10645667"/>
            <a:ext cx="9601200" cy="1615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The literature points to useful augmentation across the nursing workflow — but with human oversight at every high-stakes step.</a:t>
            </a:r>
          </a:p>
        </p:txBody>
      </p:sp>
      <p:sp>
        <p:nvSpPr>
          <p:cNvPr id="98" name="TextBox 97">
            <a:extLst>
              <a:ext uri="{FF2B5EF4-FFF2-40B4-BE49-F238E27FC236}">
                <a16:creationId xmlns:a16="http://schemas.microsoft.com/office/drawing/2014/main" id="{16CE5E7F-6469-44C6-AA51-B785B103A619}"/>
              </a:ext>
            </a:extLst>
          </p:cNvPr>
          <p:cNvSpPr txBox="1"/>
          <p:nvPr/>
        </p:nvSpPr>
        <p:spPr>
          <a:xfrm>
            <a:off x="394231" y="21153326"/>
            <a:ext cx="9601201" cy="1077218"/>
          </a:xfrm>
          <a:prstGeom prst="rect">
            <a:avLst/>
          </a:prstGeom>
          <a:noFill/>
        </p:spPr>
        <p:txBody>
          <a:bodyPr wrap="square" rtlCol="0">
            <a:spAutoFit/>
          </a:bodyPr>
          <a:lstStyle>
            <a:defPPr>
              <a:defRPr kern="1200"/>
            </a:defPPr>
          </a:lstStyle>
          <a:p>
            <a:r>
              <a:rPr lang="en-US" sz="3200" dirty="0">
                <a:latin typeface="Times New Roman" panose="02020603050405020304" pitchFamily="18" charset="0"/>
                <a:ea typeface="Open Sans" panose="020B0606030504020204" pitchFamily="34" charset="0"/>
                <a:cs typeface="Times New Roman" panose="02020603050405020304" pitchFamily="18" charset="0"/>
              </a:rPr>
              <a:t>Narrative review of recent scientific literature published between 2023 and 2026.</a:t>
            </a: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256564" y="10649571"/>
            <a:ext cx="9580282" cy="1123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a:solidFill>
                  <a:srgbClr val="000001"/>
                </a:solidFill>
                <a:latin typeface="Times New Roman"/>
                <a:ea typeface="Times New Roman"/>
                <a:cs typeface="Times New Roman"/>
                <a:sym typeface="Times New Roman"/>
              </a:rPr>
              <a:t>Where the evidence is promising — and where caution is required</a:t>
            </a:r>
          </a:p>
        </p:txBody>
      </p:sp>
      <p:pic>
        <p:nvPicPr>
          <p:cNvPr id="4" name="Picture 3">
            <a:extLst>
              <a:ext uri="{FF2B5EF4-FFF2-40B4-BE49-F238E27FC236}">
                <a16:creationId xmlns:a16="http://schemas.microsoft.com/office/drawing/2014/main" id="{99D4B33D-8CE5-67F7-FF80-AB511266217A}"/>
              </a:ext>
            </a:extLst>
          </p:cNvPr>
          <p:cNvPicPr>
            <a:picLocks noChangeAspect="1"/>
          </p:cNvPicPr>
          <p:nvPr/>
        </p:nvPicPr>
        <p:blipFill>
          <a:blip r:embed="rId3">
            <a:extLst>
              <a:ext uri="{28A0092B-C50C-407E-A947-70E740481C1C}">
                <a14:useLocalDpi xmlns:a14="http://schemas.microsoft.com/office/drawing/2010/main" val="0"/>
              </a:ext>
            </a:extLst>
          </a:blip>
          <a:srcRect l="35084" t="35269" r="36686" b="15437"/>
          <a:stretch>
            <a:fillRect/>
          </a:stretch>
        </p:blipFill>
        <p:spPr>
          <a:xfrm>
            <a:off x="872985" y="4884811"/>
            <a:ext cx="2871478" cy="2821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C4F3DD17-1239-FEC5-BDB6-F7E1CF70F467}"/>
              </a:ext>
            </a:extLst>
          </p:cNvPr>
          <p:cNvSpPr txBox="1"/>
          <p:nvPr/>
        </p:nvSpPr>
        <p:spPr>
          <a:xfrm>
            <a:off x="678386" y="14959164"/>
            <a:ext cx="3840480" cy="502920"/>
          </a:xfrm>
          <a:prstGeom prst="rect">
            <a:avLst/>
          </a:prstGeom>
          <a:noFill/>
        </p:spPr>
        <p:txBody>
          <a:bodyPr wrap="square" lIns="76200" tIns="76200" rIns="76200" bIns="76200" anchor="t">
            <a:spAutoFit/>
          </a:bodyPr>
          <a:lstStyle/>
          <a:p>
            <a:pPr algn="l">
              <a:lnSpc>
                <a:spcPct val="100000"/>
              </a:lnSpc>
              <a:spcAft>
                <a:spcPts val="400"/>
              </a:spcAft>
            </a:pPr>
            <a:r>
              <a:rPr sz="3000" b="1" dirty="0">
                <a:solidFill>
                  <a:srgbClr val="173F63"/>
                </a:solidFill>
                <a:latin typeface="Libre Baskerville"/>
              </a:rPr>
              <a:t>Why this matters</a:t>
            </a:r>
          </a:p>
        </p:txBody>
      </p:sp>
      <p:sp>
        <p:nvSpPr>
          <p:cNvPr id="11" name="Rectangle 10">
            <a:extLst>
              <a:ext uri="{FF2B5EF4-FFF2-40B4-BE49-F238E27FC236}">
                <a16:creationId xmlns:a16="http://schemas.microsoft.com/office/drawing/2014/main" id="{131287BC-7748-BC87-7568-EF413B0F1759}"/>
              </a:ext>
            </a:extLst>
          </p:cNvPr>
          <p:cNvSpPr/>
          <p:nvPr/>
        </p:nvSpPr>
        <p:spPr>
          <a:xfrm>
            <a:off x="456357" y="15116601"/>
            <a:ext cx="56237" cy="4276252"/>
          </a:xfrm>
          <a:prstGeom prst="rect">
            <a:avLst/>
          </a:prstGeom>
          <a:solidFill>
            <a:srgbClr val="0384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74">
            <a:extLst>
              <a:ext uri="{FF2B5EF4-FFF2-40B4-BE49-F238E27FC236}">
                <a16:creationId xmlns:a16="http://schemas.microsoft.com/office/drawing/2014/main" id="{CFB06C63-4A34-77C2-AFD9-88DAB0FC4B9B}"/>
              </a:ext>
            </a:extLst>
          </p:cNvPr>
          <p:cNvSpPr/>
          <p:nvPr/>
        </p:nvSpPr>
        <p:spPr>
          <a:xfrm>
            <a:off x="556011" y="15546745"/>
            <a:ext cx="4305356" cy="3877238"/>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1D0F4ED7-0162-1694-E839-F5530AF90F1D}"/>
              </a:ext>
            </a:extLst>
          </p:cNvPr>
          <p:cNvSpPr txBox="1"/>
          <p:nvPr/>
        </p:nvSpPr>
        <p:spPr>
          <a:xfrm>
            <a:off x="719977" y="15795416"/>
            <a:ext cx="3946705" cy="3539430"/>
          </a:xfrm>
          <a:prstGeom prst="rect">
            <a:avLst/>
          </a:prstGeom>
          <a:noFill/>
        </p:spPr>
        <p:txBody>
          <a:bodyPr wrap="square">
            <a:spAutoFit/>
          </a:bodyPr>
          <a:lstStyle/>
          <a:p>
            <a:pPr>
              <a:lnSpc>
                <a:spcPct val="100000"/>
              </a:lnSpc>
              <a:spcAft>
                <a:spcPts val="400"/>
              </a:spcAft>
            </a:pPr>
            <a:r>
              <a:rPr lang="en-US" sz="2800" b="0" dirty="0">
                <a:solidFill>
                  <a:srgbClr val="24313D"/>
                </a:solidFill>
                <a:latin typeface="Times New Roman" panose="02020603050405020304" pitchFamily="18" charset="0"/>
                <a:cs typeface="Times New Roman" panose="02020603050405020304" pitchFamily="18" charset="0"/>
              </a:rPr>
              <a:t>LLMs may help organize assessment information, identify care-plan gaps, support handover and documentation, and create interactive learning experiences for nurses and students.</a:t>
            </a:r>
          </a:p>
        </p:txBody>
      </p:sp>
      <p:sp>
        <p:nvSpPr>
          <p:cNvPr id="17" name="TextBox 16">
            <a:extLst>
              <a:ext uri="{FF2B5EF4-FFF2-40B4-BE49-F238E27FC236}">
                <a16:creationId xmlns:a16="http://schemas.microsoft.com/office/drawing/2014/main" id="{66349FC2-A4FA-18EF-890C-0100390988DA}"/>
              </a:ext>
            </a:extLst>
          </p:cNvPr>
          <p:cNvSpPr txBox="1"/>
          <p:nvPr/>
        </p:nvSpPr>
        <p:spPr>
          <a:xfrm>
            <a:off x="5823043" y="14846531"/>
            <a:ext cx="3396591" cy="615553"/>
          </a:xfrm>
          <a:prstGeom prst="rect">
            <a:avLst/>
          </a:prstGeom>
          <a:noFill/>
        </p:spPr>
        <p:txBody>
          <a:bodyPr wrap="square" lIns="76200" tIns="76200" rIns="76200" bIns="76200" anchor="t">
            <a:spAutoFit/>
          </a:bodyPr>
          <a:lstStyle/>
          <a:p>
            <a:pPr algn="l">
              <a:lnSpc>
                <a:spcPct val="100000"/>
              </a:lnSpc>
              <a:spcAft>
                <a:spcPts val="400"/>
              </a:spcAft>
            </a:pPr>
            <a:r>
              <a:rPr sz="3000" b="1" dirty="0">
                <a:solidFill>
                  <a:srgbClr val="173F63"/>
                </a:solidFill>
                <a:latin typeface="Libre Baskerville"/>
              </a:rPr>
              <a:t>A critical caveat</a:t>
            </a:r>
          </a:p>
        </p:txBody>
      </p:sp>
      <p:sp>
        <p:nvSpPr>
          <p:cNvPr id="19" name="Rounded Rectangle 74">
            <a:extLst>
              <a:ext uri="{FF2B5EF4-FFF2-40B4-BE49-F238E27FC236}">
                <a16:creationId xmlns:a16="http://schemas.microsoft.com/office/drawing/2014/main" id="{EF45802D-A081-E334-4B13-F709EB56E05D}"/>
              </a:ext>
            </a:extLst>
          </p:cNvPr>
          <p:cNvSpPr/>
          <p:nvPr/>
        </p:nvSpPr>
        <p:spPr>
          <a:xfrm>
            <a:off x="5710171" y="15515615"/>
            <a:ext cx="4305356" cy="3877238"/>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a:extLst>
              <a:ext uri="{FF2B5EF4-FFF2-40B4-BE49-F238E27FC236}">
                <a16:creationId xmlns:a16="http://schemas.microsoft.com/office/drawing/2014/main" id="{902C334F-DA0A-7D65-7710-C614B652EFF9}"/>
              </a:ext>
            </a:extLst>
          </p:cNvPr>
          <p:cNvSpPr/>
          <p:nvPr/>
        </p:nvSpPr>
        <p:spPr>
          <a:xfrm>
            <a:off x="5537511" y="14942523"/>
            <a:ext cx="45719" cy="4450329"/>
          </a:xfrm>
          <a:prstGeom prst="rect">
            <a:avLst/>
          </a:prstGeom>
          <a:solidFill>
            <a:srgbClr val="D752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a:extLst>
              <a:ext uri="{FF2B5EF4-FFF2-40B4-BE49-F238E27FC236}">
                <a16:creationId xmlns:a16="http://schemas.microsoft.com/office/drawing/2014/main" id="{C3EA3919-9865-05E3-CE19-2CD319887CD4}"/>
              </a:ext>
            </a:extLst>
          </p:cNvPr>
          <p:cNvSpPr txBox="1"/>
          <p:nvPr/>
        </p:nvSpPr>
        <p:spPr>
          <a:xfrm>
            <a:off x="5823043" y="15818908"/>
            <a:ext cx="4079612" cy="3108543"/>
          </a:xfrm>
          <a:prstGeom prst="rect">
            <a:avLst/>
          </a:prstGeom>
          <a:noFill/>
        </p:spPr>
        <p:txBody>
          <a:bodyPr wrap="square">
            <a:spAutoFit/>
          </a:bodyPr>
          <a:lstStyle/>
          <a:p>
            <a:pPr>
              <a:lnSpc>
                <a:spcPct val="100000"/>
              </a:lnSpc>
              <a:spcAft>
                <a:spcPts val="400"/>
              </a:spcAft>
            </a:pPr>
            <a:r>
              <a:rPr lang="en-US" sz="2800" b="0" dirty="0">
                <a:solidFill>
                  <a:srgbClr val="24313D"/>
                </a:solidFill>
                <a:latin typeface="Times New Roman" panose="02020603050405020304" pitchFamily="18" charset="0"/>
                <a:cs typeface="Times New Roman" panose="02020603050405020304" pitchFamily="18" charset="0"/>
              </a:rPr>
              <a:t>Outputs remain probabilistic and may be incomplete or misleading. Key concerns include bias, privacy, explainability, and accountability—especially when outputs affect care.</a:t>
            </a:r>
          </a:p>
        </p:txBody>
      </p:sp>
      <p:sp>
        <p:nvSpPr>
          <p:cNvPr id="27" name="Oval 26">
            <a:extLst>
              <a:ext uri="{FF2B5EF4-FFF2-40B4-BE49-F238E27FC236}">
                <a16:creationId xmlns:a16="http://schemas.microsoft.com/office/drawing/2014/main" id="{0DABFD1E-491E-A151-0581-432B8E91657D}"/>
              </a:ext>
            </a:extLst>
          </p:cNvPr>
          <p:cNvSpPr/>
          <p:nvPr/>
        </p:nvSpPr>
        <p:spPr>
          <a:xfrm>
            <a:off x="1868852" y="22340897"/>
            <a:ext cx="502920" cy="502920"/>
          </a:xfrm>
          <a:prstGeom prst="ellipse">
            <a:avLst/>
          </a:prstGeom>
          <a:solidFill>
            <a:srgbClr val="0384E9"/>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C8801716-B806-02B2-6A11-FB2686A348DC}"/>
              </a:ext>
            </a:extLst>
          </p:cNvPr>
          <p:cNvSpPr txBox="1"/>
          <p:nvPr/>
        </p:nvSpPr>
        <p:spPr>
          <a:xfrm>
            <a:off x="1548812" y="22916968"/>
            <a:ext cx="1143000" cy="384048"/>
          </a:xfrm>
          <a:prstGeom prst="rect">
            <a:avLst/>
          </a:prstGeom>
          <a:noFill/>
        </p:spPr>
        <p:txBody>
          <a:bodyPr wrap="square" lIns="0" tIns="0" rIns="0" bIns="0" anchor="t">
            <a:spAutoFit/>
          </a:bodyPr>
          <a:lstStyle/>
          <a:p>
            <a:pPr algn="ctr">
              <a:lnSpc>
                <a:spcPct val="100000"/>
              </a:lnSpc>
              <a:spcAft>
                <a:spcPts val="400"/>
              </a:spcAft>
            </a:pPr>
            <a:r>
              <a:rPr sz="2400" b="1">
                <a:solidFill>
                  <a:srgbClr val="173F63"/>
                </a:solidFill>
                <a:latin typeface="Arial"/>
              </a:rPr>
              <a:t>2023</a:t>
            </a:r>
          </a:p>
        </p:txBody>
      </p:sp>
      <p:sp>
        <p:nvSpPr>
          <p:cNvPr id="31" name="TextBox 30">
            <a:extLst>
              <a:ext uri="{FF2B5EF4-FFF2-40B4-BE49-F238E27FC236}">
                <a16:creationId xmlns:a16="http://schemas.microsoft.com/office/drawing/2014/main" id="{240A695C-3897-3327-A9DB-F6EB953BE86E}"/>
              </a:ext>
            </a:extLst>
          </p:cNvPr>
          <p:cNvSpPr txBox="1"/>
          <p:nvPr/>
        </p:nvSpPr>
        <p:spPr>
          <a:xfrm>
            <a:off x="1228772" y="23291872"/>
            <a:ext cx="1783080" cy="914400"/>
          </a:xfrm>
          <a:prstGeom prst="rect">
            <a:avLst/>
          </a:prstGeom>
          <a:noFill/>
        </p:spPr>
        <p:txBody>
          <a:bodyPr wrap="square" lIns="0" tIns="0" rIns="0" bIns="0" anchor="t">
            <a:spAutoFit/>
          </a:bodyPr>
          <a:lstStyle/>
          <a:p>
            <a:pPr algn="ctr">
              <a:lnSpc>
                <a:spcPct val="100000"/>
              </a:lnSpc>
              <a:spcAft>
                <a:spcPts val="400"/>
              </a:spcAft>
            </a:pPr>
            <a:r>
              <a:rPr sz="2200" b="0">
                <a:solidFill>
                  <a:srgbClr val="5E6D7A"/>
                </a:solidFill>
                <a:latin typeface="Arial"/>
              </a:rPr>
              <a:t>Care planning &amp; ethics
[2]</a:t>
            </a:r>
          </a:p>
        </p:txBody>
      </p:sp>
      <p:sp>
        <p:nvSpPr>
          <p:cNvPr id="33" name="Oval 32">
            <a:extLst>
              <a:ext uri="{FF2B5EF4-FFF2-40B4-BE49-F238E27FC236}">
                <a16:creationId xmlns:a16="http://schemas.microsoft.com/office/drawing/2014/main" id="{81CFDBE6-1DDB-0C57-360E-2CC8BDF5623E}"/>
              </a:ext>
            </a:extLst>
          </p:cNvPr>
          <p:cNvSpPr/>
          <p:nvPr/>
        </p:nvSpPr>
        <p:spPr>
          <a:xfrm>
            <a:off x="3862244" y="22340897"/>
            <a:ext cx="502920" cy="502920"/>
          </a:xfrm>
          <a:prstGeom prst="ellipse">
            <a:avLst/>
          </a:prstGeom>
          <a:solidFill>
            <a:srgbClr val="0384E9"/>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a:extLst>
              <a:ext uri="{FF2B5EF4-FFF2-40B4-BE49-F238E27FC236}">
                <a16:creationId xmlns:a16="http://schemas.microsoft.com/office/drawing/2014/main" id="{BE821213-C0F4-F714-F645-D5DB12CED99C}"/>
              </a:ext>
            </a:extLst>
          </p:cNvPr>
          <p:cNvSpPr txBox="1"/>
          <p:nvPr/>
        </p:nvSpPr>
        <p:spPr>
          <a:xfrm>
            <a:off x="3542204" y="22916968"/>
            <a:ext cx="1143000" cy="384048"/>
          </a:xfrm>
          <a:prstGeom prst="rect">
            <a:avLst/>
          </a:prstGeom>
          <a:noFill/>
        </p:spPr>
        <p:txBody>
          <a:bodyPr wrap="square" lIns="0" tIns="0" rIns="0" bIns="0" anchor="t">
            <a:spAutoFit/>
          </a:bodyPr>
          <a:lstStyle/>
          <a:p>
            <a:pPr algn="ctr">
              <a:lnSpc>
                <a:spcPct val="100000"/>
              </a:lnSpc>
              <a:spcAft>
                <a:spcPts val="400"/>
              </a:spcAft>
            </a:pPr>
            <a:r>
              <a:rPr sz="2400" b="1">
                <a:solidFill>
                  <a:srgbClr val="173F63"/>
                </a:solidFill>
                <a:latin typeface="Arial"/>
              </a:rPr>
              <a:t>2024</a:t>
            </a:r>
          </a:p>
        </p:txBody>
      </p:sp>
      <p:sp>
        <p:nvSpPr>
          <p:cNvPr id="37" name="TextBox 36">
            <a:extLst>
              <a:ext uri="{FF2B5EF4-FFF2-40B4-BE49-F238E27FC236}">
                <a16:creationId xmlns:a16="http://schemas.microsoft.com/office/drawing/2014/main" id="{8006DA33-DB54-65FD-5E36-8194B891BED5}"/>
              </a:ext>
            </a:extLst>
          </p:cNvPr>
          <p:cNvSpPr txBox="1"/>
          <p:nvPr/>
        </p:nvSpPr>
        <p:spPr>
          <a:xfrm>
            <a:off x="3222164" y="23291872"/>
            <a:ext cx="1783080" cy="914400"/>
          </a:xfrm>
          <a:prstGeom prst="rect">
            <a:avLst/>
          </a:prstGeom>
          <a:noFill/>
        </p:spPr>
        <p:txBody>
          <a:bodyPr wrap="square" lIns="0" tIns="0" rIns="0" bIns="0" anchor="t">
            <a:spAutoFit/>
          </a:bodyPr>
          <a:lstStyle/>
          <a:p>
            <a:pPr algn="ctr">
              <a:lnSpc>
                <a:spcPct val="100000"/>
              </a:lnSpc>
              <a:spcAft>
                <a:spcPts val="400"/>
              </a:spcAft>
            </a:pPr>
            <a:r>
              <a:rPr sz="2200" b="0">
                <a:solidFill>
                  <a:srgbClr val="5E6D7A"/>
                </a:solidFill>
                <a:latin typeface="Arial"/>
              </a:rPr>
              <a:t>Nursing education
[1]</a:t>
            </a:r>
          </a:p>
        </p:txBody>
      </p:sp>
      <p:sp>
        <p:nvSpPr>
          <p:cNvPr id="39" name="Oval 38">
            <a:extLst>
              <a:ext uri="{FF2B5EF4-FFF2-40B4-BE49-F238E27FC236}">
                <a16:creationId xmlns:a16="http://schemas.microsoft.com/office/drawing/2014/main" id="{EE997C40-2517-F8FC-0356-15317993FBFB}"/>
              </a:ext>
            </a:extLst>
          </p:cNvPr>
          <p:cNvSpPr/>
          <p:nvPr/>
        </p:nvSpPr>
        <p:spPr>
          <a:xfrm>
            <a:off x="5855636" y="22340897"/>
            <a:ext cx="502920" cy="502920"/>
          </a:xfrm>
          <a:prstGeom prst="ellipse">
            <a:avLst/>
          </a:prstGeom>
          <a:solidFill>
            <a:srgbClr val="0384E9"/>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a:extLst>
              <a:ext uri="{FF2B5EF4-FFF2-40B4-BE49-F238E27FC236}">
                <a16:creationId xmlns:a16="http://schemas.microsoft.com/office/drawing/2014/main" id="{5B28A78B-A816-351E-D858-2D5115BF672A}"/>
              </a:ext>
            </a:extLst>
          </p:cNvPr>
          <p:cNvSpPr txBox="1"/>
          <p:nvPr/>
        </p:nvSpPr>
        <p:spPr>
          <a:xfrm>
            <a:off x="5535596" y="22916968"/>
            <a:ext cx="1143000" cy="384048"/>
          </a:xfrm>
          <a:prstGeom prst="rect">
            <a:avLst/>
          </a:prstGeom>
          <a:noFill/>
        </p:spPr>
        <p:txBody>
          <a:bodyPr wrap="square" lIns="0" tIns="0" rIns="0" bIns="0" anchor="t">
            <a:spAutoFit/>
          </a:bodyPr>
          <a:lstStyle/>
          <a:p>
            <a:pPr algn="ctr">
              <a:lnSpc>
                <a:spcPct val="100000"/>
              </a:lnSpc>
              <a:spcAft>
                <a:spcPts val="400"/>
              </a:spcAft>
            </a:pPr>
            <a:r>
              <a:rPr sz="2400" b="1">
                <a:solidFill>
                  <a:srgbClr val="173F63"/>
                </a:solidFill>
                <a:latin typeface="Arial"/>
              </a:rPr>
              <a:t>2025</a:t>
            </a:r>
          </a:p>
        </p:txBody>
      </p:sp>
      <p:sp>
        <p:nvSpPr>
          <p:cNvPr id="43" name="TextBox 42">
            <a:extLst>
              <a:ext uri="{FF2B5EF4-FFF2-40B4-BE49-F238E27FC236}">
                <a16:creationId xmlns:a16="http://schemas.microsoft.com/office/drawing/2014/main" id="{11FDC1B2-A2D7-221A-B19E-A9CDF4003826}"/>
              </a:ext>
            </a:extLst>
          </p:cNvPr>
          <p:cNvSpPr txBox="1"/>
          <p:nvPr/>
        </p:nvSpPr>
        <p:spPr>
          <a:xfrm>
            <a:off x="5215556" y="23291872"/>
            <a:ext cx="1783080" cy="914400"/>
          </a:xfrm>
          <a:prstGeom prst="rect">
            <a:avLst/>
          </a:prstGeom>
          <a:noFill/>
        </p:spPr>
        <p:txBody>
          <a:bodyPr wrap="square" lIns="0" tIns="0" rIns="0" bIns="0" anchor="t">
            <a:spAutoFit/>
          </a:bodyPr>
          <a:lstStyle/>
          <a:p>
            <a:pPr algn="ctr">
              <a:lnSpc>
                <a:spcPct val="100000"/>
              </a:lnSpc>
              <a:spcAft>
                <a:spcPts val="400"/>
              </a:spcAft>
            </a:pPr>
            <a:r>
              <a:rPr sz="2200" b="0">
                <a:solidFill>
                  <a:srgbClr val="5E6D7A"/>
                </a:solidFill>
                <a:latin typeface="Arial"/>
              </a:rPr>
              <a:t>Clinical nursing
[3,5]</a:t>
            </a:r>
          </a:p>
        </p:txBody>
      </p:sp>
      <p:sp>
        <p:nvSpPr>
          <p:cNvPr id="45" name="Oval 44">
            <a:extLst>
              <a:ext uri="{FF2B5EF4-FFF2-40B4-BE49-F238E27FC236}">
                <a16:creationId xmlns:a16="http://schemas.microsoft.com/office/drawing/2014/main" id="{EB2CBA62-09E0-91C9-62B0-B9E97205F2AE}"/>
              </a:ext>
            </a:extLst>
          </p:cNvPr>
          <p:cNvSpPr/>
          <p:nvPr/>
        </p:nvSpPr>
        <p:spPr>
          <a:xfrm>
            <a:off x="7849028" y="22340897"/>
            <a:ext cx="502920" cy="502920"/>
          </a:xfrm>
          <a:prstGeom prst="ellipse">
            <a:avLst/>
          </a:prstGeom>
          <a:solidFill>
            <a:srgbClr val="0384E9"/>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a:extLst>
              <a:ext uri="{FF2B5EF4-FFF2-40B4-BE49-F238E27FC236}">
                <a16:creationId xmlns:a16="http://schemas.microsoft.com/office/drawing/2014/main" id="{C76AF291-96D2-2BE1-B410-FE446ACD2F00}"/>
              </a:ext>
            </a:extLst>
          </p:cNvPr>
          <p:cNvSpPr txBox="1"/>
          <p:nvPr/>
        </p:nvSpPr>
        <p:spPr>
          <a:xfrm>
            <a:off x="7528988" y="22916968"/>
            <a:ext cx="1143000" cy="384048"/>
          </a:xfrm>
          <a:prstGeom prst="rect">
            <a:avLst/>
          </a:prstGeom>
          <a:noFill/>
        </p:spPr>
        <p:txBody>
          <a:bodyPr wrap="square" lIns="0" tIns="0" rIns="0" bIns="0" anchor="t">
            <a:spAutoFit/>
          </a:bodyPr>
          <a:lstStyle/>
          <a:p>
            <a:pPr algn="ctr">
              <a:lnSpc>
                <a:spcPct val="100000"/>
              </a:lnSpc>
              <a:spcAft>
                <a:spcPts val="400"/>
              </a:spcAft>
            </a:pPr>
            <a:r>
              <a:rPr sz="2400" b="1">
                <a:solidFill>
                  <a:srgbClr val="173F63"/>
                </a:solidFill>
                <a:latin typeface="Arial"/>
              </a:rPr>
              <a:t>2025</a:t>
            </a:r>
          </a:p>
        </p:txBody>
      </p:sp>
      <p:sp>
        <p:nvSpPr>
          <p:cNvPr id="49" name="TextBox 48">
            <a:extLst>
              <a:ext uri="{FF2B5EF4-FFF2-40B4-BE49-F238E27FC236}">
                <a16:creationId xmlns:a16="http://schemas.microsoft.com/office/drawing/2014/main" id="{65360955-0D21-C8B0-FD1D-544D31D2EE9F}"/>
              </a:ext>
            </a:extLst>
          </p:cNvPr>
          <p:cNvSpPr txBox="1"/>
          <p:nvPr/>
        </p:nvSpPr>
        <p:spPr>
          <a:xfrm>
            <a:off x="7208948" y="23291872"/>
            <a:ext cx="1783080" cy="914400"/>
          </a:xfrm>
          <a:prstGeom prst="rect">
            <a:avLst/>
          </a:prstGeom>
          <a:noFill/>
        </p:spPr>
        <p:txBody>
          <a:bodyPr wrap="square" lIns="0" tIns="0" rIns="0" bIns="0" anchor="t">
            <a:spAutoFit/>
          </a:bodyPr>
          <a:lstStyle/>
          <a:p>
            <a:pPr algn="ctr">
              <a:lnSpc>
                <a:spcPct val="100000"/>
              </a:lnSpc>
              <a:spcAft>
                <a:spcPts val="400"/>
              </a:spcAft>
            </a:pPr>
            <a:r>
              <a:rPr sz="2200" b="0">
                <a:solidFill>
                  <a:srgbClr val="5E6D7A"/>
                </a:solidFill>
                <a:latin typeface="Arial"/>
              </a:rPr>
              <a:t>Documentation vision
[4]</a:t>
            </a:r>
          </a:p>
        </p:txBody>
      </p:sp>
      <p:sp>
        <p:nvSpPr>
          <p:cNvPr id="52" name="Rounded Rectangle 101">
            <a:extLst>
              <a:ext uri="{FF2B5EF4-FFF2-40B4-BE49-F238E27FC236}">
                <a16:creationId xmlns:a16="http://schemas.microsoft.com/office/drawing/2014/main" id="{21FB8E32-2F7A-8FE6-DE9A-416653133AF1}"/>
              </a:ext>
            </a:extLst>
          </p:cNvPr>
          <p:cNvSpPr/>
          <p:nvPr/>
        </p:nvSpPr>
        <p:spPr>
          <a:xfrm>
            <a:off x="11329792" y="12619372"/>
            <a:ext cx="9610558" cy="2907792"/>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Rectangle 53">
            <a:extLst>
              <a:ext uri="{FF2B5EF4-FFF2-40B4-BE49-F238E27FC236}">
                <a16:creationId xmlns:a16="http://schemas.microsoft.com/office/drawing/2014/main" id="{0F9B6BF3-AE9A-2373-8ADA-5AA70F2DB20E}"/>
              </a:ext>
            </a:extLst>
          </p:cNvPr>
          <p:cNvSpPr/>
          <p:nvPr/>
        </p:nvSpPr>
        <p:spPr>
          <a:xfrm>
            <a:off x="11325025" y="12577892"/>
            <a:ext cx="9610558" cy="681710"/>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a:extLst>
              <a:ext uri="{FF2B5EF4-FFF2-40B4-BE49-F238E27FC236}">
                <a16:creationId xmlns:a16="http://schemas.microsoft.com/office/drawing/2014/main" id="{27CFA2A4-02B0-3FC1-861D-BEF38869B60B}"/>
              </a:ext>
            </a:extLst>
          </p:cNvPr>
          <p:cNvSpPr txBox="1"/>
          <p:nvPr/>
        </p:nvSpPr>
        <p:spPr>
          <a:xfrm>
            <a:off x="11349297" y="12625655"/>
            <a:ext cx="5458968" cy="646331"/>
          </a:xfrm>
          <a:prstGeom prst="rect">
            <a:avLst/>
          </a:prstGeom>
          <a:noFill/>
        </p:spPr>
        <p:txBody>
          <a:bodyPr wrap="square" lIns="76200" tIns="76200" rIns="76200" bIns="76200" anchor="t">
            <a:spAutoFit/>
          </a:bodyPr>
          <a:lstStyle/>
          <a:p>
            <a:pPr algn="l">
              <a:lnSpc>
                <a:spcPct val="100000"/>
              </a:lnSpc>
              <a:spcAft>
                <a:spcPts val="400"/>
              </a:spcAft>
            </a:pPr>
            <a:r>
              <a:rPr sz="3200" b="1" dirty="0">
                <a:solidFill>
                  <a:srgbClr val="173F63"/>
                </a:solidFill>
                <a:latin typeface="Libre Baskerville"/>
              </a:rPr>
              <a:t>1  Education &amp; learning</a:t>
            </a:r>
          </a:p>
        </p:txBody>
      </p:sp>
      <p:sp>
        <p:nvSpPr>
          <p:cNvPr id="58" name="TextBox 57">
            <a:extLst>
              <a:ext uri="{FF2B5EF4-FFF2-40B4-BE49-F238E27FC236}">
                <a16:creationId xmlns:a16="http://schemas.microsoft.com/office/drawing/2014/main" id="{6BA488CC-6871-65CE-9600-191CD12E5FDF}"/>
              </a:ext>
            </a:extLst>
          </p:cNvPr>
          <p:cNvSpPr txBox="1"/>
          <p:nvPr/>
        </p:nvSpPr>
        <p:spPr>
          <a:xfrm>
            <a:off x="11583450" y="13398572"/>
            <a:ext cx="9093151" cy="2021066"/>
          </a:xfrm>
          <a:prstGeom prst="rect">
            <a:avLst/>
          </a:prstGeom>
          <a:noFill/>
        </p:spPr>
        <p:txBody>
          <a:bodyPr wrap="square" lIns="25400" tIns="25400" rIns="25400" bIns="25400" anchor="t">
            <a:spAutoFit/>
          </a:bodyPr>
          <a:lstStyle/>
          <a:p>
            <a:pPr algn="l">
              <a:lnSpc>
                <a:spcPct val="100000"/>
              </a:lnSpc>
              <a:spcAft>
                <a:spcPts val="400"/>
              </a:spcAft>
            </a:pPr>
            <a:r>
              <a:rPr sz="3200" b="0" dirty="0">
                <a:solidFill>
                  <a:srgbClr val="24313D"/>
                </a:solidFill>
                <a:latin typeface="Times New Roman" panose="02020603050405020304" pitchFamily="18" charset="0"/>
                <a:cs typeface="Times New Roman" panose="02020603050405020304" pitchFamily="18" charset="0"/>
              </a:rPr>
              <a:t>Interactive tutoring, curriculum support, critical-thinking prompts, and simulation of complex clinical scenarios are promising uses. Educators remain central to validation and responsible use</a:t>
            </a:r>
            <a:r>
              <a:rPr lang="en-US" sz="3200" b="0" dirty="0">
                <a:solidFill>
                  <a:srgbClr val="24313D"/>
                </a:solidFill>
                <a:latin typeface="Times New Roman" panose="02020603050405020304" pitchFamily="18" charset="0"/>
                <a:cs typeface="Times New Roman" panose="02020603050405020304" pitchFamily="18" charset="0"/>
              </a:rPr>
              <a:t>.</a:t>
            </a:r>
            <a:endParaRPr sz="3200" b="0" dirty="0">
              <a:solidFill>
                <a:srgbClr val="24313D"/>
              </a:solidFill>
              <a:latin typeface="Times New Roman" panose="02020603050405020304" pitchFamily="18" charset="0"/>
              <a:cs typeface="Times New Roman" panose="02020603050405020304" pitchFamily="18" charset="0"/>
            </a:endParaRPr>
          </a:p>
        </p:txBody>
      </p:sp>
      <p:sp>
        <p:nvSpPr>
          <p:cNvPr id="60" name="Rounded Rectangle 105">
            <a:extLst>
              <a:ext uri="{FF2B5EF4-FFF2-40B4-BE49-F238E27FC236}">
                <a16:creationId xmlns:a16="http://schemas.microsoft.com/office/drawing/2014/main" id="{4612CFBA-DD2F-0D20-086F-D6B028F6AD41}"/>
              </a:ext>
            </a:extLst>
          </p:cNvPr>
          <p:cNvSpPr/>
          <p:nvPr/>
        </p:nvSpPr>
        <p:spPr>
          <a:xfrm>
            <a:off x="11309469" y="16581194"/>
            <a:ext cx="9626114" cy="3402458"/>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Rectangle 68">
            <a:extLst>
              <a:ext uri="{FF2B5EF4-FFF2-40B4-BE49-F238E27FC236}">
                <a16:creationId xmlns:a16="http://schemas.microsoft.com/office/drawing/2014/main" id="{34F5E655-9635-44A3-12BD-EFE0562CF540}"/>
              </a:ext>
            </a:extLst>
          </p:cNvPr>
          <p:cNvSpPr/>
          <p:nvPr/>
        </p:nvSpPr>
        <p:spPr>
          <a:xfrm>
            <a:off x="11309468" y="16398314"/>
            <a:ext cx="9626113" cy="725280"/>
          </a:xfrm>
          <a:prstGeom prst="rect">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TextBox 73">
            <a:extLst>
              <a:ext uri="{FF2B5EF4-FFF2-40B4-BE49-F238E27FC236}">
                <a16:creationId xmlns:a16="http://schemas.microsoft.com/office/drawing/2014/main" id="{0E97F594-9BDE-7E04-DDA1-4676CBC1DC21}"/>
              </a:ext>
            </a:extLst>
          </p:cNvPr>
          <p:cNvSpPr txBox="1"/>
          <p:nvPr/>
        </p:nvSpPr>
        <p:spPr>
          <a:xfrm>
            <a:off x="11339946" y="16462915"/>
            <a:ext cx="9113348" cy="646331"/>
          </a:xfrm>
          <a:prstGeom prst="rect">
            <a:avLst/>
          </a:prstGeom>
          <a:noFill/>
        </p:spPr>
        <p:txBody>
          <a:bodyPr wrap="square" lIns="76200" tIns="76200" rIns="76200" bIns="76200" anchor="t">
            <a:spAutoFit/>
          </a:bodyPr>
          <a:lstStyle/>
          <a:p>
            <a:pPr algn="l">
              <a:lnSpc>
                <a:spcPct val="100000"/>
              </a:lnSpc>
              <a:spcAft>
                <a:spcPts val="400"/>
              </a:spcAft>
            </a:pPr>
            <a:r>
              <a:rPr sz="3200" b="1" dirty="0">
                <a:solidFill>
                  <a:srgbClr val="173F63"/>
                </a:solidFill>
                <a:latin typeface="Libre Baskerville"/>
              </a:rPr>
              <a:t>2  Care planning &amp; support</a:t>
            </a:r>
          </a:p>
        </p:txBody>
      </p:sp>
      <p:sp>
        <p:nvSpPr>
          <p:cNvPr id="77" name="TextBox 76">
            <a:extLst>
              <a:ext uri="{FF2B5EF4-FFF2-40B4-BE49-F238E27FC236}">
                <a16:creationId xmlns:a16="http://schemas.microsoft.com/office/drawing/2014/main" id="{842CC1DA-2A3D-AF6E-59B7-A9EEBF52DCB0}"/>
              </a:ext>
            </a:extLst>
          </p:cNvPr>
          <p:cNvSpPr txBox="1"/>
          <p:nvPr/>
        </p:nvSpPr>
        <p:spPr>
          <a:xfrm>
            <a:off x="11492349" y="17314810"/>
            <a:ext cx="9418320" cy="2513509"/>
          </a:xfrm>
          <a:prstGeom prst="rect">
            <a:avLst/>
          </a:prstGeom>
          <a:noFill/>
        </p:spPr>
        <p:txBody>
          <a:bodyPr wrap="square" lIns="25400" tIns="25400" rIns="25400" bIns="25400" anchor="t">
            <a:spAutoFit/>
          </a:bodyPr>
          <a:lstStyle/>
          <a:p>
            <a:pPr algn="l">
              <a:lnSpc>
                <a:spcPct val="100000"/>
              </a:lnSpc>
              <a:spcAft>
                <a:spcPts val="400"/>
              </a:spcAft>
            </a:pPr>
            <a:r>
              <a:rPr sz="3200" b="0" dirty="0">
                <a:solidFill>
                  <a:srgbClr val="24313D"/>
                </a:solidFill>
                <a:latin typeface="Times New Roman" panose="02020603050405020304" pitchFamily="18" charset="0"/>
                <a:cs typeface="Times New Roman" panose="02020603050405020304" pitchFamily="18" charset="0"/>
              </a:rPr>
              <a:t>LLMs may assist with assessment interpretation, nursing diagnoses, care-plan drafting, identifying gaps, communication, and professional development. Structured prompts and standardized terminology may improve consistency</a:t>
            </a:r>
            <a:r>
              <a:rPr lang="en-US" sz="3200" b="0" dirty="0">
                <a:solidFill>
                  <a:srgbClr val="24313D"/>
                </a:solidFill>
                <a:latin typeface="Times New Roman" panose="02020603050405020304" pitchFamily="18" charset="0"/>
                <a:cs typeface="Times New Roman" panose="02020603050405020304" pitchFamily="18" charset="0"/>
              </a:rPr>
              <a:t>.</a:t>
            </a:r>
            <a:endParaRPr sz="3200" b="0" dirty="0">
              <a:solidFill>
                <a:srgbClr val="24313D"/>
              </a:solidFill>
              <a:latin typeface="Times New Roman" panose="02020603050405020304" pitchFamily="18" charset="0"/>
              <a:cs typeface="Times New Roman" panose="02020603050405020304" pitchFamily="18" charset="0"/>
            </a:endParaRPr>
          </a:p>
        </p:txBody>
      </p:sp>
      <p:sp>
        <p:nvSpPr>
          <p:cNvPr id="101" name="Rounded Rectangle 105">
            <a:extLst>
              <a:ext uri="{FF2B5EF4-FFF2-40B4-BE49-F238E27FC236}">
                <a16:creationId xmlns:a16="http://schemas.microsoft.com/office/drawing/2014/main" id="{D157F352-FE50-A65D-5B8E-B4D5417A6F7D}"/>
              </a:ext>
            </a:extLst>
          </p:cNvPr>
          <p:cNvSpPr/>
          <p:nvPr/>
        </p:nvSpPr>
        <p:spPr>
          <a:xfrm>
            <a:off x="11309618" y="20907006"/>
            <a:ext cx="9626114" cy="2874651"/>
          </a:xfrm>
          <a:prstGeom prst="roundRect">
            <a:avLst/>
          </a:prstGeom>
          <a:solidFill>
            <a:srgbClr val="FFFFFF"/>
          </a:solidFill>
          <a:ln w="25400">
            <a:solidFill>
              <a:srgbClr val="B7D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 name="Rectangle 102">
            <a:extLst>
              <a:ext uri="{FF2B5EF4-FFF2-40B4-BE49-F238E27FC236}">
                <a16:creationId xmlns:a16="http://schemas.microsoft.com/office/drawing/2014/main" id="{C3AD0124-5831-82B5-DC47-C71802C926CF}"/>
              </a:ext>
            </a:extLst>
          </p:cNvPr>
          <p:cNvSpPr/>
          <p:nvPr/>
        </p:nvSpPr>
        <p:spPr>
          <a:xfrm>
            <a:off x="11309617" y="20724126"/>
            <a:ext cx="9626113" cy="725280"/>
          </a:xfrm>
          <a:prstGeom prst="rect">
            <a:avLst/>
          </a:prstGeom>
          <a:solidFill>
            <a:srgbClr val="0384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5" name="TextBox 104">
            <a:extLst>
              <a:ext uri="{FF2B5EF4-FFF2-40B4-BE49-F238E27FC236}">
                <a16:creationId xmlns:a16="http://schemas.microsoft.com/office/drawing/2014/main" id="{B22DE8A5-D7F9-5E7F-D3A7-A9B532D2B762}"/>
              </a:ext>
            </a:extLst>
          </p:cNvPr>
          <p:cNvSpPr txBox="1"/>
          <p:nvPr/>
        </p:nvSpPr>
        <p:spPr>
          <a:xfrm>
            <a:off x="11309615" y="20803967"/>
            <a:ext cx="9113348" cy="615553"/>
          </a:xfrm>
          <a:prstGeom prst="rect">
            <a:avLst/>
          </a:prstGeom>
          <a:noFill/>
        </p:spPr>
        <p:txBody>
          <a:bodyPr wrap="square" lIns="76200" tIns="76200" rIns="76200" bIns="76200" anchor="t">
            <a:spAutoFit/>
          </a:bodyPr>
          <a:lstStyle/>
          <a:p>
            <a:pPr algn="l">
              <a:lnSpc>
                <a:spcPct val="100000"/>
              </a:lnSpc>
              <a:spcAft>
                <a:spcPts val="400"/>
              </a:spcAft>
            </a:pPr>
            <a:r>
              <a:rPr sz="3000" b="1" dirty="0">
                <a:solidFill>
                  <a:srgbClr val="173F63"/>
                </a:solidFill>
                <a:latin typeface="Libre Baskerville"/>
              </a:rPr>
              <a:t>2  Care planning &amp; support</a:t>
            </a:r>
          </a:p>
        </p:txBody>
      </p:sp>
      <p:sp>
        <p:nvSpPr>
          <p:cNvPr id="107" name="TextBox 106">
            <a:extLst>
              <a:ext uri="{FF2B5EF4-FFF2-40B4-BE49-F238E27FC236}">
                <a16:creationId xmlns:a16="http://schemas.microsoft.com/office/drawing/2014/main" id="{C3F7DA41-4ABA-5D54-931A-5C71DA522314}"/>
              </a:ext>
            </a:extLst>
          </p:cNvPr>
          <p:cNvSpPr txBox="1"/>
          <p:nvPr/>
        </p:nvSpPr>
        <p:spPr>
          <a:xfrm>
            <a:off x="11492498" y="21640622"/>
            <a:ext cx="9418320" cy="2021066"/>
          </a:xfrm>
          <a:prstGeom prst="rect">
            <a:avLst/>
          </a:prstGeom>
          <a:noFill/>
        </p:spPr>
        <p:txBody>
          <a:bodyPr wrap="square" lIns="25400" tIns="25400" rIns="25400" bIns="25400" anchor="t">
            <a:spAutoFit/>
          </a:bodyPr>
          <a:lstStyle/>
          <a:p>
            <a:pPr algn="l">
              <a:lnSpc>
                <a:spcPct val="100000"/>
              </a:lnSpc>
              <a:spcAft>
                <a:spcPts val="400"/>
              </a:spcAft>
            </a:pPr>
            <a:r>
              <a:rPr lang="en-US" sz="3200" b="0" dirty="0">
                <a:solidFill>
                  <a:srgbClr val="24313D"/>
                </a:solidFill>
                <a:latin typeface="Times New Roman" panose="02020603050405020304" pitchFamily="18" charset="0"/>
                <a:cs typeface="Times New Roman" panose="02020603050405020304" pitchFamily="18" charset="0"/>
              </a:rPr>
              <a:t>Multimodal LLMs could combine audio, video, and structured data to support real-time records, interoperability, and smoother workflows, potentially reducing repetitive manual entry.</a:t>
            </a:r>
          </a:p>
        </p:txBody>
      </p:sp>
      <p:sp>
        <p:nvSpPr>
          <p:cNvPr id="85" name="Rectangle 84">
            <a:extLst>
              <a:ext uri="{FF2B5EF4-FFF2-40B4-BE49-F238E27FC236}">
                <a16:creationId xmlns:a16="http://schemas.microsoft.com/office/drawing/2014/main" id="{0EC30C8B-F60E-96E9-A8A5-4259B9A6E7FA}"/>
              </a:ext>
            </a:extLst>
          </p:cNvPr>
          <p:cNvSpPr/>
          <p:nvPr/>
        </p:nvSpPr>
        <p:spPr>
          <a:xfrm>
            <a:off x="11309466" y="20724126"/>
            <a:ext cx="9638721" cy="725280"/>
          </a:xfrm>
          <a:prstGeom prst="rect">
            <a:avLst/>
          </a:prstGeom>
          <a:solidFill>
            <a:schemeClr val="accent4">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TextBox 88">
            <a:extLst>
              <a:ext uri="{FF2B5EF4-FFF2-40B4-BE49-F238E27FC236}">
                <a16:creationId xmlns:a16="http://schemas.microsoft.com/office/drawing/2014/main" id="{6DA238A6-6AB3-3755-C45E-C71EEA5033A1}"/>
              </a:ext>
            </a:extLst>
          </p:cNvPr>
          <p:cNvSpPr txBox="1"/>
          <p:nvPr/>
        </p:nvSpPr>
        <p:spPr>
          <a:xfrm>
            <a:off x="11325024" y="20775394"/>
            <a:ext cx="8757051" cy="646331"/>
          </a:xfrm>
          <a:prstGeom prst="rect">
            <a:avLst/>
          </a:prstGeom>
          <a:noFill/>
        </p:spPr>
        <p:txBody>
          <a:bodyPr wrap="square" lIns="76200" tIns="76200" rIns="76200" bIns="76200" anchor="t">
            <a:spAutoFit/>
          </a:bodyPr>
          <a:lstStyle/>
          <a:p>
            <a:pPr algn="l">
              <a:lnSpc>
                <a:spcPct val="100000"/>
              </a:lnSpc>
              <a:spcAft>
                <a:spcPts val="400"/>
              </a:spcAft>
            </a:pPr>
            <a:r>
              <a:rPr sz="3200" b="1" dirty="0">
                <a:solidFill>
                  <a:srgbClr val="173F63"/>
                </a:solidFill>
                <a:latin typeface="Libre Baskerville"/>
              </a:rPr>
              <a:t>3  Documentation &amp; workflow</a:t>
            </a:r>
          </a:p>
        </p:txBody>
      </p:sp>
      <p:pic>
        <p:nvPicPr>
          <p:cNvPr id="109" name="Picture 108">
            <a:extLst>
              <a:ext uri="{FF2B5EF4-FFF2-40B4-BE49-F238E27FC236}">
                <a16:creationId xmlns:a16="http://schemas.microsoft.com/office/drawing/2014/main" id="{F20626FE-22EE-DEE4-EA8F-180B035802C5}"/>
              </a:ext>
            </a:extLst>
          </p:cNvPr>
          <p:cNvPicPr>
            <a:picLocks noChangeAspect="1"/>
          </p:cNvPicPr>
          <p:nvPr/>
        </p:nvPicPr>
        <p:blipFill>
          <a:blip r:embed="rId4">
            <a:extLst>
              <a:ext uri="{28A0092B-C50C-407E-A947-70E740481C1C}">
                <a14:useLocalDpi xmlns:a14="http://schemas.microsoft.com/office/drawing/2010/main" val="0"/>
              </a:ext>
            </a:extLst>
          </a:blip>
          <a:srcRect l="7194" r="68286" b="70983"/>
          <a:stretch>
            <a:fillRect/>
          </a:stretch>
        </p:blipFill>
        <p:spPr>
          <a:xfrm>
            <a:off x="19260575" y="12019376"/>
            <a:ext cx="1460982" cy="115267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3" name="Picture 112">
            <a:extLst>
              <a:ext uri="{FF2B5EF4-FFF2-40B4-BE49-F238E27FC236}">
                <a16:creationId xmlns:a16="http://schemas.microsoft.com/office/drawing/2014/main" id="{2D6EF6E5-B670-A1FB-B247-FCCAA31ABBD4}"/>
              </a:ext>
            </a:extLst>
          </p:cNvPr>
          <p:cNvPicPr>
            <a:picLocks noChangeAspect="1"/>
          </p:cNvPicPr>
          <p:nvPr/>
        </p:nvPicPr>
        <p:blipFill>
          <a:blip r:embed="rId5">
            <a:extLst>
              <a:ext uri="{28A0092B-C50C-407E-A947-70E740481C1C}">
                <a14:useLocalDpi xmlns:a14="http://schemas.microsoft.com/office/drawing/2010/main" val="0"/>
              </a:ext>
            </a:extLst>
          </a:blip>
          <a:srcRect l="70126" t="1934" r="7719" b="70188"/>
          <a:stretch>
            <a:fillRect/>
          </a:stretch>
        </p:blipFill>
        <p:spPr>
          <a:xfrm>
            <a:off x="19580298" y="20434025"/>
            <a:ext cx="1096303" cy="9197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5" name="Picture 114">
            <a:extLst>
              <a:ext uri="{FF2B5EF4-FFF2-40B4-BE49-F238E27FC236}">
                <a16:creationId xmlns:a16="http://schemas.microsoft.com/office/drawing/2014/main" id="{73A29149-E62B-1FE1-6BE1-9F7E913FC25B}"/>
              </a:ext>
            </a:extLst>
          </p:cNvPr>
          <p:cNvPicPr>
            <a:picLocks noChangeAspect="1"/>
          </p:cNvPicPr>
          <p:nvPr/>
        </p:nvPicPr>
        <p:blipFill>
          <a:blip r:embed="rId5">
            <a:extLst>
              <a:ext uri="{28A0092B-C50C-407E-A947-70E740481C1C}">
                <a14:useLocalDpi xmlns:a14="http://schemas.microsoft.com/office/drawing/2010/main" val="0"/>
              </a:ext>
            </a:extLst>
          </a:blip>
          <a:srcRect l="39346" t="34474" r="39174" b="39141"/>
          <a:stretch>
            <a:fillRect/>
          </a:stretch>
        </p:blipFill>
        <p:spPr>
          <a:xfrm>
            <a:off x="22285910" y="16776171"/>
            <a:ext cx="1130860" cy="926035"/>
          </a:xfrm>
          <a:prstGeom prst="rect">
            <a:avLst/>
          </a:prstGeom>
          <a:ln>
            <a:noFill/>
          </a:ln>
          <a:effectLst>
            <a:outerShdw blurRad="292100" dist="139700" dir="2700000" algn="tl" rotWithShape="0">
              <a:srgbClr val="333333">
                <a:alpha val="65000"/>
              </a:srgbClr>
            </a:outerShdw>
          </a:effectLst>
        </p:spPr>
      </p:pic>
      <p:pic>
        <p:nvPicPr>
          <p:cNvPr id="117" name="Picture 116">
            <a:extLst>
              <a:ext uri="{FF2B5EF4-FFF2-40B4-BE49-F238E27FC236}">
                <a16:creationId xmlns:a16="http://schemas.microsoft.com/office/drawing/2014/main" id="{2C2BB22F-B2C9-DE30-7B17-289C9191D633}"/>
              </a:ext>
            </a:extLst>
          </p:cNvPr>
          <p:cNvPicPr>
            <a:picLocks noChangeAspect="1"/>
          </p:cNvPicPr>
          <p:nvPr/>
        </p:nvPicPr>
        <p:blipFill>
          <a:blip r:embed="rId5">
            <a:extLst>
              <a:ext uri="{28A0092B-C50C-407E-A947-70E740481C1C}">
                <a14:useLocalDpi xmlns:a14="http://schemas.microsoft.com/office/drawing/2010/main" val="0"/>
              </a:ext>
            </a:extLst>
          </a:blip>
          <a:srcRect l="37995" t="1388" r="38088" b="70300"/>
          <a:stretch>
            <a:fillRect/>
          </a:stretch>
        </p:blipFill>
        <p:spPr>
          <a:xfrm>
            <a:off x="19376697" y="15932708"/>
            <a:ext cx="1344860" cy="106132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9" name="Picture 118">
            <a:extLst>
              <a:ext uri="{FF2B5EF4-FFF2-40B4-BE49-F238E27FC236}">
                <a16:creationId xmlns:a16="http://schemas.microsoft.com/office/drawing/2014/main" id="{60EB8FC5-E1BE-4DD8-D485-AFE56E1EA0C8}"/>
              </a:ext>
            </a:extLst>
          </p:cNvPr>
          <p:cNvPicPr>
            <a:picLocks noChangeAspect="1"/>
          </p:cNvPicPr>
          <p:nvPr/>
        </p:nvPicPr>
        <p:blipFill>
          <a:blip r:embed="rId5">
            <a:extLst>
              <a:ext uri="{28A0092B-C50C-407E-A947-70E740481C1C}">
                <a14:useLocalDpi xmlns:a14="http://schemas.microsoft.com/office/drawing/2010/main" val="0"/>
              </a:ext>
            </a:extLst>
          </a:blip>
          <a:srcRect l="7095" t="65116" r="69625" b="8263"/>
          <a:stretch>
            <a:fillRect/>
          </a:stretch>
        </p:blipFill>
        <p:spPr>
          <a:xfrm>
            <a:off x="33148723" y="9793826"/>
            <a:ext cx="1169969" cy="966454"/>
          </a:xfrm>
          <a:prstGeom prst="rect">
            <a:avLst/>
          </a:prstGeom>
          <a:ln>
            <a:noFill/>
          </a:ln>
          <a:effectLst>
            <a:outerShdw blurRad="292100" dist="139700" dir="2700000" algn="tl" rotWithShape="0">
              <a:srgbClr val="333333">
                <a:alpha val="65000"/>
              </a:srgbClr>
            </a:outerShdw>
          </a:effectLst>
        </p:spPr>
      </p:pic>
      <p:pic>
        <p:nvPicPr>
          <p:cNvPr id="121" name="Picture 120">
            <a:extLst>
              <a:ext uri="{FF2B5EF4-FFF2-40B4-BE49-F238E27FC236}">
                <a16:creationId xmlns:a16="http://schemas.microsoft.com/office/drawing/2014/main" id="{58244D3C-EF57-14B4-0317-5FCDC29765E9}"/>
              </a:ext>
            </a:extLst>
          </p:cNvPr>
          <p:cNvPicPr>
            <a:picLocks noChangeAspect="1"/>
          </p:cNvPicPr>
          <p:nvPr/>
        </p:nvPicPr>
        <p:blipFill>
          <a:blip r:embed="rId5">
            <a:extLst>
              <a:ext uri="{28A0092B-C50C-407E-A947-70E740481C1C}">
                <a14:useLocalDpi xmlns:a14="http://schemas.microsoft.com/office/drawing/2010/main" val="0"/>
              </a:ext>
            </a:extLst>
          </a:blip>
          <a:srcRect l="7431" t="34476" r="69444" b="40330"/>
          <a:stretch>
            <a:fillRect/>
          </a:stretch>
        </p:blipFill>
        <p:spPr>
          <a:xfrm>
            <a:off x="22256564" y="11826479"/>
            <a:ext cx="1202328" cy="873302"/>
          </a:xfrm>
          <a:prstGeom prst="rect">
            <a:avLst/>
          </a:prstGeom>
          <a:ln>
            <a:noFill/>
          </a:ln>
          <a:effectLst>
            <a:outerShdw blurRad="292100" dist="139700" dir="2700000" algn="tl" rotWithShape="0">
              <a:srgbClr val="333333">
                <a:alpha val="65000"/>
              </a:srgbClr>
            </a:outerShdw>
          </a:effectLst>
        </p:spPr>
      </p:pic>
      <p:sp>
        <p:nvSpPr>
          <p:cNvPr id="127" name="TextBox 126">
            <a:extLst>
              <a:ext uri="{FF2B5EF4-FFF2-40B4-BE49-F238E27FC236}">
                <a16:creationId xmlns:a16="http://schemas.microsoft.com/office/drawing/2014/main" id="{EA2536EA-AF4E-7C6A-17CA-796F7D250746}"/>
              </a:ext>
            </a:extLst>
          </p:cNvPr>
          <p:cNvSpPr txBox="1"/>
          <p:nvPr/>
        </p:nvSpPr>
        <p:spPr>
          <a:xfrm>
            <a:off x="23590278" y="11984845"/>
            <a:ext cx="8246568" cy="646331"/>
          </a:xfrm>
          <a:prstGeom prst="rect">
            <a:avLst/>
          </a:prstGeom>
          <a:noFill/>
        </p:spPr>
        <p:txBody>
          <a:bodyPr wrap="square" lIns="76200" tIns="76200" rIns="76200" bIns="76200" anchor="t">
            <a:spAutoFit/>
          </a:bodyPr>
          <a:lstStyle/>
          <a:p>
            <a:pPr algn="l">
              <a:lnSpc>
                <a:spcPct val="100000"/>
              </a:lnSpc>
              <a:spcAft>
                <a:spcPts val="400"/>
              </a:spcAft>
            </a:pPr>
            <a:r>
              <a:rPr sz="3200" b="1" dirty="0">
                <a:solidFill>
                  <a:srgbClr val="173F63"/>
                </a:solidFill>
                <a:latin typeface="Libre Baskerville"/>
              </a:rPr>
              <a:t>Accuracy &amp; hallucination</a:t>
            </a:r>
          </a:p>
        </p:txBody>
      </p:sp>
      <p:sp>
        <p:nvSpPr>
          <p:cNvPr id="129" name="TextBox 128">
            <a:extLst>
              <a:ext uri="{FF2B5EF4-FFF2-40B4-BE49-F238E27FC236}">
                <a16:creationId xmlns:a16="http://schemas.microsoft.com/office/drawing/2014/main" id="{1B033969-1C39-DDA4-70B1-30CC33883F85}"/>
              </a:ext>
            </a:extLst>
          </p:cNvPr>
          <p:cNvSpPr txBox="1"/>
          <p:nvPr/>
        </p:nvSpPr>
        <p:spPr>
          <a:xfrm>
            <a:off x="22285910" y="12912099"/>
            <a:ext cx="9550936" cy="974626"/>
          </a:xfrm>
          <a:prstGeom prst="rect">
            <a:avLst/>
          </a:prstGeom>
          <a:noFill/>
        </p:spPr>
        <p:txBody>
          <a:bodyPr wrap="square" lIns="25400" tIns="25400" rIns="25400" bIns="25400" anchor="t">
            <a:spAutoFit/>
          </a:bodyPr>
          <a:lstStyle/>
          <a:p>
            <a:pPr algn="l">
              <a:lnSpc>
                <a:spcPct val="100000"/>
              </a:lnSpc>
              <a:spcAft>
                <a:spcPts val="400"/>
              </a:spcAft>
            </a:pPr>
            <a:r>
              <a:rPr sz="3000" b="0" dirty="0">
                <a:solidFill>
                  <a:srgbClr val="24313D"/>
                </a:solidFill>
                <a:latin typeface="Times New Roman" panose="02020603050405020304" pitchFamily="18" charset="0"/>
                <a:cs typeface="Times New Roman" panose="02020603050405020304" pitchFamily="18" charset="0"/>
              </a:rPr>
              <a:t>Generated text can contain omissions, misleading statements, or unsafe recommendations; nurse verification is required.</a:t>
            </a:r>
          </a:p>
        </p:txBody>
      </p:sp>
      <p:sp>
        <p:nvSpPr>
          <p:cNvPr id="135" name="TextBox 134">
            <a:extLst>
              <a:ext uri="{FF2B5EF4-FFF2-40B4-BE49-F238E27FC236}">
                <a16:creationId xmlns:a16="http://schemas.microsoft.com/office/drawing/2014/main" id="{71F56C32-1E85-04FA-3E61-ECE5EE8A2318}"/>
              </a:ext>
            </a:extLst>
          </p:cNvPr>
          <p:cNvSpPr txBox="1"/>
          <p:nvPr/>
        </p:nvSpPr>
        <p:spPr>
          <a:xfrm>
            <a:off x="23590278" y="16972003"/>
            <a:ext cx="5276088" cy="646331"/>
          </a:xfrm>
          <a:prstGeom prst="rect">
            <a:avLst/>
          </a:prstGeom>
          <a:noFill/>
        </p:spPr>
        <p:txBody>
          <a:bodyPr wrap="square" lIns="76200" tIns="76200" rIns="76200" bIns="76200" anchor="t">
            <a:spAutoFit/>
          </a:bodyPr>
          <a:lstStyle/>
          <a:p>
            <a:pPr algn="l">
              <a:lnSpc>
                <a:spcPct val="100000"/>
              </a:lnSpc>
              <a:spcAft>
                <a:spcPts val="400"/>
              </a:spcAft>
            </a:pPr>
            <a:r>
              <a:rPr sz="3200" b="1" dirty="0">
                <a:solidFill>
                  <a:srgbClr val="173F63"/>
                </a:solidFill>
                <a:latin typeface="Libre Baskerville"/>
              </a:rPr>
              <a:t>Bias &amp; fairness</a:t>
            </a:r>
          </a:p>
        </p:txBody>
      </p:sp>
      <p:sp>
        <p:nvSpPr>
          <p:cNvPr id="137" name="TextBox 136">
            <a:extLst>
              <a:ext uri="{FF2B5EF4-FFF2-40B4-BE49-F238E27FC236}">
                <a16:creationId xmlns:a16="http://schemas.microsoft.com/office/drawing/2014/main" id="{7A5C62F4-2A40-8085-4DCD-2F0AA4A08E1D}"/>
              </a:ext>
            </a:extLst>
          </p:cNvPr>
          <p:cNvSpPr txBox="1"/>
          <p:nvPr/>
        </p:nvSpPr>
        <p:spPr>
          <a:xfrm>
            <a:off x="22242128" y="17967196"/>
            <a:ext cx="9703959" cy="974626"/>
          </a:xfrm>
          <a:prstGeom prst="rect">
            <a:avLst/>
          </a:prstGeom>
          <a:noFill/>
        </p:spPr>
        <p:txBody>
          <a:bodyPr wrap="square" lIns="25400" tIns="25400" rIns="25400" bIns="25400" anchor="t">
            <a:spAutoFit/>
          </a:bodyPr>
          <a:lstStyle/>
          <a:p>
            <a:pPr algn="l">
              <a:lnSpc>
                <a:spcPct val="100000"/>
              </a:lnSpc>
              <a:spcAft>
                <a:spcPts val="400"/>
              </a:spcAft>
            </a:pPr>
            <a:r>
              <a:rPr sz="3000" b="0" dirty="0">
                <a:solidFill>
                  <a:srgbClr val="24313D"/>
                </a:solidFill>
                <a:latin typeface="Times New Roman" panose="02020603050405020304" pitchFamily="18" charset="0"/>
                <a:cs typeface="Times New Roman" panose="02020603050405020304" pitchFamily="18" charset="0"/>
              </a:rPr>
              <a:t>Model outputs may reproduce or amplify bias; fairness should be considered during selection, testing, and monitoring</a:t>
            </a:r>
            <a:r>
              <a:rPr lang="en-US" sz="3000" b="0" dirty="0">
                <a:solidFill>
                  <a:srgbClr val="24313D"/>
                </a:solidFill>
                <a:latin typeface="Times New Roman" panose="02020603050405020304" pitchFamily="18" charset="0"/>
                <a:cs typeface="Times New Roman" panose="02020603050405020304" pitchFamily="18" charset="0"/>
              </a:rPr>
              <a:t>.</a:t>
            </a:r>
            <a:endParaRPr sz="3000" b="0" dirty="0">
              <a:solidFill>
                <a:srgbClr val="24313D"/>
              </a:solidFill>
              <a:latin typeface="Times New Roman" panose="02020603050405020304" pitchFamily="18" charset="0"/>
              <a:cs typeface="Times New Roman" panose="02020603050405020304" pitchFamily="18" charset="0"/>
            </a:endParaRPr>
          </a:p>
        </p:txBody>
      </p:sp>
      <p:sp>
        <p:nvSpPr>
          <p:cNvPr id="143" name="TextBox 142">
            <a:extLst>
              <a:ext uri="{FF2B5EF4-FFF2-40B4-BE49-F238E27FC236}">
                <a16:creationId xmlns:a16="http://schemas.microsoft.com/office/drawing/2014/main" id="{85822A70-4F6A-0CA7-DF3B-5E08DAA0590A}"/>
              </a:ext>
            </a:extLst>
          </p:cNvPr>
          <p:cNvSpPr txBox="1"/>
          <p:nvPr/>
        </p:nvSpPr>
        <p:spPr>
          <a:xfrm>
            <a:off x="23536644" y="22235307"/>
            <a:ext cx="5276088" cy="646331"/>
          </a:xfrm>
          <a:prstGeom prst="rect">
            <a:avLst/>
          </a:prstGeom>
          <a:noFill/>
        </p:spPr>
        <p:txBody>
          <a:bodyPr wrap="square" lIns="76200" tIns="76200" rIns="76200" bIns="76200" anchor="t">
            <a:spAutoFit/>
          </a:bodyPr>
          <a:lstStyle/>
          <a:p>
            <a:pPr algn="l">
              <a:lnSpc>
                <a:spcPct val="100000"/>
              </a:lnSpc>
              <a:spcAft>
                <a:spcPts val="400"/>
              </a:spcAft>
            </a:pPr>
            <a:r>
              <a:rPr sz="3200" b="1" dirty="0">
                <a:solidFill>
                  <a:srgbClr val="173F63"/>
                </a:solidFill>
                <a:latin typeface="Libre Baskerville"/>
              </a:rPr>
              <a:t>Privacy &amp; security</a:t>
            </a:r>
          </a:p>
        </p:txBody>
      </p:sp>
      <p:sp>
        <p:nvSpPr>
          <p:cNvPr id="145" name="TextBox 144">
            <a:extLst>
              <a:ext uri="{FF2B5EF4-FFF2-40B4-BE49-F238E27FC236}">
                <a16:creationId xmlns:a16="http://schemas.microsoft.com/office/drawing/2014/main" id="{7E681DA7-8773-8D89-4F29-AAE715F9B6B5}"/>
              </a:ext>
            </a:extLst>
          </p:cNvPr>
          <p:cNvSpPr txBox="1"/>
          <p:nvPr/>
        </p:nvSpPr>
        <p:spPr>
          <a:xfrm>
            <a:off x="22269697" y="23172946"/>
            <a:ext cx="9729117" cy="974626"/>
          </a:xfrm>
          <a:prstGeom prst="rect">
            <a:avLst/>
          </a:prstGeom>
          <a:noFill/>
        </p:spPr>
        <p:txBody>
          <a:bodyPr wrap="square" lIns="25400" tIns="25400" rIns="25400" bIns="25400" anchor="t">
            <a:spAutoFit/>
          </a:bodyPr>
          <a:lstStyle/>
          <a:p>
            <a:pPr algn="l">
              <a:lnSpc>
                <a:spcPct val="100000"/>
              </a:lnSpc>
              <a:spcAft>
                <a:spcPts val="400"/>
              </a:spcAft>
            </a:pPr>
            <a:r>
              <a:rPr sz="3000" b="0" dirty="0">
                <a:solidFill>
                  <a:srgbClr val="24313D"/>
                </a:solidFill>
                <a:latin typeface="Times New Roman" panose="02020603050405020304" pitchFamily="18" charset="0"/>
                <a:cs typeface="Times New Roman" panose="02020603050405020304" pitchFamily="18" charset="0"/>
              </a:rPr>
              <a:t>Clinical information must be handled using privacy-preserving practices and appropriate governance.</a:t>
            </a:r>
          </a:p>
        </p:txBody>
      </p:sp>
      <p:sp>
        <p:nvSpPr>
          <p:cNvPr id="151" name="TextBox 150">
            <a:extLst>
              <a:ext uri="{FF2B5EF4-FFF2-40B4-BE49-F238E27FC236}">
                <a16:creationId xmlns:a16="http://schemas.microsoft.com/office/drawing/2014/main" id="{96E5A9F0-D0F0-39A0-12B2-073BEBFA7EAA}"/>
              </a:ext>
            </a:extLst>
          </p:cNvPr>
          <p:cNvSpPr txBox="1"/>
          <p:nvPr/>
        </p:nvSpPr>
        <p:spPr>
          <a:xfrm>
            <a:off x="23590278" y="14237637"/>
            <a:ext cx="5276088" cy="646331"/>
          </a:xfrm>
          <a:prstGeom prst="rect">
            <a:avLst/>
          </a:prstGeom>
          <a:noFill/>
        </p:spPr>
        <p:txBody>
          <a:bodyPr wrap="square" lIns="76200" tIns="76200" rIns="76200" bIns="76200" anchor="t">
            <a:spAutoFit/>
          </a:bodyPr>
          <a:lstStyle/>
          <a:p>
            <a:pPr algn="l">
              <a:lnSpc>
                <a:spcPct val="100000"/>
              </a:lnSpc>
              <a:spcAft>
                <a:spcPts val="400"/>
              </a:spcAft>
            </a:pPr>
            <a:r>
              <a:rPr sz="3200" b="1" dirty="0">
                <a:solidFill>
                  <a:srgbClr val="173F63"/>
                </a:solidFill>
                <a:latin typeface="Libre Baskerville"/>
              </a:rPr>
              <a:t>Explainability</a:t>
            </a:r>
          </a:p>
        </p:txBody>
      </p:sp>
      <p:sp>
        <p:nvSpPr>
          <p:cNvPr id="153" name="TextBox 152">
            <a:extLst>
              <a:ext uri="{FF2B5EF4-FFF2-40B4-BE49-F238E27FC236}">
                <a16:creationId xmlns:a16="http://schemas.microsoft.com/office/drawing/2014/main" id="{A2BB8510-E023-FDB5-D5AD-5C30D615AC9F}"/>
              </a:ext>
            </a:extLst>
          </p:cNvPr>
          <p:cNvSpPr txBox="1"/>
          <p:nvPr/>
        </p:nvSpPr>
        <p:spPr>
          <a:xfrm>
            <a:off x="22285910" y="15202723"/>
            <a:ext cx="9550936" cy="1436291"/>
          </a:xfrm>
          <a:prstGeom prst="rect">
            <a:avLst/>
          </a:prstGeom>
          <a:noFill/>
        </p:spPr>
        <p:txBody>
          <a:bodyPr wrap="square" lIns="25400" tIns="25400" rIns="25400" bIns="25400" anchor="t">
            <a:spAutoFit/>
          </a:bodyPr>
          <a:lstStyle/>
          <a:p>
            <a:pPr algn="l">
              <a:lnSpc>
                <a:spcPct val="100000"/>
              </a:lnSpc>
              <a:spcAft>
                <a:spcPts val="400"/>
              </a:spcAft>
            </a:pPr>
            <a:r>
              <a:rPr sz="3000" b="0" dirty="0">
                <a:solidFill>
                  <a:srgbClr val="24313D"/>
                </a:solidFill>
                <a:latin typeface="Times New Roman" panose="02020603050405020304" pitchFamily="18" charset="0"/>
                <a:cs typeface="Times New Roman" panose="02020603050405020304" pitchFamily="18" charset="0"/>
              </a:rPr>
              <a:t>The pathway from input to output may be difficult to interpret; transparent disclosure of AI involvement supports safer use.</a:t>
            </a:r>
          </a:p>
        </p:txBody>
      </p:sp>
      <p:sp>
        <p:nvSpPr>
          <p:cNvPr id="159" name="TextBox 158">
            <a:extLst>
              <a:ext uri="{FF2B5EF4-FFF2-40B4-BE49-F238E27FC236}">
                <a16:creationId xmlns:a16="http://schemas.microsoft.com/office/drawing/2014/main" id="{A5A9076D-F87F-829B-3220-CD6C6D5599C5}"/>
              </a:ext>
            </a:extLst>
          </p:cNvPr>
          <p:cNvSpPr txBox="1"/>
          <p:nvPr/>
        </p:nvSpPr>
        <p:spPr>
          <a:xfrm>
            <a:off x="23590278" y="19331604"/>
            <a:ext cx="5276088" cy="646331"/>
          </a:xfrm>
          <a:prstGeom prst="rect">
            <a:avLst/>
          </a:prstGeom>
          <a:noFill/>
        </p:spPr>
        <p:txBody>
          <a:bodyPr wrap="square" lIns="76200" tIns="76200" rIns="76200" bIns="76200" anchor="t">
            <a:spAutoFit/>
          </a:bodyPr>
          <a:lstStyle/>
          <a:p>
            <a:pPr algn="l">
              <a:lnSpc>
                <a:spcPct val="100000"/>
              </a:lnSpc>
              <a:spcAft>
                <a:spcPts val="400"/>
              </a:spcAft>
            </a:pPr>
            <a:r>
              <a:rPr sz="3200" b="1" dirty="0">
                <a:solidFill>
                  <a:srgbClr val="173F63"/>
                </a:solidFill>
                <a:latin typeface="Libre Baskerville"/>
              </a:rPr>
              <a:t>Accountability</a:t>
            </a:r>
          </a:p>
        </p:txBody>
      </p:sp>
      <p:sp>
        <p:nvSpPr>
          <p:cNvPr id="161" name="TextBox 160">
            <a:extLst>
              <a:ext uri="{FF2B5EF4-FFF2-40B4-BE49-F238E27FC236}">
                <a16:creationId xmlns:a16="http://schemas.microsoft.com/office/drawing/2014/main" id="{515FDF65-9169-CDE1-D419-E1A4AD274EA1}"/>
              </a:ext>
            </a:extLst>
          </p:cNvPr>
          <p:cNvSpPr txBox="1"/>
          <p:nvPr/>
        </p:nvSpPr>
        <p:spPr>
          <a:xfrm>
            <a:off x="22256564" y="20350292"/>
            <a:ext cx="9580282" cy="1436291"/>
          </a:xfrm>
          <a:prstGeom prst="rect">
            <a:avLst/>
          </a:prstGeom>
          <a:noFill/>
        </p:spPr>
        <p:txBody>
          <a:bodyPr wrap="square" lIns="25400" tIns="25400" rIns="25400" bIns="25400" anchor="t">
            <a:spAutoFit/>
          </a:bodyPr>
          <a:lstStyle/>
          <a:p>
            <a:pPr algn="l">
              <a:lnSpc>
                <a:spcPct val="100000"/>
              </a:lnSpc>
              <a:spcAft>
                <a:spcPts val="400"/>
              </a:spcAft>
            </a:pPr>
            <a:r>
              <a:rPr sz="3000" b="0" dirty="0">
                <a:solidFill>
                  <a:srgbClr val="24313D"/>
                </a:solidFill>
                <a:latin typeface="Times New Roman" panose="02020603050405020304" pitchFamily="18" charset="0"/>
                <a:cs typeface="Times New Roman" panose="02020603050405020304" pitchFamily="18" charset="0"/>
              </a:rPr>
              <a:t>Responsibility for patient care cannot be delegated to a probabilistic model; roles and escalation pathways should be explicit.</a:t>
            </a:r>
          </a:p>
        </p:txBody>
      </p:sp>
      <p:sp>
        <p:nvSpPr>
          <p:cNvPr id="167" name="TextBox 166">
            <a:extLst>
              <a:ext uri="{FF2B5EF4-FFF2-40B4-BE49-F238E27FC236}">
                <a16:creationId xmlns:a16="http://schemas.microsoft.com/office/drawing/2014/main" id="{FBC0D3F0-19FB-E916-BF4E-79FC9EAE74BB}"/>
              </a:ext>
            </a:extLst>
          </p:cNvPr>
          <p:cNvSpPr txBox="1"/>
          <p:nvPr/>
        </p:nvSpPr>
        <p:spPr>
          <a:xfrm>
            <a:off x="34415670" y="9997056"/>
            <a:ext cx="5276088" cy="646331"/>
          </a:xfrm>
          <a:prstGeom prst="rect">
            <a:avLst/>
          </a:prstGeom>
          <a:noFill/>
        </p:spPr>
        <p:txBody>
          <a:bodyPr wrap="square" lIns="76200" tIns="76200" rIns="76200" bIns="76200" anchor="t">
            <a:spAutoFit/>
          </a:bodyPr>
          <a:lstStyle/>
          <a:p>
            <a:pPr algn="l">
              <a:lnSpc>
                <a:spcPct val="100000"/>
              </a:lnSpc>
              <a:spcAft>
                <a:spcPts val="400"/>
              </a:spcAft>
            </a:pPr>
            <a:r>
              <a:rPr sz="3200" b="1" dirty="0">
                <a:solidFill>
                  <a:srgbClr val="173F63"/>
                </a:solidFill>
                <a:latin typeface="Libre Baskerville"/>
              </a:rPr>
              <a:t>Clinical validation</a:t>
            </a:r>
          </a:p>
        </p:txBody>
      </p:sp>
      <p:sp>
        <p:nvSpPr>
          <p:cNvPr id="169" name="TextBox 168">
            <a:extLst>
              <a:ext uri="{FF2B5EF4-FFF2-40B4-BE49-F238E27FC236}">
                <a16:creationId xmlns:a16="http://schemas.microsoft.com/office/drawing/2014/main" id="{2063FB88-A185-EFE1-74C9-858A48A45AC0}"/>
              </a:ext>
            </a:extLst>
          </p:cNvPr>
          <p:cNvSpPr txBox="1"/>
          <p:nvPr/>
        </p:nvSpPr>
        <p:spPr>
          <a:xfrm>
            <a:off x="33148723" y="10989514"/>
            <a:ext cx="9729116" cy="974626"/>
          </a:xfrm>
          <a:prstGeom prst="rect">
            <a:avLst/>
          </a:prstGeom>
          <a:noFill/>
        </p:spPr>
        <p:txBody>
          <a:bodyPr wrap="square" lIns="25400" tIns="25400" rIns="25400" bIns="25400" anchor="t">
            <a:spAutoFit/>
          </a:bodyPr>
          <a:lstStyle/>
          <a:p>
            <a:pPr algn="l">
              <a:lnSpc>
                <a:spcPct val="100000"/>
              </a:lnSpc>
              <a:spcAft>
                <a:spcPts val="400"/>
              </a:spcAft>
            </a:pPr>
            <a:r>
              <a:rPr sz="3000" b="0" dirty="0">
                <a:solidFill>
                  <a:srgbClr val="24313D"/>
                </a:solidFill>
                <a:latin typeface="Times New Roman" panose="02020603050405020304" pitchFamily="18" charset="0"/>
                <a:cs typeface="Times New Roman" panose="02020603050405020304" pitchFamily="18" charset="0"/>
              </a:rPr>
              <a:t>Evidence for patient outcomes and real-world utility remains limited, creating a need for prospective, multisite evaluation.</a:t>
            </a:r>
          </a:p>
        </p:txBody>
      </p:sp>
      <p:pic>
        <p:nvPicPr>
          <p:cNvPr id="173" name="Picture 172">
            <a:extLst>
              <a:ext uri="{FF2B5EF4-FFF2-40B4-BE49-F238E27FC236}">
                <a16:creationId xmlns:a16="http://schemas.microsoft.com/office/drawing/2014/main" id="{828340BC-B983-44B6-F373-12CB6C47E462}"/>
              </a:ext>
            </a:extLst>
          </p:cNvPr>
          <p:cNvPicPr>
            <a:picLocks noChangeAspect="1"/>
          </p:cNvPicPr>
          <p:nvPr/>
        </p:nvPicPr>
        <p:blipFill>
          <a:blip r:embed="rId5">
            <a:extLst>
              <a:ext uri="{28A0092B-C50C-407E-A947-70E740481C1C}">
                <a14:useLocalDpi xmlns:a14="http://schemas.microsoft.com/office/drawing/2010/main" val="0"/>
              </a:ext>
            </a:extLst>
          </a:blip>
          <a:srcRect l="39250" t="65725" r="39596" b="7164"/>
          <a:stretch>
            <a:fillRect/>
          </a:stretch>
        </p:blipFill>
        <p:spPr>
          <a:xfrm>
            <a:off x="22285910" y="19170068"/>
            <a:ext cx="1130860" cy="928910"/>
          </a:xfrm>
          <a:prstGeom prst="rect">
            <a:avLst/>
          </a:prstGeom>
          <a:ln>
            <a:noFill/>
          </a:ln>
          <a:effectLst>
            <a:outerShdw blurRad="292100" dist="139700" dir="2700000" algn="tl" rotWithShape="0">
              <a:srgbClr val="333333">
                <a:alpha val="65000"/>
              </a:srgbClr>
            </a:outerShdw>
          </a:effectLst>
        </p:spPr>
      </p:pic>
      <p:pic>
        <p:nvPicPr>
          <p:cNvPr id="175" name="Picture 174">
            <a:extLst>
              <a:ext uri="{FF2B5EF4-FFF2-40B4-BE49-F238E27FC236}">
                <a16:creationId xmlns:a16="http://schemas.microsoft.com/office/drawing/2014/main" id="{6EE5EC94-16EF-2C8D-541C-CBFDC33DAC3E}"/>
              </a:ext>
            </a:extLst>
          </p:cNvPr>
          <p:cNvPicPr>
            <a:picLocks noChangeAspect="1"/>
          </p:cNvPicPr>
          <p:nvPr/>
        </p:nvPicPr>
        <p:blipFill>
          <a:blip r:embed="rId5">
            <a:extLst>
              <a:ext uri="{28A0092B-C50C-407E-A947-70E740481C1C}">
                <a14:useLocalDpi xmlns:a14="http://schemas.microsoft.com/office/drawing/2010/main" val="0"/>
              </a:ext>
            </a:extLst>
          </a:blip>
          <a:srcRect l="69990" t="35165" r="7162" b="38972"/>
          <a:stretch>
            <a:fillRect/>
          </a:stretch>
        </p:blipFill>
        <p:spPr>
          <a:xfrm>
            <a:off x="22269698" y="22104762"/>
            <a:ext cx="1169968" cy="882934"/>
          </a:xfrm>
          <a:prstGeom prst="rect">
            <a:avLst/>
          </a:prstGeom>
          <a:ln>
            <a:noFill/>
          </a:ln>
          <a:effectLst>
            <a:outerShdw blurRad="292100" dist="139700" dir="2700000" algn="tl" rotWithShape="0">
              <a:srgbClr val="333333">
                <a:alpha val="65000"/>
              </a:srgbClr>
            </a:outerShdw>
          </a:effectLst>
        </p:spPr>
      </p:pic>
      <p:pic>
        <p:nvPicPr>
          <p:cNvPr id="177" name="Picture 176">
            <a:extLst>
              <a:ext uri="{FF2B5EF4-FFF2-40B4-BE49-F238E27FC236}">
                <a16:creationId xmlns:a16="http://schemas.microsoft.com/office/drawing/2014/main" id="{8E33294D-E873-E7EE-5CDE-92C1E9558D61}"/>
              </a:ext>
            </a:extLst>
          </p:cNvPr>
          <p:cNvPicPr>
            <a:picLocks noChangeAspect="1"/>
          </p:cNvPicPr>
          <p:nvPr/>
        </p:nvPicPr>
        <p:blipFill>
          <a:blip r:embed="rId5">
            <a:extLst>
              <a:ext uri="{28A0092B-C50C-407E-A947-70E740481C1C}">
                <a14:useLocalDpi xmlns:a14="http://schemas.microsoft.com/office/drawing/2010/main" val="0"/>
              </a:ext>
            </a:extLst>
          </a:blip>
          <a:srcRect l="70551" t="66449" r="7283" b="8095"/>
          <a:stretch>
            <a:fillRect/>
          </a:stretch>
        </p:blipFill>
        <p:spPr>
          <a:xfrm>
            <a:off x="22216424" y="14031871"/>
            <a:ext cx="1242468" cy="951255"/>
          </a:xfrm>
          <a:prstGeom prst="rect">
            <a:avLst/>
          </a:prstGeom>
          <a:ln>
            <a:noFill/>
          </a:ln>
          <a:effectLst>
            <a:outerShdw blurRad="292100" dist="139700" dir="2700000" algn="tl" rotWithShape="0">
              <a:srgbClr val="333333">
                <a:alpha val="65000"/>
              </a:srgbClr>
            </a:outerShdw>
          </a:effectLst>
        </p:spPr>
      </p:pic>
      <p:sp>
        <p:nvSpPr>
          <p:cNvPr id="191" name="TextBox 190">
            <a:extLst>
              <a:ext uri="{FF2B5EF4-FFF2-40B4-BE49-F238E27FC236}">
                <a16:creationId xmlns:a16="http://schemas.microsoft.com/office/drawing/2014/main" id="{A45D89C5-46BA-60E1-AE9E-F18A598C1968}"/>
              </a:ext>
            </a:extLst>
          </p:cNvPr>
          <p:cNvSpPr txBox="1"/>
          <p:nvPr/>
        </p:nvSpPr>
        <p:spPr>
          <a:xfrm>
            <a:off x="33194406" y="13875938"/>
            <a:ext cx="9582267" cy="4714111"/>
          </a:xfrm>
          <a:prstGeom prst="rect">
            <a:avLst/>
          </a:prstGeom>
          <a:noFill/>
        </p:spPr>
        <p:txBody>
          <a:bodyPr wrap="square" lIns="63500" tIns="25400" rIns="50800" bIns="25400">
            <a:spAutoFit/>
          </a:bodyPr>
          <a:lstStyle/>
          <a:p>
            <a:pPr>
              <a:lnSpc>
                <a:spcPct val="100000"/>
              </a:lnSpc>
              <a:spcAft>
                <a:spcPts val="600"/>
              </a:spcAft>
            </a:pPr>
            <a:r>
              <a:rPr sz="3200" b="1" dirty="0">
                <a:solidFill>
                  <a:srgbClr val="0384E9"/>
                </a:solidFill>
                <a:latin typeface="Times New Roman" panose="02020603050405020304" pitchFamily="18" charset="0"/>
                <a:cs typeface="Times New Roman" panose="02020603050405020304" pitchFamily="18" charset="0"/>
              </a:rPr>
              <a:t>• </a:t>
            </a:r>
            <a:r>
              <a:rPr sz="3200" dirty="0">
                <a:solidFill>
                  <a:srgbClr val="24313D"/>
                </a:solidFill>
                <a:latin typeface="Times New Roman" panose="02020603050405020304" pitchFamily="18" charset="0"/>
                <a:cs typeface="Times New Roman" panose="02020603050405020304" pitchFamily="18" charset="0"/>
              </a:rPr>
              <a:t>Use LLMs as supervised augmentation tools within nurse-led, evidence-based workflows.</a:t>
            </a:r>
          </a:p>
          <a:p>
            <a:pPr>
              <a:lnSpc>
                <a:spcPct val="100000"/>
              </a:lnSpc>
              <a:spcAft>
                <a:spcPts val="600"/>
              </a:spcAft>
            </a:pPr>
            <a:r>
              <a:rPr sz="3200" b="1" dirty="0">
                <a:solidFill>
                  <a:srgbClr val="0384E9"/>
                </a:solidFill>
                <a:latin typeface="Times New Roman" panose="02020603050405020304" pitchFamily="18" charset="0"/>
                <a:cs typeface="Times New Roman" panose="02020603050405020304" pitchFamily="18" charset="0"/>
              </a:rPr>
              <a:t>• </a:t>
            </a:r>
            <a:r>
              <a:rPr sz="3200" dirty="0">
                <a:solidFill>
                  <a:srgbClr val="24313D"/>
                </a:solidFill>
                <a:latin typeface="Times New Roman" panose="02020603050405020304" pitchFamily="18" charset="0"/>
                <a:cs typeface="Times New Roman" panose="02020603050405020304" pitchFamily="18" charset="0"/>
              </a:rPr>
              <a:t>Require human verification before clinical recommendations, documentation, or patient-facing content is acted upon.</a:t>
            </a:r>
          </a:p>
          <a:p>
            <a:pPr>
              <a:lnSpc>
                <a:spcPct val="100000"/>
              </a:lnSpc>
              <a:spcAft>
                <a:spcPts val="600"/>
              </a:spcAft>
            </a:pPr>
            <a:r>
              <a:rPr sz="3200" b="1" dirty="0">
                <a:solidFill>
                  <a:srgbClr val="0384E9"/>
                </a:solidFill>
                <a:latin typeface="Times New Roman" panose="02020603050405020304" pitchFamily="18" charset="0"/>
                <a:cs typeface="Times New Roman" panose="02020603050405020304" pitchFamily="18" charset="0"/>
              </a:rPr>
              <a:t>• </a:t>
            </a:r>
            <a:r>
              <a:rPr sz="3200" dirty="0">
                <a:solidFill>
                  <a:srgbClr val="24313D"/>
                </a:solidFill>
                <a:latin typeface="Times New Roman" panose="02020603050405020304" pitchFamily="18" charset="0"/>
                <a:cs typeface="Times New Roman" panose="02020603050405020304" pitchFamily="18" charset="0"/>
              </a:rPr>
              <a:t>Disclose AI involvement and use privacy-preserving data practices.</a:t>
            </a:r>
          </a:p>
          <a:p>
            <a:pPr>
              <a:lnSpc>
                <a:spcPct val="100000"/>
              </a:lnSpc>
              <a:spcAft>
                <a:spcPts val="600"/>
              </a:spcAft>
            </a:pPr>
            <a:r>
              <a:rPr sz="3200" b="1" dirty="0">
                <a:solidFill>
                  <a:srgbClr val="0384E9"/>
                </a:solidFill>
                <a:latin typeface="Times New Roman" panose="02020603050405020304" pitchFamily="18" charset="0"/>
                <a:cs typeface="Times New Roman" panose="02020603050405020304" pitchFamily="18" charset="0"/>
              </a:rPr>
              <a:t>• </a:t>
            </a:r>
            <a:r>
              <a:rPr sz="3200" dirty="0">
                <a:solidFill>
                  <a:srgbClr val="24313D"/>
                </a:solidFill>
                <a:latin typeface="Times New Roman" panose="02020603050405020304" pitchFamily="18" charset="0"/>
                <a:cs typeface="Times New Roman" panose="02020603050405020304" pitchFamily="18" charset="0"/>
              </a:rPr>
              <a:t>Provide competency-based education, local validation, monitoring, and clear accountability.</a:t>
            </a:r>
          </a:p>
        </p:txBody>
      </p:sp>
      <p:sp>
        <p:nvSpPr>
          <p:cNvPr id="193" name="TextBox 192">
            <a:extLst>
              <a:ext uri="{FF2B5EF4-FFF2-40B4-BE49-F238E27FC236}">
                <a16:creationId xmlns:a16="http://schemas.microsoft.com/office/drawing/2014/main" id="{8ACA78BA-9C34-1385-2DAE-6441BDC1CE2C}"/>
              </a:ext>
            </a:extLst>
          </p:cNvPr>
          <p:cNvSpPr txBox="1"/>
          <p:nvPr/>
        </p:nvSpPr>
        <p:spPr>
          <a:xfrm>
            <a:off x="33397164" y="13360687"/>
            <a:ext cx="8942832" cy="566928"/>
          </a:xfrm>
          <a:prstGeom prst="rect">
            <a:avLst/>
          </a:prstGeom>
          <a:noFill/>
        </p:spPr>
        <p:txBody>
          <a:bodyPr wrap="square" lIns="12700" tIns="12700" rIns="12700" bIns="12700" anchor="t">
            <a:spAutoFit/>
          </a:bodyPr>
          <a:lstStyle/>
          <a:p>
            <a:pPr algn="ctr">
              <a:lnSpc>
                <a:spcPct val="100000"/>
              </a:lnSpc>
              <a:spcAft>
                <a:spcPts val="400"/>
              </a:spcAft>
            </a:pPr>
            <a:r>
              <a:rPr sz="3100" b="1" dirty="0">
                <a:solidFill>
                  <a:srgbClr val="173F63"/>
                </a:solidFill>
                <a:latin typeface="Libre Baskerville"/>
              </a:rPr>
              <a:t>What responsible adoption looks like</a:t>
            </a:r>
          </a:p>
        </p:txBody>
      </p:sp>
      <p:sp>
        <p:nvSpPr>
          <p:cNvPr id="195" name="TextBox 194">
            <a:extLst>
              <a:ext uri="{FF2B5EF4-FFF2-40B4-BE49-F238E27FC236}">
                <a16:creationId xmlns:a16="http://schemas.microsoft.com/office/drawing/2014/main" id="{6F887A10-8DE1-D412-D912-AB6E758A2B43}"/>
              </a:ext>
            </a:extLst>
          </p:cNvPr>
          <p:cNvSpPr txBox="1"/>
          <p:nvPr/>
        </p:nvSpPr>
        <p:spPr>
          <a:xfrm>
            <a:off x="33314607" y="19857970"/>
            <a:ext cx="9563231" cy="4478149"/>
          </a:xfrm>
          <a:prstGeom prst="rect">
            <a:avLst/>
          </a:prstGeom>
          <a:noFill/>
        </p:spPr>
        <p:txBody>
          <a:bodyPr wrap="square" lIns="38100" tIns="12700" rIns="38100" bIns="12700">
            <a:spAutoFit/>
          </a:bodyPr>
          <a:lstStyle/>
          <a:p>
            <a:pPr>
              <a:lnSpc>
                <a:spcPct val="95000"/>
              </a:lnSpc>
              <a:spcAft>
                <a:spcPts val="700"/>
              </a:spcAft>
            </a:pPr>
            <a:r>
              <a:rPr sz="2800" dirty="0">
                <a:solidFill>
                  <a:srgbClr val="24313D"/>
                </a:solidFill>
                <a:latin typeface="Times New Roman" panose="02020603050405020304" pitchFamily="18" charset="0"/>
                <a:cs typeface="Times New Roman" panose="02020603050405020304" pitchFamily="18" charset="0"/>
              </a:rPr>
              <a:t>1. Rodrigues D, Cruz-Correia R. Stud Health Technol Inform. 2024;316:1024–1028. doi:10.3233/SHTI240584.</a:t>
            </a:r>
          </a:p>
          <a:p>
            <a:pPr>
              <a:lnSpc>
                <a:spcPct val="95000"/>
              </a:lnSpc>
              <a:spcAft>
                <a:spcPts val="700"/>
              </a:spcAft>
            </a:pPr>
            <a:r>
              <a:rPr sz="2800" dirty="0">
                <a:solidFill>
                  <a:srgbClr val="24313D"/>
                </a:solidFill>
                <a:latin typeface="Times New Roman" panose="02020603050405020304" pitchFamily="18" charset="0"/>
                <a:cs typeface="Times New Roman" panose="02020603050405020304" pitchFamily="18" charset="0"/>
              </a:rPr>
              <a:t>2. Nashwan AJ, </a:t>
            </a:r>
            <a:r>
              <a:rPr sz="2800" dirty="0" err="1">
                <a:solidFill>
                  <a:srgbClr val="24313D"/>
                </a:solidFill>
                <a:latin typeface="Times New Roman" panose="02020603050405020304" pitchFamily="18" charset="0"/>
                <a:cs typeface="Times New Roman" panose="02020603050405020304" pitchFamily="18" charset="0"/>
              </a:rPr>
              <a:t>Abujaber</a:t>
            </a:r>
            <a:r>
              <a:rPr sz="2800" dirty="0">
                <a:solidFill>
                  <a:srgbClr val="24313D"/>
                </a:solidFill>
                <a:latin typeface="Times New Roman" panose="02020603050405020304" pitchFamily="18" charset="0"/>
                <a:cs typeface="Times New Roman" panose="02020603050405020304" pitchFamily="18" charset="0"/>
              </a:rPr>
              <a:t> A. </a:t>
            </a:r>
            <a:r>
              <a:rPr sz="2800" dirty="0" err="1">
                <a:solidFill>
                  <a:srgbClr val="24313D"/>
                </a:solidFill>
                <a:latin typeface="Times New Roman" panose="02020603050405020304" pitchFamily="18" charset="0"/>
                <a:cs typeface="Times New Roman" panose="02020603050405020304" pitchFamily="18" charset="0"/>
              </a:rPr>
              <a:t>Cureus</a:t>
            </a:r>
            <a:r>
              <a:rPr sz="2800" dirty="0">
                <a:solidFill>
                  <a:srgbClr val="24313D"/>
                </a:solidFill>
                <a:latin typeface="Times New Roman" panose="02020603050405020304" pitchFamily="18" charset="0"/>
                <a:cs typeface="Times New Roman" panose="02020603050405020304" pitchFamily="18" charset="0"/>
              </a:rPr>
              <a:t>. 2023;15:e40542. doi:10.7759/cureus.40542.</a:t>
            </a:r>
          </a:p>
          <a:p>
            <a:pPr>
              <a:lnSpc>
                <a:spcPct val="95000"/>
              </a:lnSpc>
              <a:spcAft>
                <a:spcPts val="700"/>
              </a:spcAft>
            </a:pPr>
            <a:r>
              <a:rPr sz="2800" dirty="0">
                <a:solidFill>
                  <a:srgbClr val="24313D"/>
                </a:solidFill>
                <a:latin typeface="Times New Roman" panose="02020603050405020304" pitchFamily="18" charset="0"/>
                <a:cs typeface="Times New Roman" panose="02020603050405020304" pitchFamily="18" charset="0"/>
              </a:rPr>
              <a:t>3. Song J, Liu W, Wang Y, et al. </a:t>
            </a:r>
            <a:r>
              <a:rPr sz="2800" dirty="0" err="1">
                <a:solidFill>
                  <a:srgbClr val="24313D"/>
                </a:solidFill>
                <a:latin typeface="Times New Roman" panose="02020603050405020304" pitchFamily="18" charset="0"/>
                <a:cs typeface="Times New Roman" panose="02020603050405020304" pitchFamily="18" charset="0"/>
              </a:rPr>
              <a:t>Comput</a:t>
            </a:r>
            <a:r>
              <a:rPr sz="2800" dirty="0">
                <a:solidFill>
                  <a:srgbClr val="24313D"/>
                </a:solidFill>
                <a:latin typeface="Times New Roman" panose="02020603050405020304" pitchFamily="18" charset="0"/>
                <a:cs typeface="Times New Roman" panose="02020603050405020304" pitchFamily="18" charset="0"/>
              </a:rPr>
              <a:t> Inform Nurs. 2025;43(9):e01328. doi:10.1097/CIN.0000000000001328.</a:t>
            </a:r>
          </a:p>
          <a:p>
            <a:pPr>
              <a:lnSpc>
                <a:spcPct val="95000"/>
              </a:lnSpc>
              <a:spcAft>
                <a:spcPts val="700"/>
              </a:spcAft>
            </a:pPr>
            <a:r>
              <a:rPr sz="2800" dirty="0">
                <a:solidFill>
                  <a:srgbClr val="24313D"/>
                </a:solidFill>
                <a:latin typeface="Times New Roman" panose="02020603050405020304" pitchFamily="18" charset="0"/>
                <a:cs typeface="Times New Roman" panose="02020603050405020304" pitchFamily="18" charset="0"/>
              </a:rPr>
              <a:t>4. Michalowski M, Topaz M, Peltonen LM. J Adv Nurs. 2025;82(1):907–912. doi:10.1111/jan.16911.</a:t>
            </a:r>
          </a:p>
          <a:p>
            <a:pPr>
              <a:lnSpc>
                <a:spcPct val="95000"/>
              </a:lnSpc>
              <a:spcAft>
                <a:spcPts val="700"/>
              </a:spcAft>
            </a:pPr>
            <a:r>
              <a:rPr sz="2800" dirty="0">
                <a:solidFill>
                  <a:srgbClr val="24313D"/>
                </a:solidFill>
                <a:latin typeface="Times New Roman" panose="02020603050405020304" pitchFamily="18" charset="0"/>
                <a:cs typeface="Times New Roman" panose="02020603050405020304" pitchFamily="18" charset="0"/>
              </a:rPr>
              <a:t>5. Cao Y, Hu L, Cao X, Peng J. BMC Nurs. 2025;24:394. doi:10.1186/s12912-025-03010-2.</a:t>
            </a: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293</TotalTime>
  <Words>708</Words>
  <Application>Microsoft Office PowerPoint</Application>
  <PresentationFormat>Custom</PresentationFormat>
  <Paragraphs>58</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B Nazanin</vt:lpstr>
      <vt:lpstr>Calibri</vt:lpstr>
      <vt:lpstr>Calibri Light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Melika</cp:lastModifiedBy>
  <cp:revision>35</cp:revision>
  <dcterms:created xsi:type="dcterms:W3CDTF">2026-09-07T19:22:54Z</dcterms:created>
  <dcterms:modified xsi:type="dcterms:W3CDTF">2026-09-26T21:10:29Z</dcterms:modified>
</cp:coreProperties>
</file>