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media/image7.jfif" ContentType="image/jpeg"/>
  <Override PartName="/ppt/media/image8.jfif" ContentType="image/jpeg"/>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5" d="100"/>
          <a:sy n="25" d="100"/>
        </p:scale>
        <p:origin x="78"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title>
      <c:tx>
        <c:rich>
          <a:bodyPr/>
          <a:lstStyle/>
          <a:p>
            <a:r>
              <a:rPr sz="2800" b="1"/>
              <a:t>Mean Sexual Satisfaction Score (rounded)</a:t>
            </a:r>
          </a:p>
        </c:rich>
      </c:tx>
      <c:layout/>
      <c:overlay val="0"/>
    </c:title>
    <c:autoTitleDeleted val="0"/>
    <c:plotArea>
      <c:barChart>
        <c:barDir val="col"/>
        <c:grouping val="clustered"/>
        <c:ser>
          <c:idx val="0"/>
          <c:order val="0"/>
          <c:tx>
            <c:strRef>
              <c:f>Sheet1!$B$1</c:f>
              <c:strCache>
                <c:ptCount val="1"/>
                <c:pt idx="0">
                  <c:v>Intervention</c:v>
                </c:pt>
              </c:strCache>
            </c:strRef>
          </c:tx>
          <c:spPr>
            <a:solidFill>
              <a:srgbClr val="0B7A75"/>
            </a:solidFill>
          </c:spPr>
          <c:dLbls>
            <c:txPr>
              <a:bodyPr/>
              <a:lstStyle/>
              <a:p>
                <a:pPr>
                  <a:defRPr sz="2200" b="1"/>
                </a:pPr>
              </a:p>
            </c:txPr>
            <c:dLblPos val="outEnd"/>
            <c:showLegendKey val="0"/>
            <c:showVal val="0"/>
            <c:showCatName val="0"/>
            <c:showSerName val="0"/>
            <c:showPercent val="0"/>
            <c:showBubbleSize val="0"/>
            <c:showLeaderLines val="1"/>
          </c:dLbls>
          <c:cat>
            <c:strRef>
              <c:f>Sheet1!$A$2:$A$3</c:f>
              <c:strCache>
                <c:ptCount val="2"/>
                <c:pt idx="0">
                  <c:v>Before</c:v>
                </c:pt>
                <c:pt idx="1">
                  <c:v>After 2 months</c:v>
                </c:pt>
              </c:strCache>
            </c:strRef>
          </c:cat>
          <c:val>
            <c:numRef>
              <c:f>Sheet1!$B$2:$B$3</c:f>
              <c:numCache>
                <c:formatCode>General</c:formatCode>
                <c:ptCount val="2"/>
                <c:pt idx="0">
                  <c:v>85</c:v>
                </c:pt>
                <c:pt idx="1">
                  <c:v>109</c:v>
                </c:pt>
              </c:numCache>
            </c:numRef>
          </c:val>
        </c:ser>
        <c:ser>
          <c:idx val="1"/>
          <c:order val="1"/>
          <c:tx>
            <c:strRef>
              <c:f>Sheet1!$C$1</c:f>
              <c:strCache>
                <c:ptCount val="1"/>
                <c:pt idx="0">
                  <c:v>Control</c:v>
                </c:pt>
              </c:strCache>
            </c:strRef>
          </c:tx>
          <c:spPr>
            <a:solidFill>
              <a:srgbClr val="F28C6F"/>
            </a:solidFill>
          </c:spPr>
          <c:dLbls>
            <c:txPr>
              <a:bodyPr/>
              <a:lstStyle/>
              <a:p>
                <a:pPr>
                  <a:defRPr sz="2200" b="1"/>
                </a:pPr>
              </a:p>
            </c:txPr>
            <c:dLblPos val="outEnd"/>
            <c:showLegendKey val="0"/>
            <c:showVal val="0"/>
            <c:showCatName val="0"/>
            <c:showSerName val="0"/>
            <c:showPercent val="0"/>
            <c:showBubbleSize val="0"/>
            <c:showLeaderLines val="1"/>
          </c:dLbls>
          <c:cat>
            <c:strRef>
              <c:f>Sheet1!$A$2:$A$3</c:f>
              <c:strCache>
                <c:ptCount val="2"/>
                <c:pt idx="0">
                  <c:v>Before</c:v>
                </c:pt>
                <c:pt idx="1">
                  <c:v>After 2 months</c:v>
                </c:pt>
              </c:strCache>
            </c:strRef>
          </c:cat>
          <c:val>
            <c:numRef>
              <c:f>Sheet1!$C$2:$C$3</c:f>
              <c:numCache>
                <c:formatCode>General</c:formatCode>
                <c:ptCount val="2"/>
                <c:pt idx="0">
                  <c:v>86</c:v>
                </c:pt>
                <c:pt idx="1">
                  <c:v>85</c:v>
                </c:pt>
              </c:numCache>
            </c:numRef>
          </c:val>
        </c:ser>
        <c:axId val="2068027336"/>
        <c:axId val="2113994440"/>
      </c:barChart>
      <c:catAx>
        <c:axId val="2068027336"/>
        <c:scaling>
          <c:orientation val="minMax"/>
        </c:scaling>
        <c:delete val="0"/>
        <c:axPos val="b"/>
        <c:majorTickMark val="out"/>
        <c:minorTickMark val="none"/>
        <c:tickLblPos val="nextTo"/>
        <c:txPr>
          <a:bodyPr/>
          <a:lstStyle/>
          <a:p>
            <a:pPr>
              <a:defRPr sz="2400"/>
            </a:pPr>
          </a:p>
        </c:txPr>
        <c:crossAx val="2113994440"/>
        <c:crosses val="autoZero"/>
        <c:auto val="1"/>
        <c:lblAlgn val="ctr"/>
        <c:lblOffset val="100"/>
        <c:noMultiLvlLbl val="0"/>
      </c:catAx>
      <c:valAx>
        <c:axId val="2113994440"/>
        <c:scaling>
          <c:max val="120.0"/>
          <c:min val="70.0"/>
        </c:scaling>
        <c:delete val="0"/>
        <c:axPos val="l"/>
        <c:majorGridlines/>
        <c:majorTickMark val="out"/>
        <c:minorTickMark val="none"/>
        <c:tickLblPos val="nextTo"/>
        <c:txPr>
          <a:bodyPr/>
          <a:lstStyle/>
          <a:p>
            <a:pPr>
              <a:defRPr sz="2000"/>
            </a:pPr>
          </a:p>
        </c:txPr>
        <c:crossAx val="2068027336"/>
        <c:crosses val="autoZero"/>
        <c:majorUnit val="10.0"/>
      </c:valAx>
    </c:plotArea>
    <c:legend>
      <c:legendPos val="b"/>
      <c:overlay val="0"/>
      <c:txPr>
        <a:bodyPr/>
        <a:lstStyle/>
        <a:p>
          <a:pPr>
            <a:defRPr sz="2200"/>
          </a:pPr>
        </a:p>
      </c:txPr>
    </c:legend>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tiff"/><Relationship Id="rId8" Type="http://schemas.openxmlformats.org/officeDocument/2006/relationships/image" Target="../media/image7.jfif"/><Relationship Id="rId9" Type="http://schemas.openxmlformats.org/officeDocument/2006/relationships/image" Target="../media/image8.jfif"/><Relationship Id="rId10" Type="http://schemas.openxmlformats.org/officeDocument/2006/relationships/image" Target="../media/image9.png"/><Relationship Id="rId11"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571982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25400" tIns="25400" rIns="25400" bIns="25400" anchor="ctr">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lnSpc>
                <a:spcPct val="100000"/>
              </a:lnSpc>
              <a:spcBef>
                <a:spcPct val="20000"/>
              </a:spcBef>
              <a:spcAft>
                <a:spcPts val="0"/>
              </a:spcAft>
              <a:defRPr/>
            </a:pPr>
            <a:r>
              <a:rPr sz="4300" b="1">
                <a:solidFill>
                  <a:srgbClr val="16324F"/>
                </a:solidFill>
                <a:latin typeface="Times New Roman"/>
              </a:rPr>
              <a:t>The Effect of Self-Management Training Based on the 5As Model on Sexual Satisfaction in Iranian Women</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38100" tIns="38100" rIns="38100" bIns="38100" anchor="ctr">
            <a:spAutoFit/>
          </a:bodyPr>
          <a:lstStyle/>
          <a:p>
            <a:pPr rtl="1" algn="ctr">
              <a:lnSpc>
                <a:spcPct val="100000"/>
              </a:lnSpc>
              <a:spcAft>
                <a:spcPts val="0"/>
              </a:spcAft>
              <a:defRPr/>
            </a:pPr>
            <a:r>
              <a:rPr sz="2500" b="1">
                <a:solidFill>
                  <a:srgbClr val="16324F"/>
                </a:solidFill>
                <a:latin typeface="Times New Roman"/>
              </a:rPr>
              <a:t>IRCT20240513061776N1</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solidFill>
            <a:srgbClr val="0B7A75"/>
          </a:solidFill>
          <a:ln>
            <a:solidFill>
              <a:srgbClr val="0B7A75"/>
            </a:solidFill>
            <a:prstDash val="dash"/>
          </a:ln>
        </p:spPr>
        <p:style>
          <a:lnRef idx="2">
            <a:schemeClr val="accent2"/>
          </a:lnRef>
          <a:fillRef idx="1">
            <a:schemeClr val="lt1"/>
          </a:fillRef>
          <a:effectRef idx="0">
            <a:schemeClr val="accent2"/>
          </a:effectRef>
          <a:fontRef idx="minor">
            <a:schemeClr val="dk1"/>
          </a:fontRef>
        </p:style>
        <p:txBody>
          <a:bodyPr rtlCol="0" anchor="ctr" wrap="square" lIns="50800" rIns="50800" tIns="50800" bIns="50800"/>
          <a:lstStyle/>
          <a:p>
            <a:pPr algn="ctr" rtl="1">
              <a:lnSpc>
                <a:spcPct val="100000"/>
              </a:lnSpc>
              <a:spcAft>
                <a:spcPts val="0"/>
              </a:spcAft>
            </a:pPr>
            <a:r>
              <a:rPr sz="2300" b="1">
                <a:solidFill>
                  <a:srgbClr val="FFFFFF"/>
                </a:solidFill>
                <a:latin typeface="Times New Roman"/>
              </a:rPr>
              <a:t>RCT
82 women
2-month follow-up</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2979277"/>
          </a:xfrm>
          <a:prstGeom prst="rect">
            <a:avLst/>
          </a:prstGeom>
        </p:spPr>
        <p:txBody>
          <a:bodyPr lIns="25400" tIns="25400" rIns="25400" bIns="25400" wrap="square" anchor="ctr">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lnSpc>
                <a:spcPct val="100000"/>
              </a:lnSpc>
              <a:spcAft>
                <a:spcPts val="0"/>
              </a:spcAft>
            </a:pPr>
            <a:r>
              <a:rPr sz="2400" b="0">
                <a:solidFill>
                  <a:srgbClr val="1F1F1F"/>
                </a:solidFill>
                <a:latin typeface="Times New Roman"/>
              </a:rPr>
              <a:t>Zahra Haghighi¹, Ashraf Kazemi², Marjan Beigi²˒³*
¹ Student Research Committee, Faculty of Nursing and Midwifery, Isfahan University of Medical Sciences, Isfahan, Iran
² Department of Midwifery and Reproductive Health, Faculty of Nursing and Midwifery, Isfahan University of Medical Sciences
³ Reproductive Sciences and Sexual Health Research Center   |   *Corresponding author: beigi@nm.mui.ac.ir</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square" lIns="25400" tIns="25400" rIns="25400" bIns="25400" anchor="ctr" anchorCtr="0"/>
          <a:lstStyle>
            <a:defPPr>
              <a:defRPr kern="1200"/>
            </a:defPPr>
          </a:lstStyle>
          <a:p>
            <a:pPr algn="ctr" defTabSz="4702588">
              <a:lnSpc>
                <a:spcPct val="100000"/>
              </a:lnSpc>
              <a:spcAft>
                <a:spcPts val="0"/>
              </a:spcAft>
              <a:defRPr/>
            </a:pPr>
            <a:r>
              <a:rPr sz="2900" b="1">
                <a:solidFill>
                  <a:srgbClr val="FFFFFF"/>
                </a:solidFill>
                <a:latin typeface="Libre Baskerville"/>
              </a:rPr>
              <a:t>BACKGROUND &amp; OBJECTIVE</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square" lIns="25400" tIns="25400" rIns="25400" bIns="25400" anchor="ctr" anchorCtr="0"/>
          <a:lstStyle>
            <a:defPPr>
              <a:defRPr kern="1200"/>
            </a:defPPr>
          </a:lstStyle>
          <a:p>
            <a:pPr algn="ctr" defTabSz="4702588">
              <a:lnSpc>
                <a:spcPct val="100000"/>
              </a:lnSpc>
              <a:spcAft>
                <a:spcPts val="0"/>
              </a:spcAft>
              <a:defRPr/>
            </a:pPr>
            <a:r>
              <a:rPr sz="2900" b="1">
                <a:solidFill>
                  <a:srgbClr val="FFFFFF"/>
                </a:solidFill>
                <a:latin typeface="Libre Baskerville"/>
              </a:rPr>
              <a:t>KEY 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square" lIns="25400" tIns="25400" rIns="25400" bIns="25400" anchor="ctr" anchorCtr="0"/>
          <a:lstStyle>
            <a:defPPr>
              <a:defRPr kern="1200"/>
            </a:defPPr>
          </a:lstStyle>
          <a:p>
            <a:pPr algn="ctr" defTabSz="4702588">
              <a:lnSpc>
                <a:spcPct val="100000"/>
              </a:lnSpc>
              <a:spcAft>
                <a:spcPts val="0"/>
              </a:spcAft>
              <a:defRPr/>
            </a:pPr>
            <a:r>
              <a:rPr sz="2900" b="1">
                <a:solidFill>
                  <a:srgbClr val="FFFFFF"/>
                </a:solidFill>
                <a:latin typeface="Libre Baskerville"/>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square" lIns="25400" tIns="25400" rIns="25400" bIns="25400" anchor="ctr" anchorCtr="0"/>
          <a:lstStyle>
            <a:defPPr>
              <a:defRPr kern="1200"/>
            </a:defPPr>
          </a:lstStyle>
          <a:p>
            <a:pPr algn="ctr" defTabSz="4702588">
              <a:lnSpc>
                <a:spcPct val="100000"/>
              </a:lnSpc>
              <a:spcAft>
                <a:spcPts val="0"/>
              </a:spcAft>
              <a:defRPr/>
            </a:pPr>
            <a:r>
              <a:rPr sz="2900" b="1">
                <a:solidFill>
                  <a:srgbClr val="FFFFFF"/>
                </a:solidFill>
                <a:latin typeface="Libre Baskerville"/>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square" lIns="25400" tIns="25400" rIns="25400" bIns="25400" anchor="ctr" anchorCtr="0"/>
          <a:lstStyle>
            <a:defPPr>
              <a:defRPr kern="1200"/>
            </a:defPPr>
          </a:lstStyle>
          <a:p>
            <a:pPr algn="ctr">
              <a:lnSpc>
                <a:spcPct val="100000"/>
              </a:lnSpc>
              <a:spcAft>
                <a:spcPts val="0"/>
              </a:spcAft>
            </a:pPr>
            <a:r>
              <a:rPr sz="2900" b="1">
                <a:solidFill>
                  <a:srgbClr val="FFFFFF"/>
                </a:solidFill>
                <a:latin typeface="Libre Baskerville"/>
              </a:rPr>
              <a:t>KEY 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509200"/>
          </a:xfrm>
          <a:prstGeom prst="rect">
            <a:avLst/>
          </a:prstGeom>
          <a:noFill/>
        </p:spPr>
        <p:txBody>
          <a:bodyPr wrap="square" rtlCol="0" lIns="127000" rIns="127000" tIns="127000" bIns="127000" anchor="t">
            <a:spAutoFit/>
          </a:bodyPr>
          <a:lstStyle>
            <a:defPPr>
              <a:defRPr kern="1200"/>
            </a:defPPr>
          </a:lstStyle>
          <a:p>
            <a:pPr algn="l">
              <a:lnSpc>
                <a:spcPct val="100000"/>
              </a:lnSpc>
              <a:spcAft>
                <a:spcPts val="0"/>
              </a:spcAft>
            </a:pPr>
            <a:r>
              <a:rPr sz="2700" b="0">
                <a:solidFill>
                  <a:srgbClr val="202A35"/>
                </a:solidFill>
                <a:latin typeface="Times New Roman"/>
              </a:rPr>
              <a:t>Sexual satisfaction contributes to sexual health, relationship quality, and overall wellbeing. Educational approaches that change attitudes and behavior may provide sustainable benefits.
The 5As model supports behavior change through five linked actions: Assess, Advise, Agree, Assist, and Arrange.
Objective
To determine whether self-management training based on the 5As model improves sexual satisfaction among Iranian women of reproductive age.</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2062103"/>
          </a:xfrm>
          <a:prstGeom prst="rect">
            <a:avLst/>
          </a:prstGeom>
          <a:noFill/>
        </p:spPr>
        <p:txBody>
          <a:bodyPr wrap="square" rtlCol="0" lIns="127000" rIns="127000" tIns="127000" bIns="127000" anchor="t">
            <a:spAutoFit/>
          </a:bodyPr>
          <a:lstStyle>
            <a:defPPr>
              <a:defRPr kern="1200"/>
            </a:defPPr>
          </a:lstStyle>
          <a:p>
            <a:pPr algn="l">
              <a:lnSpc>
                <a:spcPct val="100000"/>
              </a:lnSpc>
              <a:spcAft>
                <a:spcPts val="0"/>
              </a:spcAft>
            </a:pPr>
            <a:r>
              <a:rPr sz="2800" b="0">
                <a:solidFill>
                  <a:srgbClr val="202A35"/>
                </a:solidFill>
                <a:latin typeface="Times New Roman"/>
              </a:rPr>
              <a:t>Two months after the intervention, women receiving the 5As program reported substantially higher sexual satisfaction than controls.
The participatory model can support educational and counseling programs in health centers. Longer follow-up and cost-effectiveness studies are needed before broad implementation.</a:t>
            </a:r>
          </a:p>
        </p:txBody>
      </p:sp>
      <p:sp>
        <p:nvSpPr>
          <p:cNvPr id="77" name="TextBox 76"/>
          <p:cNvSpPr txBox="1"/>
          <p:nvPr/>
        </p:nvSpPr>
        <p:spPr>
          <a:xfrm>
            <a:off x="276963" y="18187624"/>
            <a:ext cx="10058400" cy="4140000"/>
          </a:xfrm>
          <a:prstGeom prst="rect">
            <a:avLst/>
          </a:prstGeom>
          <a:noFill/>
          <a:ln>
            <a:noFill/>
          </a:ln>
        </p:spPr>
        <p:txBody>
          <a:bodyPr wrap="square" lIns="127000" rIns="127000" tIns="127000" bIns="127000" anchor="t">
            <a:spAutoFit/>
          </a:bodyPr>
          <a:lstStyle/>
          <a:p>
            <a:pPr algn="l">
              <a:lnSpc>
                <a:spcPct val="100000"/>
              </a:lnSpc>
              <a:spcAft>
                <a:spcPts val="0"/>
              </a:spcAft>
            </a:pPr>
            <a:r>
              <a:rPr sz="2700" b="0">
                <a:solidFill>
                  <a:srgbClr val="202A35"/>
                </a:solidFill>
                <a:latin typeface="Times New Roman"/>
              </a:rPr>
              <a:t>Design: Randomized clinical trial
Participants: 84 married women aged 15–49; 82 completed follow-up
Allocation: Intervention (n=40) and control (n=42)
Intervention: Individualized education using Assess, Advise, Agree, Assist, and Arrange
Outcome: Larson Sexual Satisfaction Questionnaire (25–125)
Analysis: Independent and paired t tests; ANCOVA; α=0.05
Ethics: IR.MUI.REC.1403.033</a:t>
            </a:r>
          </a:p>
        </p:txBody>
      </p:sp>
      <p:pic>
        <p:nvPicPr>
          <p:cNvPr id="78" name="Picture 77" descr="Illustration of a woman surrounded by five connected self-management and wellbeing stages; generated for this poster."/>
          <p:cNvPicPr>
            <a:picLocks noChangeAspect="1"/>
          </p:cNvPicPr>
          <p:nvPr/>
        </p:nvPicPr>
        <p:blipFill>
          <a:blip r:embed="rId10"/>
          <a:stretch>
            <a:fillRect/>
          </a:stretch>
        </p:blipFill>
        <p:spPr>
          <a:xfrm>
            <a:off x="36509748" y="5550000"/>
            <a:ext cx="6400000" cy="3600000"/>
          </a:xfrm>
          <a:prstGeom prst="rect">
            <a:avLst/>
          </a:prstGeom>
        </p:spPr>
      </p:pic>
      <p:sp>
        <p:nvSpPr>
          <p:cNvPr id="79" name="TextBox 78"/>
          <p:cNvSpPr txBox="1"/>
          <p:nvPr/>
        </p:nvSpPr>
        <p:spPr>
          <a:xfrm>
            <a:off x="36509748" y="9250000"/>
            <a:ext cx="6400000" cy="550000"/>
          </a:xfrm>
          <a:prstGeom prst="rect">
            <a:avLst/>
          </a:prstGeom>
          <a:noFill/>
          <a:ln>
            <a:noFill/>
          </a:ln>
        </p:spPr>
        <p:txBody>
          <a:bodyPr wrap="square" lIns="12700" rIns="12700" tIns="12700" bIns="12700" anchor="ctr">
            <a:spAutoFit/>
          </a:bodyPr>
          <a:lstStyle/>
          <a:p>
            <a:pPr algn="ctr">
              <a:lnSpc>
                <a:spcPct val="100000"/>
              </a:lnSpc>
              <a:spcAft>
                <a:spcPts val="0"/>
              </a:spcAft>
            </a:pPr>
            <a:r>
              <a:rPr sz="2100" b="1">
                <a:solidFill>
                  <a:srgbClr val="0B7A75"/>
                </a:solidFill>
                <a:latin typeface="Times New Roman"/>
              </a:rPr>
              <a:t>5As self-management: education, collaboration, and follow-up</a:t>
            </a:r>
          </a:p>
        </p:txBody>
      </p:sp>
      <p:graphicFrame>
        <p:nvGraphicFramePr>
          <p:cNvPr id="80" name="Chart 79" descr="Clustered column chart comparing mean sexual satisfaction scores before and two months after intervention in intervention and control groups."/>
          <p:cNvGraphicFramePr>
            <a:graphicFrameLocks noGrp="1"/>
          </p:cNvGraphicFramePr>
          <p:nvPr/>
        </p:nvGraphicFramePr>
        <p:xfrm>
          <a:off x="11900000" y="11650000"/>
          <a:ext cx="20500000" cy="7300000"/>
        </p:xfrm>
        <a:graphic>
          <a:graphicData uri="http://schemas.openxmlformats.org/drawingml/2006/chart">
            <c:chart xmlns:c="http://schemas.openxmlformats.org/drawingml/2006/chart" r:id="rId11"/>
          </a:graphicData>
        </a:graphic>
      </p:graphicFrame>
      <p:sp>
        <p:nvSpPr>
          <p:cNvPr id="81" name="TextBox 80"/>
          <p:cNvSpPr txBox="1"/>
          <p:nvPr/>
        </p:nvSpPr>
        <p:spPr>
          <a:xfrm>
            <a:off x="12100000" y="19150000"/>
            <a:ext cx="20100000" cy="780000"/>
          </a:xfrm>
          <a:prstGeom prst="rect">
            <a:avLst/>
          </a:prstGeom>
          <a:solidFill>
            <a:srgbClr val="E8F4F3"/>
          </a:solidFill>
          <a:ln w="12700">
            <a:solidFill>
              <a:srgbClr val="0B7A75"/>
            </a:solidFill>
          </a:ln>
        </p:spPr>
        <p:txBody>
          <a:bodyPr wrap="square" lIns="63500" rIns="63500" tIns="63500" bIns="63500" anchor="ctr">
            <a:spAutoFit/>
          </a:bodyPr>
          <a:lstStyle/>
          <a:p>
            <a:pPr algn="ctr">
              <a:lnSpc>
                <a:spcPct val="100000"/>
              </a:lnSpc>
              <a:spcAft>
                <a:spcPts val="0"/>
              </a:spcAft>
            </a:pPr>
            <a:r>
              <a:rPr sz="2500" b="1">
                <a:solidFill>
                  <a:srgbClr val="16324F"/>
                </a:solidFill>
                <a:latin typeface="Times New Roman"/>
              </a:rPr>
              <a:t>Adjusted between-group difference after intervention: 24.09 points (95% CI 19.94–28.24), p&lt;0.001, η²=0.805</a:t>
            </a:r>
          </a:p>
        </p:txBody>
      </p:sp>
      <p:sp>
        <p:nvSpPr>
          <p:cNvPr id="82" name="TextBox 81"/>
          <p:cNvSpPr txBox="1"/>
          <p:nvPr/>
        </p:nvSpPr>
        <p:spPr>
          <a:xfrm>
            <a:off x="12100000" y="20100000"/>
            <a:ext cx="20100000" cy="1500000"/>
          </a:xfrm>
          <a:prstGeom prst="rect">
            <a:avLst/>
          </a:prstGeom>
          <a:noFill/>
          <a:ln>
            <a:noFill/>
          </a:ln>
        </p:spPr>
        <p:txBody>
          <a:bodyPr wrap="square" lIns="88900" rIns="88900" tIns="88900" bIns="88900" anchor="t">
            <a:spAutoFit/>
          </a:bodyPr>
          <a:lstStyle/>
          <a:p>
            <a:pPr algn="l">
              <a:lnSpc>
                <a:spcPct val="100000"/>
              </a:lnSpc>
              <a:spcAft>
                <a:spcPts val="0"/>
              </a:spcAft>
            </a:pPr>
            <a:r>
              <a:rPr sz="2600" b="0">
                <a:solidFill>
                  <a:srgbClr val="202A35"/>
                </a:solidFill>
                <a:latin typeface="Times New Roman"/>
              </a:rPr>
              <a:t>All women in the intervention group reached the high-satisfaction category after training; none in the control group did. The intervention group improved by 24.06 points (p&lt;0.001), while the control group showed no significant change (p=0.17).</a:t>
            </a:r>
          </a:p>
        </p:txBody>
      </p:sp>
      <p:sp>
        <p:nvSpPr>
          <p:cNvPr id="83" name="TextBox 82"/>
          <p:cNvSpPr txBox="1"/>
          <p:nvPr/>
        </p:nvSpPr>
        <p:spPr>
          <a:xfrm>
            <a:off x="33340599" y="19830000"/>
            <a:ext cx="9729118" cy="2850000"/>
          </a:xfrm>
          <a:prstGeom prst="rect">
            <a:avLst/>
          </a:prstGeom>
          <a:noFill/>
          <a:ln>
            <a:noFill/>
          </a:ln>
        </p:spPr>
        <p:txBody>
          <a:bodyPr wrap="square" lIns="101600" rIns="101600" tIns="101600" bIns="101600" anchor="t">
            <a:spAutoFit/>
          </a:bodyPr>
          <a:lstStyle/>
          <a:p>
            <a:pPr algn="l">
              <a:lnSpc>
                <a:spcPct val="100000"/>
              </a:lnSpc>
              <a:spcAft>
                <a:spcPts val="0"/>
              </a:spcAft>
            </a:pPr>
            <a:r>
              <a:rPr sz="2200" b="0">
                <a:solidFill>
                  <a:srgbClr val="202A35"/>
                </a:solidFill>
                <a:latin typeface="Times New Roman"/>
              </a:rPr>
              <a:t>1. Rausch D, Rettenberger M. Sex Med Rev. 2021;9:365–380.
2. Mirian Z, et al. Sci Rep. 2023;13:11316.
3. Bahrami N, et al. J Kerman Univ Med Sci. 2016;23:344–356.
Funding: Isfahan University of Medical Sciences
Clinical trial registration: IRCT20240513061776N1</a:t>
            </a: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192</TotalTime>
  <Words>559</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vt:i4>
      </vt:variant>
    </vt:vector>
  </HeadingPairs>
  <TitlesOfParts>
    <vt:vector size="13" baseType="lpstr">
      <vt:lpstr>Arial</vt:lpstr>
      <vt:lpstr>B Nazanin</vt:lpstr>
      <vt:lpstr>Calibri</vt:lpstr>
      <vt:lpstr>Calibri Light</vt:lpstr>
      <vt:lpstr>inherit</vt:lpstr>
      <vt:lpstr>Libre Baskerville</vt:lpstr>
      <vt:lpstr>Open Sans</vt:lpstr>
      <vt:lpstr>Open Sauce</vt:lpstr>
      <vt:lpstr>Open Sauce Bold</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my-pc</cp:lastModifiedBy>
  <cp:revision>26</cp:revision>
  <dcterms:created xsi:type="dcterms:W3CDTF">2026-09-07T19:22:54Z</dcterms:created>
  <dcterms:modified xsi:type="dcterms:W3CDTF">2026-09-23T08:21:59Z</dcterms:modified>
</cp:coreProperties>
</file>