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21" d="100"/>
          <a:sy n="21" d="100"/>
        </p:scale>
        <p:origin x="-564" y="126"/>
      </p:cViewPr>
      <p:guideLst>
        <p:guide orient="horz" pos="7689"/>
        <p:guide pos="1370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xmlns="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4054" y="4162530"/>
            <a:ext cx="21660136" cy="42473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 rtl="1">
              <a:spcBef>
                <a:spcPct val="20000"/>
              </a:spcBef>
              <a:defRPr/>
            </a:pPr>
            <a:r>
              <a:rPr lang="fa-IR" sz="6000" b="1" dirty="0" smtClean="0">
                <a:cs typeface="B Zar"/>
              </a:rPr>
              <a:t>کم‌کاری </a:t>
            </a:r>
            <a:r>
              <a:rPr lang="fa-IR" sz="6000" b="1" dirty="0">
                <a:cs typeface="B Zar"/>
              </a:rPr>
              <a:t>مادرزادی تیروئید با افزایش تأخیری</a:t>
            </a:r>
            <a:r>
              <a:rPr lang="en-US" sz="6000" b="1" dirty="0">
                <a:cs typeface="B Zar"/>
              </a:rPr>
              <a:t> TSH </a:t>
            </a:r>
            <a:r>
              <a:rPr lang="fa-IR" sz="6000" b="1" dirty="0">
                <a:cs typeface="B Zar"/>
              </a:rPr>
              <a:t>پس از غربالگری طبیعی نوزادی: گزارش موردی یک نوزاد </a:t>
            </a:r>
            <a:r>
              <a:rPr lang="fa-IR" sz="6000" dirty="0">
                <a:cs typeface="B Zar"/>
              </a:rPr>
              <a:t>دوقلو</a:t>
            </a:r>
            <a:endParaRPr lang="en-US" sz="6000" dirty="0">
              <a:cs typeface="B Zar"/>
            </a:endParaRPr>
          </a:p>
          <a:p>
            <a:pPr marL="0" marR="0" lvl="0" indent="0" algn="ctr" defTabSz="4029542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xmlns="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marL="0" marR="0" lvl="0" indent="0" algn="l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B Nazanin" panose="00000400000000000000" pitchFamily="2" charset="-78"/>
              </a:rPr>
              <a:t>Code:1323</a:t>
            </a:r>
            <a:endParaRPr kumimoji="0" lang="fa-IR" sz="4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xmlns="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4899803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rtl="1"/>
            <a:r>
              <a:rPr lang="fa-IR" sz="4000" b="1" dirty="0">
                <a:solidFill>
                  <a:schemeClr val="tx1"/>
                </a:solidFill>
                <a:cs typeface="B Zar"/>
              </a:rPr>
              <a:t>البرز خالدی1، سمیه دیرین2، ابوطالب اسدی1، آمنه خالدی3، مسعود امیری3*، رامین امیری نژاد3</a:t>
            </a:r>
            <a:endParaRPr lang="en-US" sz="4000" b="1" dirty="0">
              <a:solidFill>
                <a:schemeClr val="tx1"/>
              </a:solidFill>
              <a:cs typeface="B Zar"/>
            </a:endParaRPr>
          </a:p>
          <a:p>
            <a:pPr algn="ctr" rtl="1"/>
            <a:r>
              <a:rPr lang="fa-IR" sz="4000" b="1" dirty="0">
                <a:cs typeface="B Zar"/>
              </a:rPr>
              <a:t>1- گروه پرستاری، معاونت درمان، دانشگاه علوم پزشکی شهرکرد، شهرکرد، ایران</a:t>
            </a:r>
            <a:endParaRPr lang="en-US" sz="4000" b="1" dirty="0">
              <a:cs typeface="B Zar"/>
            </a:endParaRPr>
          </a:p>
          <a:p>
            <a:pPr algn="ctr" rtl="1"/>
            <a:r>
              <a:rPr lang="fa-IR" sz="4000" b="1" dirty="0">
                <a:cs typeface="B Zar"/>
              </a:rPr>
              <a:t>2- گروه آمار و اپیدمیولوژی، دانشگاه علوم پزشکی شهرکرد، شهرکرد، ایران</a:t>
            </a:r>
            <a:endParaRPr lang="en-US" sz="4000" b="1" dirty="0">
              <a:cs typeface="B Zar"/>
            </a:endParaRPr>
          </a:p>
          <a:p>
            <a:pPr algn="ctr" rtl="1"/>
            <a:r>
              <a:rPr lang="fa-IR" sz="4000" b="1" dirty="0">
                <a:cs typeface="B Zar"/>
              </a:rPr>
              <a:t>3- معاونت بهداشتی، دانشگاه علوم پزشکی شهرکرد، شهرکرد، ایران</a:t>
            </a:r>
            <a:endParaRPr lang="en-US" sz="4000" b="1" dirty="0">
              <a:cs typeface="B Zar"/>
            </a:endParaRPr>
          </a:p>
          <a:p>
            <a:pPr marL="0" marR="0" lvl="0" indent="0" algn="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1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fa-IR" sz="4000" b="1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marL="0" marR="0" lvl="0" indent="0" algn="ctr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235078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xmlns="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xmlns="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lvl="0" algn="ctr" defTabSz="4702588">
              <a:defRPr/>
            </a:pPr>
            <a:r>
              <a:rPr lang="fa-IR" sz="3600" b="1" dirty="0">
                <a:solidFill>
                  <a:prstClr val="white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xmlns="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4306" y="1568623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marL="0" marR="0" lvl="0" indent="0" algn="ctr" defTabSz="470258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رفرنس</a:t>
            </a:r>
            <a:r>
              <a:rPr kumimoji="0" lang="fa-IR" sz="3600" b="1" i="0" u="none" strike="noStrike" kern="1200" cap="none" spc="0" normalizeH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Libre Baskerville" panose="02000000000000000000" pitchFamily="2" charset="0"/>
                <a:ea typeface="+mn-ea"/>
                <a:cs typeface="B Titr" panose="00000700000000000000" pitchFamily="2" charset="-78"/>
              </a:rPr>
              <a:t> ها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ibre Baskerville" panose="02000000000000000000" pitchFamily="2" charset="0"/>
              <a:ea typeface="+mn-ea"/>
              <a:cs typeface="B Titr" panose="00000700000000000000" pitchFamily="2" charset="-78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xmlns="" id="{78ACE6C8-764A-491B-97C3-71DD70C00B3C}"/>
              </a:ext>
            </a:extLst>
          </p:cNvPr>
          <p:cNvSpPr txBox="1"/>
          <p:nvPr/>
        </p:nvSpPr>
        <p:spPr>
          <a:xfrm>
            <a:off x="402868" y="11245386"/>
            <a:ext cx="9601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600" b="1" dirty="0">
                <a:cs typeface="B Zar"/>
              </a:rPr>
              <a:t>موفقيت در پيشگيري از غيرقابل بازگشت كم كاري تيروييد نوزادی به عوامل مختلفی شامل زمان شروع درمان، مراقبت های منظم ،كيفيت كنترل متابوليك بيمار و انجام آزمایش مطابق با دستورالعمل و آموزش والدین بستگي دارد.</a:t>
            </a:r>
            <a:endParaRPr lang="en-US" sz="3600" b="1" dirty="0">
              <a:solidFill>
                <a:srgbClr val="000001"/>
              </a:solidFill>
              <a:latin typeface="Times New Roman"/>
              <a:ea typeface="Times New Roman"/>
              <a:cs typeface="B Zar"/>
              <a:sym typeface="Times New Roman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xmlns="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396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just" rtl="1"/>
            <a:r>
              <a:rPr lang="fa-IR" sz="3660" b="1" dirty="0">
                <a:cs typeface="B Zar"/>
              </a:rPr>
              <a:t>كم كاري تيروييد نوزادان، وضعيتي از كمبود هورمون تيروئيد قابل درمان است كه در صورت عدم تشخيص به هنگام و يا درمان نامناسب، ميتواند موجب بروز عقب ماندگي شديد شود. هدف از مطالعه، بررسی کم‌کاری مادرزادی تیروئید با افزایش تأخیری</a:t>
            </a:r>
            <a:r>
              <a:rPr lang="en-US" sz="3660" b="1" dirty="0">
                <a:cs typeface="B Zar"/>
              </a:rPr>
              <a:t> TSH </a:t>
            </a:r>
            <a:r>
              <a:rPr lang="fa-IR" sz="3660" b="1" dirty="0">
                <a:cs typeface="B Zar"/>
              </a:rPr>
              <a:t>پس از غربالگری طبیعی نوزادی: گزارش موردی یک نوزاد دوقلو بوده است.</a:t>
            </a:r>
            <a:endParaRPr lang="en-US" sz="3660" b="1" dirty="0">
              <a:cs typeface="B Zar"/>
            </a:endParaRPr>
          </a:p>
          <a:p>
            <a:pPr marL="0" marR="0" lvl="0" indent="0" algn="just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3200" b="0" i="0" u="none" strike="noStrike" kern="1200" cap="none" spc="0" normalizeH="0" baseline="0" noProof="0" dirty="0">
              <a:ln>
                <a:noFill/>
              </a:ln>
              <a:solidFill>
                <a:srgbClr val="000001"/>
              </a:solidFill>
              <a:effectLst/>
              <a:uLnTx/>
              <a:uFillTx/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100" b="0" i="0" u="none" strike="noStrike" kern="1200" cap="none" spc="0" normalizeH="0" baseline="0" noProof="0">
                <a:ln>
                  <a:noFill/>
                </a:ln>
                <a:solidFill>
                  <a:srgbClr val="1F1F1F"/>
                </a:solidFill>
                <a:effectLst/>
                <a:uLnTx/>
                <a:uFillTx/>
                <a:latin typeface="inherit"/>
                <a:ea typeface="+mn-ea"/>
                <a:cs typeface="+mn-cs"/>
              </a:rPr>
              <a:t>if available</a:t>
            </a:r>
            <a:r>
              <a:rPr kumimoji="0" lang="en-US" altLang="en-US" sz="4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endParaRPr kumimoji="0" lang="en-US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xmlns="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64240" y="11247938"/>
            <a:ext cx="21018038" cy="29084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lvl="0" algn="just" rtl="1">
              <a:defRPr/>
            </a:pPr>
            <a:r>
              <a:rPr lang="fa-IR" sz="36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نوزادان دو قلویی که به روش زایمان سزارین به دنیا آمدند. به منظور غربالگری تیروئید نوزادی، در روز 3-5 تولد از نوزادان نمونه گیری به عمل آمد. یک قل نوزاد با نتیجه 0.6 : </a:t>
            </a:r>
            <a:r>
              <a:rPr lang="en-US" sz="36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TSH  </a:t>
            </a:r>
            <a:r>
              <a:rPr lang="fa-IR" sz="36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به عنوان سالم اما قل دیگر، با  نتیجه غربالگری کف پا با 5.5 : </a:t>
            </a:r>
            <a:r>
              <a:rPr lang="en-US" sz="36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TSH </a:t>
            </a:r>
            <a:r>
              <a:rPr lang="fa-IR" sz="36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به عنوان نوزاد مشکوک فراخوان شد و همچنین به دلیل مثبت شدن آزمایشات تأیید تشخیص سرمی (16.5: </a:t>
            </a:r>
            <a:r>
              <a:rPr lang="en-US" sz="36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TSH </a:t>
            </a:r>
            <a:r>
              <a:rPr lang="fa-IR" sz="36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و </a:t>
            </a:r>
            <a:r>
              <a:rPr lang="en-US" sz="3600" b="1" dirty="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T4:8.5 </a:t>
            </a:r>
            <a:r>
              <a:rPr lang="fa-IR" sz="3600" b="1" dirty="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) این </a:t>
            </a:r>
            <a:r>
              <a:rPr lang="fa-IR" sz="3600" b="1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نوزاد به عنوان بیمار مبتلا شناسایی گردید. درمان دارویی با قرص لووتیروکسین شروع شد. به علت سهل انگاری در مراقبت ها و مصرف داروی قل بیمار، در مراحل رشد و تکامل نوزاد اختلال ایجاد شد که سبب عقب ماندگی ذهنی، کوتاهی قد و کاهش هوش در این نوزاد گردید.</a:t>
            </a:r>
          </a:p>
        </p:txBody>
      </p:sp>
      <p:sp>
        <p:nvSpPr>
          <p:cNvPr id="2" name="Rectangle 1"/>
          <p:cNvSpPr/>
          <p:nvPr/>
        </p:nvSpPr>
        <p:spPr>
          <a:xfrm>
            <a:off x="484306" y="16991530"/>
            <a:ext cx="976407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rtl="1"/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algn="just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1.	Zhang M,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Golchin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A, Donner J, Lee MY, Seeley H, Meister KD. Severe Undiagnosed Congenital Hypothyroidism Due to Missed Newborn Screening. JCEM Case Reports. 2025;3(11):luaf233.</a:t>
            </a:r>
          </a:p>
          <a:p>
            <a:pPr algn="just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2.	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Niuro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L, Danner E,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Viikari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L,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Kero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J,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Huopio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H,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Jääskeläinen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J, et al. Treatment of congenital hypothyroidism: impact of secular changes in levothyroxine initial dose on early growth. Hormone Research in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Paediatrics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 2023;96(4):376–84.</a:t>
            </a:r>
          </a:p>
          <a:p>
            <a:pPr algn="just"/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3.	A B. Newborn screening for congenital hypothyroidism. J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pediatr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Endocrinol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lang="en-US" sz="32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Metab</a:t>
            </a:r>
            <a:r>
              <a:rPr lang="en-US" sz="32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2016;19(12):91-8.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5491" y="15369935"/>
            <a:ext cx="19735536" cy="8028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Rectangle 10">
            <a:extLst>
              <a:ext uri="{FF2B5EF4-FFF2-40B4-BE49-F238E27FC236}">
                <a16:creationId xmlns:a16="http://schemas.microsoft.com/office/drawing/2014/main" xmlns="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64240" y="10154779"/>
            <a:ext cx="20789438" cy="1090607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 smtClean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شرح مورد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8723" y="15210037"/>
            <a:ext cx="9920993" cy="8402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203481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298</TotalTime>
  <Words>318</Words>
  <Application>Microsoft Office PowerPoint</Application>
  <PresentationFormat>Custom</PresentationFormat>
  <Paragraphs>19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Dr.Amiri</cp:lastModifiedBy>
  <cp:revision>41</cp:revision>
  <dcterms:created xsi:type="dcterms:W3CDTF">2026-09-07T19:22:54Z</dcterms:created>
  <dcterms:modified xsi:type="dcterms:W3CDTF">2026-10-12T19:09:43Z</dcterms:modified>
</cp:coreProperties>
</file>