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0" d="100"/>
          <a:sy n="20" d="100"/>
        </p:scale>
        <p:origin x="70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510558"/>
            <a:ext cx="30544167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lvl="0" algn="ctr" defTabSz="4029542">
              <a:spcBef>
                <a:spcPct val="20000"/>
              </a:spcBef>
              <a:defRPr/>
            </a:pPr>
            <a:r>
              <a:rPr kumimoji="0" lang="fa-IR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عنوان </a:t>
            </a:r>
            <a:r>
              <a:rPr kumimoji="0" lang="fa-IR" sz="6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B Zar" panose="00000400000000000000" pitchFamily="2" charset="-78"/>
              </a:rPr>
              <a:t>مقاله</a:t>
            </a:r>
            <a:r>
              <a:rPr lang="fa-IR" sz="6000" b="1" dirty="0">
                <a:solidFill>
                  <a:prstClr val="black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: اثربخشی یک برنامه آموزشی ساختاریافته در به‌کارگیری صحیح فرآیند پرستاری در مراقبت از بیماران قلبی</a:t>
            </a:r>
            <a:endParaRPr kumimoji="0" lang="fa-IR" sz="60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Code:1378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عکس نویسنده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5203466" y="6726549"/>
            <a:ext cx="33112907" cy="41611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rtl="1">
              <a:defRPr/>
            </a:pPr>
            <a:r>
              <a:rPr kumimoji="0" lang="fa-IR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معصومه عبدی(1)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،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امیر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صادقی(2)، 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معصومه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فولادوندی(3)،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کیومرث کرمی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زاده (4).</a:t>
            </a: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lvl="0" algn="just" rtl="1">
              <a:defRPr/>
            </a:pP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(1). دانشجوی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دکترای پرستاری، کمیته تحقیقات دانشجویی دانشکده پرستاری و مامایی، دانشگاه علوم پزشکی همدان، همدان، ایران </a:t>
            </a:r>
            <a:endParaRPr lang="fa-IR" sz="4000" b="1" dirty="0" smtClean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lvl="0" algn="just" rtl="1">
              <a:defRPr/>
            </a:pP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(2). استاد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تمام، دانشکده پرستاری و مامایی، دانشگاه علوم پزشکی همدان، همدان،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ایران</a:t>
            </a:r>
          </a:p>
          <a:p>
            <a:pPr lvl="0" algn="just" rtl="1">
              <a:defRPr/>
            </a:pP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(3). استادیار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، دانشکده پرستاری و مامایی الیگودرز، دانشگاه علوم پزشکی لرستان، خرم آباد،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ایران. 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(4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). مرکز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آموزشی درمانی شهید رحیمی، دانشگاه علوم پزشکی لرستان، خرم آباد، ایران.</a:t>
            </a:r>
            <a:endParaRPr lang="fa-IR" sz="4000" b="1" dirty="0" smtClean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lvl="0" algn="ctr">
              <a:defRPr/>
            </a:pP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                                                                 </a:t>
            </a:r>
          </a:p>
          <a:p>
            <a:pPr lvl="0" algn="ctr">
              <a:defRPr/>
            </a:pPr>
            <a:r>
              <a:rPr lang="fa-IR" sz="3200" dirty="0">
                <a:solidFill>
                  <a:srgbClr val="23507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657" y="1445631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51815" y="16628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برنامه آموزشی ساختاریافته مبتنی بر فرآیند پرستاری، اثربخشی مطلوبی در ارتقای مهارت دانشجویان دارد و با ایجاد ارتباط میان دانش نظری و عملکرد بالینی، یادگیری را تثبیت می‌کند. اجرای چنین برنامه‌هایی در کارآموزی‌های بالینی توصیه می‌شود</a:t>
            </a:r>
            <a:endParaRPr lang="en-US" sz="36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ar-SA" sz="3600" dirty="0">
                <a:cs typeface="B Zar" panose="00000400000000000000" pitchFamily="2" charset="-78"/>
              </a:rPr>
              <a:t>فرآیند پرستاری به‌عنوان چارچوب علمی و </a:t>
            </a:r>
            <a:r>
              <a:rPr lang="ar-SA" sz="3600" dirty="0" smtClean="0">
                <a:cs typeface="B Zar" panose="00000400000000000000" pitchFamily="2" charset="-78"/>
              </a:rPr>
              <a:t>بر </a:t>
            </a:r>
            <a:r>
              <a:rPr lang="ar-SA" sz="3600" dirty="0">
                <a:cs typeface="B Zar" panose="00000400000000000000" pitchFamily="2" charset="-78"/>
              </a:rPr>
              <a:t>سیستماتیک، زیربنای مراقبت حرفه‌ای محسوب می‌شود و شامل مراحل ارزیابی، تشخیص پرستاری، برنامه‌ریزی، اجرا و ارزشیابی است. در مراقبت از بیماران قلبی، به‌دلیل پیچیدگی شرایط بالینی و تغییرات سریع همودینامیک، به‌کارگیری صحیح این فرآیند اهمیت ویژه‌ای دارد. این پژوهش با هدف تعیین تأثیر برنامه آموزشی ساختاریافته </a:t>
            </a:r>
            <a:r>
              <a:rPr lang="ar-SA" sz="3600" dirty="0" smtClean="0">
                <a:cs typeface="B Zar" panose="00000400000000000000" pitchFamily="2" charset="-78"/>
              </a:rPr>
              <a:t>کیفیت </a:t>
            </a:r>
            <a:r>
              <a:rPr lang="ar-SA" sz="3600" dirty="0">
                <a:cs typeface="B Zar" panose="00000400000000000000" pitchFamily="2" charset="-78"/>
              </a:rPr>
              <a:t>به‌کارگیری فرآیند پرستاری در مراقبت از بیماران قلبی انجام شد</a:t>
            </a:r>
            <a:r>
              <a:rPr lang="en-US" sz="3600" dirty="0">
                <a:cs typeface="B Zar" panose="00000400000000000000" pitchFamily="2" charset="-78"/>
              </a:rPr>
              <a:t>.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451815" y="18177286"/>
            <a:ext cx="9729118" cy="49859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 defTabSz="4703763" rtl="1" eaLnBrk="0" hangingPunct="0">
              <a:defRPr/>
            </a:pPr>
            <a:r>
              <a:rPr lang="ar-SA" sz="3600" dirty="0">
                <a:cs typeface="B Zar" panose="00000400000000000000" pitchFamily="2" charset="-78"/>
              </a:rPr>
              <a:t>این مطالعه نیمه‌تجربی از نوع پیش‌آزمون–پس‌آزمون با یک گروه، روی </a:t>
            </a:r>
            <a:r>
              <a:rPr lang="fa-IR" sz="3600" dirty="0">
                <a:cs typeface="B Zar" panose="00000400000000000000" pitchFamily="2" charset="-78"/>
              </a:rPr>
              <a:t>۲۴</a:t>
            </a:r>
            <a:r>
              <a:rPr lang="ar-SA" sz="3600" dirty="0">
                <a:cs typeface="B Zar" panose="00000400000000000000" pitchFamily="2" charset="-78"/>
              </a:rPr>
              <a:t> دانشجوی ترم </a:t>
            </a:r>
            <a:r>
              <a:rPr lang="fa-IR" sz="3600" dirty="0">
                <a:cs typeface="B Zar" panose="00000400000000000000" pitchFamily="2" charset="-78"/>
              </a:rPr>
              <a:t>۵</a:t>
            </a:r>
            <a:r>
              <a:rPr lang="ar-SA" sz="3600" dirty="0">
                <a:cs typeface="B Zar" panose="00000400000000000000" pitchFamily="2" charset="-78"/>
              </a:rPr>
              <a:t> پرستاری در بخش قلب و عروق انجام شد. نمونه‌گیری به‌صورت در دسترس بود. ابتدا دانشجویان فرآیند پرستاری را بر اساس مراقبت از بیمار قلبی تحت نظر خود نوشتند (پیش‌آزمون). سپس برنامه آموزشی در سه جلسه </a:t>
            </a:r>
            <a:r>
              <a:rPr lang="fa-IR" sz="3600" dirty="0">
                <a:cs typeface="B Zar" panose="00000400000000000000" pitchFamily="2" charset="-78"/>
              </a:rPr>
              <a:t>۴۵</a:t>
            </a:r>
            <a:r>
              <a:rPr lang="ar-SA" sz="3600" dirty="0">
                <a:cs typeface="B Zar" panose="00000400000000000000" pitchFamily="2" charset="-78"/>
              </a:rPr>
              <a:t> دقیقه‌ای به‌صورت ترکیبی از ارائه مطلب، تحلیل موردی و بازخورد اجرا شد. پس از آموزش، مجدداً فرآیند پرستاری نوشته شد (پس‌آزمون). کیفیت نگارش بر اساس معیارهای کامل بودن، دقت، ارتباط بالینی و انسجام منطقی ارزیابی گردید. داده‌ها با آمار توصیفی و آزمون ویلکاکسون تحلیل </a:t>
            </a:r>
            <a:r>
              <a:rPr lang="ar-SA" sz="3600" dirty="0" smtClean="0">
                <a:cs typeface="B Zar" panose="00000400000000000000" pitchFamily="2" charset="-78"/>
              </a:rPr>
              <a:t>شد</a:t>
            </a:r>
            <a:r>
              <a:rPr lang="ar-SA" dirty="0" smtClean="0"/>
              <a:t>د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3101" y="11247938"/>
            <a:ext cx="20659177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lvl="0" algn="just" rtl="1">
              <a:defRPr/>
            </a:pPr>
            <a:r>
              <a:rPr lang="fa-IR" sz="3600" dirty="0">
                <a:solidFill>
                  <a:srgbClr val="000001"/>
                </a:solidFill>
                <a:latin typeface="Arial Narrow" panose="020B0606020202030204" pitchFamily="34" charset="0"/>
                <a:ea typeface="Times New Roman"/>
                <a:cs typeface="B Zar" panose="00000400000000000000" pitchFamily="2" charset="-78"/>
                <a:sym typeface="Times New Roman"/>
              </a:rPr>
              <a:t>پس از مداخله، نمرات در تمام ابعاد کیفیت نگارش (کامل بودن، دقت، ارتباط بالینی و انسجام منطقی) و تمامی مراحل پنج‌گانه فرآیند پرستاری به‌طور معناداری افزایش یافت (در همه موارد .(</a:t>
            </a:r>
            <a:r>
              <a:rPr lang="en-US" sz="3600" dirty="0">
                <a:solidFill>
                  <a:srgbClr val="000001"/>
                </a:solidFill>
                <a:latin typeface="Arial Narrow" panose="020B0606020202030204" pitchFamily="34" charset="0"/>
                <a:ea typeface="Times New Roman"/>
                <a:cs typeface="B Zar" panose="00000400000000000000" pitchFamily="2" charset="-78"/>
                <a:sym typeface="Times New Roman"/>
              </a:rPr>
              <a:t>p &lt; 0.001 </a:t>
            </a:r>
            <a:r>
              <a:rPr lang="fa-IR" sz="3600" dirty="0">
                <a:solidFill>
                  <a:srgbClr val="000001"/>
                </a:solidFill>
                <a:latin typeface="Arial Narrow" panose="020B0606020202030204" pitchFamily="34" charset="0"/>
                <a:ea typeface="Times New Roman"/>
                <a:cs typeface="B Zar" panose="00000400000000000000" pitchFamily="2" charset="-78"/>
                <a:sym typeface="Times New Roman"/>
              </a:rPr>
              <a:t>اندازه اثر در تمام مقایسه‌ها بزرگ بود. قبل از آموزش، ضعیف‌ترین عملکرد مربوط به مرحله تشخیص پرستاری و سپس ارزیابی بود که پس از مداخله پیشرفت قابل توجهی نشان دادند.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Arial Narrow" panose="020B0606020202030204" pitchFamily="34" charset="0"/>
              <a:cs typeface="B Zar" panose="00000400000000000000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9989" y="15739507"/>
            <a:ext cx="9764078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1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1</a:t>
            </a:r>
            <a:r>
              <a:rPr lang="en-US" sz="32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Fraser M, Barnes SG,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Barsness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C, Beavers C,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Bither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CJ,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Boettger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S, Hallman C,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Keleman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A,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Leckliter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L,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Mcilvennan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CK,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Ozemek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C. Nursing care of the patient hospitalized with heart failure: A scientific statement from the American Association of Heart Failure Nurses. Heart &amp; Lung. 2024 Mar 1;64:e1-6.</a:t>
            </a:r>
          </a:p>
          <a:p>
            <a:pPr rtl="1"/>
            <a:r>
              <a:rPr lang="en-US" sz="32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2</a:t>
            </a:r>
            <a:r>
              <a:rPr lang="en-US" sz="3200" dirty="0">
                <a:cs typeface="B Zar" panose="00000400000000000000" pitchFamily="2" charset="-78"/>
              </a:rPr>
              <a:t> </a:t>
            </a:r>
            <a:r>
              <a:rPr lang="en-US" sz="3200" dirty="0" smtClean="0">
                <a:cs typeface="B Zar" panose="00000400000000000000" pitchFamily="2" charset="-78"/>
              </a:rPr>
              <a:t>. </a:t>
            </a:r>
            <a:r>
              <a:rPr lang="en-US" sz="3200" dirty="0">
                <a:cs typeface="B Zar" panose="00000400000000000000" pitchFamily="2" charset="-78"/>
              </a:rPr>
              <a:t>Chang YY, Chao LF, Xiao X, </a:t>
            </a:r>
            <a:r>
              <a:rPr lang="en-US" sz="3200" dirty="0" err="1">
                <a:cs typeface="B Zar" panose="00000400000000000000" pitchFamily="2" charset="-78"/>
              </a:rPr>
              <a:t>Chien</a:t>
            </a:r>
            <a:r>
              <a:rPr lang="en-US" sz="3200" dirty="0">
                <a:cs typeface="B Zar" panose="00000400000000000000" pitchFamily="2" charset="-78"/>
              </a:rPr>
              <a:t> NH. Effects of a simulation-based nursing process educational program: A mixed-methods study. Nurse education in practice. 2021 Oct   </a:t>
            </a:r>
            <a:r>
              <a:rPr lang="en-US" sz="3200" dirty="0" smtClean="0">
                <a:cs typeface="B Zar" panose="00000400000000000000" pitchFamily="2" charset="-78"/>
              </a:rPr>
              <a:t>1;56:103188.</a:t>
            </a:r>
          </a:p>
          <a:p>
            <a:pPr rtl="1"/>
            <a:r>
              <a:rPr lang="en-US" sz="3200" dirty="0" smtClean="0">
                <a:cs typeface="B Zar" panose="00000400000000000000" pitchFamily="2" charset="-78"/>
              </a:rPr>
              <a:t>.</a:t>
            </a:r>
            <a:r>
              <a:rPr lang="en-US" sz="32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3.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Saberi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M,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Sirousinejad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ZS,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Taghadosi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M, Akbari H. Quality of Nursing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Proces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Implementation by Nurses Working in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Shahid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Beheshti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Hospital, Kashan in 2020: A Cross-sectional Descriptive Study. Iranian Journal of Nursing Research (IJNR)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Orginal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Article. 2024 Dec;19(5).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3101" y="13464446"/>
            <a:ext cx="20512470" cy="96988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15" y="4510558"/>
            <a:ext cx="3854678" cy="454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328</TotalTime>
  <Words>577</Words>
  <Application>Microsoft Office PowerPoint</Application>
  <PresentationFormat>Custom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4" baseType="lpstr">
      <vt:lpstr>Arial</vt:lpstr>
      <vt:lpstr>Arial Narrow</vt:lpstr>
      <vt:lpstr>B Nazanin</vt:lpstr>
      <vt:lpstr>B Titr</vt:lpstr>
      <vt:lpstr>B Zar</vt:lpstr>
      <vt:lpstr>Calibri</vt:lpstr>
      <vt:lpstr>Calibri Light</vt:lpstr>
      <vt:lpstr>inherit</vt:lpstr>
      <vt:lpstr>Libre Baskerville</vt:lpstr>
      <vt:lpstr>Open Sauce Bold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abdi</cp:lastModifiedBy>
  <cp:revision>40</cp:revision>
  <dcterms:created xsi:type="dcterms:W3CDTF">2026-09-07T19:22:54Z</dcterms:created>
  <dcterms:modified xsi:type="dcterms:W3CDTF">2026-10-03T18:32:34Z</dcterms:modified>
</cp:coreProperties>
</file>