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586"/>
  </p:normalViewPr>
  <p:slideViewPr>
    <p:cSldViewPr snapToGrid="0">
      <p:cViewPr varScale="1">
        <p:scale>
          <a:sx n="28" d="100"/>
          <a:sy n="28" d="100"/>
        </p:scale>
        <p:origin x="408"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ar-SA" sz="3600" b="1" dirty="0" err="1"/>
              <a:t>سلامت</a:t>
            </a:r>
            <a:r>
              <a:rPr lang="ar-SA" sz="3600" b="1" dirty="0"/>
              <a:t> روان </a:t>
            </a:r>
            <a:r>
              <a:rPr lang="ar-SA" sz="3600" b="1" dirty="0" err="1"/>
              <a:t>دیجیتال</a:t>
            </a:r>
            <a:r>
              <a:rPr lang="ar-SA" sz="3600" b="1" dirty="0"/>
              <a:t> در </a:t>
            </a:r>
            <a:r>
              <a:rPr lang="ar-SA" sz="3600" b="1" dirty="0" err="1"/>
              <a:t>مراقبت</a:t>
            </a:r>
            <a:r>
              <a:rPr lang="ar-SA" sz="3600" b="1" dirty="0"/>
              <a:t> از </a:t>
            </a:r>
            <a:r>
              <a:rPr lang="ar-SA" sz="3600" b="1" dirty="0" err="1"/>
              <a:t>سالمندان</a:t>
            </a:r>
            <a:r>
              <a:rPr lang="ar-SA" sz="3600" b="1" dirty="0"/>
              <a:t>: </a:t>
            </a:r>
            <a:r>
              <a:rPr lang="ar-SA" sz="3600" b="1" dirty="0" err="1"/>
              <a:t>فرصت‌ها</a:t>
            </a:r>
            <a:r>
              <a:rPr lang="ar-SA" sz="3600" b="1" dirty="0"/>
              <a:t>، </a:t>
            </a:r>
            <a:r>
              <a:rPr lang="ar-SA" sz="3600" b="1" dirty="0" err="1"/>
              <a:t>چالش‌های</a:t>
            </a:r>
            <a:r>
              <a:rPr lang="ar-SA" sz="3600" b="1" dirty="0"/>
              <a:t> </a:t>
            </a:r>
            <a:r>
              <a:rPr lang="ar-SA" sz="3600" b="1" dirty="0" err="1"/>
              <a:t>اخلاقی</a:t>
            </a:r>
            <a:r>
              <a:rPr lang="ar-SA" sz="3600" b="1" dirty="0"/>
              <a:t> و </a:t>
            </a:r>
            <a:r>
              <a:rPr lang="ar-SA" sz="3600" b="1" dirty="0" err="1"/>
              <a:t>الگوی</a:t>
            </a:r>
            <a:r>
              <a:rPr lang="ar-SA" sz="3600" b="1" dirty="0"/>
              <a:t> </a:t>
            </a:r>
            <a:r>
              <a:rPr lang="ar-SA" sz="3600" b="1" dirty="0" err="1"/>
              <a:t>پیشنهادی</a:t>
            </a:r>
            <a:r>
              <a:rPr lang="ar-SA" sz="3600" b="1" dirty="0"/>
              <a:t> </a:t>
            </a:r>
            <a:r>
              <a:rPr lang="ar-SA" sz="3600" b="1" dirty="0" err="1"/>
              <a:t>برای</a:t>
            </a:r>
            <a:r>
              <a:rPr lang="ar-SA" sz="3600" b="1" dirty="0"/>
              <a:t> خدمات </a:t>
            </a:r>
            <a:r>
              <a:rPr lang="ar-SA" sz="3600" b="1" dirty="0" err="1"/>
              <a:t>یکپارچه</a:t>
            </a:r>
            <a:endParaRPr lang="en-US" sz="3600" b="1" dirty="0"/>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Code:1631</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268381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محمد </a:t>
            </a:r>
            <a:r>
              <a:rPr kumimoji="0" lang="fa-IR" sz="4000" b="1" i="0" u="none" strike="noStrike" kern="1200" cap="none" spc="0" normalizeH="0" baseline="0" noProof="0" dirty="0" err="1">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لهرابی</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 پور ، </a:t>
            </a:r>
            <a:r>
              <a:rPr kumimoji="0" lang="fa-IR" sz="4000" b="1" i="0" u="none" strike="noStrike" kern="1200" cap="none" spc="0" normalizeH="0" baseline="0" noProof="0" dirty="0" err="1">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پونک</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 احمدی </a:t>
            </a:r>
            <a:r>
              <a:rPr kumimoji="0" lang="fa-IR" sz="4000" b="1" i="0" u="none" strike="noStrike" kern="1200" cap="none" spc="0" normalizeH="0" baseline="0" noProof="0" dirty="0" err="1">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شولی</a:t>
            </a: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509200"/>
          </a:xfrm>
          <a:prstGeom prst="rect">
            <a:avLst/>
          </a:prstGeom>
          <a:noFill/>
        </p:spPr>
        <p:txBody>
          <a:bodyPr wrap="square" rtlCol="0">
            <a:spAutoFit/>
          </a:bodyPr>
          <a:lstStyle>
            <a:defPPr>
              <a:defRPr kern="1200"/>
            </a:defPPr>
          </a:lstStyle>
          <a:p>
            <a:pPr algn="r" rtl="1"/>
            <a:r>
              <a:rPr lang="fa-IR" sz="3200" dirty="0"/>
              <a:t>سلامت روان دیجیتال </a:t>
            </a:r>
            <a:r>
              <a:rPr lang="fa-IR" sz="3200" dirty="0" err="1"/>
              <a:t>می‌تواند</a:t>
            </a:r>
            <a:r>
              <a:rPr lang="fa-IR" sz="3200" dirty="0"/>
              <a:t> بخشی از پاسخ به نیازهای سالمندان ایرانی باشد، اما فناوری </a:t>
            </a:r>
            <a:r>
              <a:rPr lang="fa-IR" sz="3200" dirty="0" err="1"/>
              <a:t>به‌تنهایی</a:t>
            </a:r>
            <a:r>
              <a:rPr lang="fa-IR" sz="3200" dirty="0"/>
              <a:t> تحول خدمات ایجاد </a:t>
            </a:r>
            <a:r>
              <a:rPr lang="fa-IR" sz="3200" dirty="0" err="1"/>
              <a:t>نمی‌کند</a:t>
            </a:r>
            <a:r>
              <a:rPr lang="fa-IR" sz="3200" dirty="0"/>
              <a:t>. دسترسی مؤثر حاصل تعامل میان </a:t>
            </a:r>
            <a:r>
              <a:rPr lang="fa-IR" sz="3200" dirty="0" err="1"/>
              <a:t>ویژگی‌های</a:t>
            </a:r>
            <a:r>
              <a:rPr lang="fa-IR" sz="3200" dirty="0"/>
              <a:t> سالمند، طراحی فناوری، خانواده، زیرساخت و سازمان </a:t>
            </a:r>
            <a:r>
              <a:rPr lang="fa-IR" sz="3200" dirty="0" err="1"/>
              <a:t>ارائه‌دهنده</a:t>
            </a:r>
            <a:r>
              <a:rPr lang="fa-IR" sz="3200" dirty="0"/>
              <a:t> خدمت است. </a:t>
            </a:r>
            <a:r>
              <a:rPr lang="fa-IR" sz="3200" dirty="0" err="1"/>
              <a:t>یافته‌های</a:t>
            </a:r>
            <a:r>
              <a:rPr lang="fa-IR" sz="3200" dirty="0"/>
              <a:t> داخلی درباره سواد الکترونیک و </a:t>
            </a:r>
            <a:r>
              <a:rPr lang="fa-IR" sz="3200" dirty="0" err="1"/>
              <a:t>چالش‌های</a:t>
            </a:r>
            <a:r>
              <a:rPr lang="fa-IR" sz="3200" dirty="0"/>
              <a:t> نظام سلامت با </a:t>
            </a:r>
            <a:r>
              <a:rPr lang="fa-IR" sz="3200" dirty="0" err="1"/>
              <a:t>مرورهای</a:t>
            </a:r>
            <a:r>
              <a:rPr lang="fa-IR" sz="3200" dirty="0"/>
              <a:t> </a:t>
            </a:r>
            <a:r>
              <a:rPr lang="fa-IR" sz="3200" dirty="0" err="1"/>
              <a:t>بین‌المللی</a:t>
            </a:r>
            <a:r>
              <a:rPr lang="fa-IR" sz="3200" dirty="0"/>
              <a:t> درباره موانع استفاده سالمندان </a:t>
            </a:r>
            <a:r>
              <a:rPr lang="fa-IR" sz="3200" dirty="0" err="1"/>
              <a:t>هم‌راستا</a:t>
            </a:r>
            <a:r>
              <a:rPr lang="fa-IR" sz="3200" dirty="0"/>
              <a:t> است. </a:t>
            </a:r>
            <a:endParaRPr lang="en-US" sz="3200" dirty="0"/>
          </a:p>
          <a:p>
            <a:pPr algn="r" rtl="1"/>
            <a:r>
              <a:rPr lang="fa-IR" sz="3200" dirty="0"/>
              <a:t>تحول خدمات سلامت روان سالمندان در ایران را نباید معادل </a:t>
            </a:r>
            <a:r>
              <a:rPr lang="fa-IR" sz="3200" dirty="0" err="1"/>
              <a:t>دیجیتالی‌سازی</a:t>
            </a:r>
            <a:r>
              <a:rPr lang="fa-IR" sz="3200" dirty="0"/>
              <a:t> کامل خدمات دانست. مسیر پیشنهادی، ایجاد یک شبکه </a:t>
            </a:r>
            <a:r>
              <a:rPr lang="fa-IR" sz="3200" dirty="0" err="1"/>
              <a:t>انعطاف‌پذیر</a:t>
            </a:r>
            <a:r>
              <a:rPr lang="fa-IR" sz="3200" dirty="0"/>
              <a:t> و </a:t>
            </a:r>
            <a:r>
              <a:rPr lang="fa-IR" sz="3200" dirty="0" err="1"/>
              <a:t>چندکاناله</a:t>
            </a:r>
            <a:r>
              <a:rPr lang="fa-IR" sz="3200" dirty="0"/>
              <a:t> است که در آن فناوری برای افزایش دسترسی و تداوم مراقبت به کار گرفته شود، در حالی که ارزیابی </a:t>
            </a:r>
            <a:r>
              <a:rPr lang="fa-IR" sz="3200" dirty="0" err="1"/>
              <a:t>حرفه‌ای</a:t>
            </a:r>
            <a:r>
              <a:rPr lang="fa-IR" sz="3200" dirty="0"/>
              <a:t> و رابطه انسانی در </a:t>
            </a:r>
            <a:r>
              <a:rPr lang="fa-IR" sz="3200" dirty="0" err="1"/>
              <a:t>موقعیت‌های</a:t>
            </a:r>
            <a:r>
              <a:rPr lang="fa-IR" sz="3200" dirty="0"/>
              <a:t> پیچیده یا پرخطر حفظ شود. </a:t>
            </a:r>
            <a:endParaRPr lang="en-US" sz="3200" dirty="0"/>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4" y="11245386"/>
            <a:ext cx="9857035" cy="5509200"/>
          </a:xfrm>
          <a:prstGeom prst="rect">
            <a:avLst/>
          </a:prstGeom>
          <a:noFill/>
        </p:spPr>
        <p:txBody>
          <a:bodyPr wrap="square" rtlCol="0">
            <a:spAutoFit/>
          </a:bodyPr>
          <a:lstStyle>
            <a:defPPr>
              <a:defRPr kern="1200"/>
            </a:defPPr>
          </a:lstStyle>
          <a:p>
            <a:pPr algn="just" rtl="1"/>
            <a:r>
              <a:rPr lang="ar-SA" sz="3200" dirty="0" err="1"/>
              <a:t>افزایش</a:t>
            </a:r>
            <a:r>
              <a:rPr lang="ar-SA" sz="3200" dirty="0"/>
              <a:t> </a:t>
            </a:r>
            <a:r>
              <a:rPr lang="ar-SA" sz="3200" dirty="0" err="1"/>
              <a:t>جمعیت</a:t>
            </a:r>
            <a:r>
              <a:rPr lang="ar-SA" sz="3200" dirty="0"/>
              <a:t> </a:t>
            </a:r>
            <a:r>
              <a:rPr lang="ar-SA" sz="3200" dirty="0" err="1"/>
              <a:t>سالمند</a:t>
            </a:r>
            <a:r>
              <a:rPr lang="ar-SA" sz="3200" dirty="0"/>
              <a:t> و </a:t>
            </a:r>
            <a:r>
              <a:rPr lang="ar-SA" sz="3200" dirty="0" err="1"/>
              <a:t>هم‌زمانی</a:t>
            </a:r>
            <a:r>
              <a:rPr lang="ar-SA" sz="3200" dirty="0"/>
              <a:t> </a:t>
            </a:r>
            <a:r>
              <a:rPr lang="ar-SA" sz="3200" dirty="0" err="1"/>
              <a:t>مشکلات</a:t>
            </a:r>
            <a:r>
              <a:rPr lang="ar-SA" sz="3200" dirty="0"/>
              <a:t> </a:t>
            </a:r>
            <a:r>
              <a:rPr lang="ar-SA" sz="3200" dirty="0" err="1"/>
              <a:t>روان‌شناختی</a:t>
            </a:r>
            <a:r>
              <a:rPr lang="ar-SA" sz="3200" dirty="0"/>
              <a:t> </a:t>
            </a:r>
            <a:r>
              <a:rPr lang="ar-SA" sz="3200" dirty="0" err="1"/>
              <a:t>با</a:t>
            </a:r>
            <a:r>
              <a:rPr lang="ar-SA" sz="3200" dirty="0"/>
              <a:t> </a:t>
            </a:r>
            <a:r>
              <a:rPr lang="ar-SA" sz="3200" dirty="0" err="1"/>
              <a:t>بیماری‌های</a:t>
            </a:r>
            <a:r>
              <a:rPr lang="ar-SA" sz="3200" dirty="0"/>
              <a:t> مزمن، </a:t>
            </a:r>
            <a:r>
              <a:rPr lang="ar-SA" sz="3200" dirty="0" err="1"/>
              <a:t>محدودیت</a:t>
            </a:r>
            <a:r>
              <a:rPr lang="ar-SA" sz="3200" dirty="0"/>
              <a:t> </a:t>
            </a:r>
            <a:r>
              <a:rPr lang="ar-SA" sz="3200" dirty="0" err="1"/>
              <a:t>عملکردی</a:t>
            </a:r>
            <a:r>
              <a:rPr lang="ar-SA" sz="3200" dirty="0"/>
              <a:t> ،</a:t>
            </a:r>
            <a:r>
              <a:rPr lang="ar-SA" sz="3200" dirty="0" err="1"/>
              <a:t>تنهایی</a:t>
            </a:r>
            <a:r>
              <a:rPr lang="ar-SA" sz="3200" dirty="0"/>
              <a:t> و </a:t>
            </a:r>
            <a:r>
              <a:rPr lang="ar-SA" sz="3200" dirty="0" err="1"/>
              <a:t>دشواری</a:t>
            </a:r>
            <a:r>
              <a:rPr lang="ar-SA" sz="3200" dirty="0"/>
              <a:t> </a:t>
            </a:r>
            <a:r>
              <a:rPr lang="ar-SA" sz="3200" dirty="0" err="1"/>
              <a:t>دسترسی</a:t>
            </a:r>
            <a:r>
              <a:rPr lang="ar-SA" sz="3200" dirty="0"/>
              <a:t> به خدمات </a:t>
            </a:r>
            <a:r>
              <a:rPr lang="ar-SA" sz="3200" dirty="0" err="1"/>
              <a:t>حضوری</a:t>
            </a:r>
            <a:r>
              <a:rPr lang="ar-SA" sz="3200" dirty="0"/>
              <a:t>، </a:t>
            </a:r>
            <a:r>
              <a:rPr lang="ar-SA" sz="3200" dirty="0" err="1"/>
              <a:t>نیاز</a:t>
            </a:r>
            <a:r>
              <a:rPr lang="ar-SA" sz="3200" dirty="0"/>
              <a:t> به </a:t>
            </a:r>
            <a:r>
              <a:rPr lang="ar-SA" sz="3200" dirty="0" err="1"/>
              <a:t>الگوهای</a:t>
            </a:r>
            <a:r>
              <a:rPr lang="ar-SA" sz="3200" dirty="0"/>
              <a:t> </a:t>
            </a:r>
            <a:r>
              <a:rPr lang="ar-SA" sz="3200" dirty="0" err="1"/>
              <a:t>انعطاف‌پذیر</a:t>
            </a:r>
            <a:r>
              <a:rPr lang="ar-SA" sz="3200" dirty="0"/>
              <a:t> </a:t>
            </a:r>
            <a:r>
              <a:rPr lang="ar-SA" sz="3200" dirty="0" err="1"/>
              <a:t>مراقبت</a:t>
            </a:r>
            <a:r>
              <a:rPr lang="ar-SA" sz="3200" dirty="0"/>
              <a:t> را </a:t>
            </a:r>
            <a:r>
              <a:rPr lang="ar-SA" sz="3200" dirty="0" err="1"/>
              <a:t>افزایش</a:t>
            </a:r>
            <a:r>
              <a:rPr lang="ar-SA" sz="3200" dirty="0"/>
              <a:t> داده است. </a:t>
            </a:r>
            <a:r>
              <a:rPr lang="ar-SA" sz="3200" dirty="0" err="1"/>
              <a:t>سلامت</a:t>
            </a:r>
            <a:r>
              <a:rPr lang="ar-SA" sz="3200" dirty="0"/>
              <a:t> روان </a:t>
            </a:r>
            <a:r>
              <a:rPr lang="ar-SA" sz="3200" dirty="0" err="1"/>
              <a:t>دیجیتال</a:t>
            </a:r>
            <a:r>
              <a:rPr lang="ar-SA" sz="3200" dirty="0"/>
              <a:t> شامل مشاوره </a:t>
            </a:r>
            <a:r>
              <a:rPr lang="ar-SA" sz="3200" dirty="0" err="1"/>
              <a:t>تلفنی</a:t>
            </a:r>
            <a:r>
              <a:rPr lang="ar-SA" sz="3200" dirty="0"/>
              <a:t> و </a:t>
            </a:r>
            <a:r>
              <a:rPr lang="ar-SA" sz="3200" dirty="0" err="1"/>
              <a:t>تصویری</a:t>
            </a:r>
            <a:r>
              <a:rPr lang="ar-SA" sz="3200" dirty="0"/>
              <a:t>، </a:t>
            </a:r>
            <a:r>
              <a:rPr lang="ar-SA" sz="3200" dirty="0" err="1"/>
              <a:t>آموزش</a:t>
            </a:r>
            <a:r>
              <a:rPr lang="ar-SA" sz="3200" dirty="0"/>
              <a:t> </a:t>
            </a:r>
            <a:r>
              <a:rPr lang="ar-SA" sz="3200" dirty="0" err="1"/>
              <a:t>دیجیتال</a:t>
            </a:r>
            <a:r>
              <a:rPr lang="ar-SA" sz="3200" dirty="0"/>
              <a:t>، </a:t>
            </a:r>
            <a:r>
              <a:rPr lang="ar-SA" sz="3200" dirty="0" err="1"/>
              <a:t>پیامک‌های</a:t>
            </a:r>
            <a:r>
              <a:rPr lang="ar-SA" sz="3200" dirty="0"/>
              <a:t> </a:t>
            </a:r>
            <a:r>
              <a:rPr lang="ar-SA" sz="3200" dirty="0" err="1"/>
              <a:t>پیگیرانه</a:t>
            </a:r>
            <a:r>
              <a:rPr lang="ar-SA" sz="3200" dirty="0"/>
              <a:t>، مداخلات </a:t>
            </a:r>
            <a:r>
              <a:rPr lang="ar-SA" sz="3200" dirty="0" err="1"/>
              <a:t>مبتنی</a:t>
            </a:r>
            <a:r>
              <a:rPr lang="ar-SA" sz="3200" dirty="0"/>
              <a:t> بر وب و </a:t>
            </a:r>
            <a:r>
              <a:rPr lang="ar-SA" sz="3200" dirty="0" err="1"/>
              <a:t>ابزارهای</a:t>
            </a:r>
            <a:r>
              <a:rPr lang="ar-SA" sz="3200" dirty="0"/>
              <a:t> </a:t>
            </a:r>
            <a:r>
              <a:rPr lang="ar-SA" sz="3200" dirty="0" err="1"/>
              <a:t>پایش</a:t>
            </a:r>
            <a:r>
              <a:rPr lang="ar-SA" sz="3200" dirty="0"/>
              <a:t> است و </a:t>
            </a:r>
            <a:r>
              <a:rPr lang="ar-SA" sz="3200" dirty="0" err="1"/>
              <a:t>می‌تواند</a:t>
            </a:r>
            <a:r>
              <a:rPr lang="ar-SA" sz="3200" dirty="0"/>
              <a:t> </a:t>
            </a:r>
            <a:r>
              <a:rPr lang="ar-SA" sz="3200" dirty="0" err="1"/>
              <a:t>به‌عنوان</a:t>
            </a:r>
            <a:r>
              <a:rPr lang="ar-SA" sz="3200" dirty="0"/>
              <a:t> </a:t>
            </a:r>
            <a:r>
              <a:rPr lang="ar-SA" sz="3200" dirty="0" err="1"/>
              <a:t>مکمل</a:t>
            </a:r>
            <a:r>
              <a:rPr lang="ar-SA" sz="3200" dirty="0"/>
              <a:t> </a:t>
            </a:r>
            <a:r>
              <a:rPr lang="ar-SA" sz="3200" dirty="0" err="1"/>
              <a:t>مراقبت</a:t>
            </a:r>
            <a:r>
              <a:rPr lang="ar-SA" sz="3200" dirty="0"/>
              <a:t> </a:t>
            </a:r>
            <a:r>
              <a:rPr lang="ar-SA" sz="3200" dirty="0" err="1"/>
              <a:t>حضوری</a:t>
            </a:r>
            <a:r>
              <a:rPr lang="ar-SA" sz="3200" dirty="0"/>
              <a:t> به </a:t>
            </a:r>
            <a:r>
              <a:rPr lang="ar-SA" sz="3200" dirty="0" err="1"/>
              <a:t>کار</a:t>
            </a:r>
            <a:r>
              <a:rPr lang="ar-SA" sz="3200" dirty="0"/>
              <a:t> رود. </a:t>
            </a:r>
            <a:r>
              <a:rPr lang="ar-SA" sz="3200" dirty="0" err="1"/>
              <a:t>بااین‌حال</a:t>
            </a:r>
            <a:r>
              <a:rPr lang="ar-SA" sz="3200" dirty="0"/>
              <a:t>، </a:t>
            </a:r>
            <a:r>
              <a:rPr lang="ar-SA" sz="3200" dirty="0" err="1"/>
              <a:t>استفاده</a:t>
            </a:r>
            <a:r>
              <a:rPr lang="ar-SA" sz="3200" dirty="0"/>
              <a:t> مؤثر از </a:t>
            </a:r>
            <a:r>
              <a:rPr lang="ar-SA" sz="3200" dirty="0" err="1"/>
              <a:t>این</a:t>
            </a:r>
            <a:r>
              <a:rPr lang="ar-SA" sz="3200" dirty="0"/>
              <a:t> خدمات در </a:t>
            </a:r>
            <a:r>
              <a:rPr lang="ar-SA" sz="3200" dirty="0" err="1"/>
              <a:t>سالمندان</a:t>
            </a:r>
            <a:r>
              <a:rPr lang="ar-SA" sz="3200" dirty="0"/>
              <a:t> به سواد </a:t>
            </a:r>
            <a:r>
              <a:rPr lang="ar-SA" sz="3200" dirty="0" err="1"/>
              <a:t>سلامت</a:t>
            </a:r>
            <a:r>
              <a:rPr lang="ar-SA" sz="3200" dirty="0"/>
              <a:t> </a:t>
            </a:r>
            <a:r>
              <a:rPr lang="ar-SA" sz="3200" dirty="0" err="1"/>
              <a:t>الکترونیک</a:t>
            </a:r>
            <a:r>
              <a:rPr lang="ar-SA" sz="3200" dirty="0"/>
              <a:t>، </a:t>
            </a:r>
            <a:r>
              <a:rPr lang="ar-SA" sz="3200" dirty="0" err="1"/>
              <a:t>دسترسی</a:t>
            </a:r>
            <a:r>
              <a:rPr lang="ar-SA" sz="3200" dirty="0"/>
              <a:t> </a:t>
            </a:r>
            <a:r>
              <a:rPr lang="ar-SA" sz="3200" dirty="0" err="1"/>
              <a:t>اقتصادی</a:t>
            </a:r>
            <a:r>
              <a:rPr lang="ar-SA" sz="3200" dirty="0"/>
              <a:t> و </a:t>
            </a:r>
            <a:r>
              <a:rPr lang="ar-SA" sz="3200" dirty="0" err="1"/>
              <a:t>فنی</a:t>
            </a:r>
            <a:r>
              <a:rPr lang="ar-SA" sz="3200" dirty="0"/>
              <a:t>، </a:t>
            </a:r>
            <a:r>
              <a:rPr lang="ar-SA" sz="3200" dirty="0" err="1"/>
              <a:t>طراحی</a:t>
            </a:r>
            <a:r>
              <a:rPr lang="ar-SA" sz="3200" dirty="0"/>
              <a:t> </a:t>
            </a:r>
            <a:r>
              <a:rPr lang="ar-SA" sz="3200" dirty="0" err="1"/>
              <a:t>سالمندپسند</a:t>
            </a:r>
            <a:r>
              <a:rPr lang="ar-SA" sz="3200" dirty="0"/>
              <a:t>، </a:t>
            </a:r>
            <a:r>
              <a:rPr lang="ar-SA" sz="3200" dirty="0" err="1"/>
              <a:t>حمایت</a:t>
            </a:r>
            <a:r>
              <a:rPr lang="ar-SA" sz="3200" dirty="0"/>
              <a:t> </a:t>
            </a:r>
            <a:r>
              <a:rPr lang="ar-SA" sz="3200" dirty="0" err="1"/>
              <a:t>انسانی</a:t>
            </a:r>
            <a:r>
              <a:rPr lang="ar-SA" sz="3200" dirty="0"/>
              <a:t>، حفظ </a:t>
            </a:r>
            <a:r>
              <a:rPr lang="ar-SA" sz="3200" dirty="0" err="1"/>
              <a:t>محرمانگی</a:t>
            </a:r>
            <a:r>
              <a:rPr lang="ar-SA" sz="3200" dirty="0"/>
              <a:t> و ادغام </a:t>
            </a:r>
            <a:r>
              <a:rPr lang="ar-SA" sz="3200" dirty="0" err="1"/>
              <a:t>با</a:t>
            </a:r>
            <a:r>
              <a:rPr lang="ar-SA" sz="3200" dirty="0"/>
              <a:t> </a:t>
            </a:r>
            <a:r>
              <a:rPr lang="ar-SA" sz="3200" dirty="0" err="1"/>
              <a:t>شبکه</a:t>
            </a:r>
            <a:r>
              <a:rPr lang="ar-SA" sz="3200" dirty="0"/>
              <a:t> موجود خدمات </a:t>
            </a:r>
            <a:r>
              <a:rPr lang="ar-SA" sz="3200" dirty="0" err="1"/>
              <a:t>سلامت</a:t>
            </a:r>
            <a:r>
              <a:rPr lang="ar-SA" sz="3200" dirty="0"/>
              <a:t> </a:t>
            </a:r>
            <a:r>
              <a:rPr lang="ar-SA" sz="3200" dirty="0" err="1"/>
              <a:t>وابسته</a:t>
            </a:r>
            <a:r>
              <a:rPr lang="ar-SA" sz="3200" dirty="0"/>
              <a:t> است. هدف </a:t>
            </a:r>
            <a:r>
              <a:rPr lang="ar-SA" sz="3200" dirty="0" err="1"/>
              <a:t>این</a:t>
            </a:r>
            <a:r>
              <a:rPr lang="ar-SA" sz="3200" dirty="0"/>
              <a:t> مقاله </a:t>
            </a:r>
            <a:r>
              <a:rPr lang="ar-SA" sz="3200" dirty="0" err="1"/>
              <a:t>تحلیل</a:t>
            </a:r>
            <a:r>
              <a:rPr lang="ar-SA" sz="3200" dirty="0"/>
              <a:t> </a:t>
            </a:r>
            <a:r>
              <a:rPr lang="ar-SA" sz="3200" dirty="0" err="1"/>
              <a:t>فرصت‌ها</a:t>
            </a:r>
            <a:r>
              <a:rPr lang="ar-SA" sz="3200" dirty="0"/>
              <a:t>، موانع و الزامات استقرار </a:t>
            </a:r>
            <a:r>
              <a:rPr lang="ar-SA" sz="3200" dirty="0" err="1"/>
              <a:t>سلامت</a:t>
            </a:r>
            <a:r>
              <a:rPr lang="ar-SA" sz="3200" dirty="0"/>
              <a:t> روان </a:t>
            </a:r>
            <a:r>
              <a:rPr lang="ar-SA" sz="3200" dirty="0" err="1"/>
              <a:t>دیجیتال</a:t>
            </a:r>
            <a:r>
              <a:rPr lang="ar-SA" sz="3200" dirty="0"/>
              <a:t> </a:t>
            </a:r>
            <a:r>
              <a:rPr lang="ar-SA" sz="3200" dirty="0" err="1"/>
              <a:t>سالمندان</a:t>
            </a:r>
            <a:r>
              <a:rPr lang="ar-SA" sz="3200" dirty="0"/>
              <a:t> در </a:t>
            </a:r>
            <a:r>
              <a:rPr lang="ar-SA" sz="3200" dirty="0" err="1"/>
              <a:t>ایران</a:t>
            </a:r>
            <a:r>
              <a:rPr lang="ar-SA" sz="3200" dirty="0"/>
              <a:t> </a:t>
            </a:r>
            <a:r>
              <a:rPr lang="ar-SA" sz="3200" dirty="0" err="1"/>
              <a:t>با</a:t>
            </a:r>
            <a:r>
              <a:rPr lang="ar-SA" sz="3200" dirty="0"/>
              <a:t> </a:t>
            </a:r>
            <a:r>
              <a:rPr lang="ar-SA" sz="3200" dirty="0" err="1"/>
              <a:t>تأکید</a:t>
            </a:r>
            <a:r>
              <a:rPr lang="ar-SA" sz="3200" dirty="0"/>
              <a:t> بر </a:t>
            </a:r>
            <a:r>
              <a:rPr lang="ar-SA" sz="3200" dirty="0" err="1"/>
              <a:t>شرایط</a:t>
            </a:r>
            <a:r>
              <a:rPr lang="ar-SA" sz="3200" dirty="0"/>
              <a:t> </a:t>
            </a:r>
            <a:r>
              <a:rPr lang="ar-SA" sz="3200" dirty="0" err="1"/>
              <a:t>عادی</a:t>
            </a:r>
            <a:r>
              <a:rPr lang="ar-SA" sz="3200" dirty="0"/>
              <a:t> و بحران است</a:t>
            </a:r>
            <a:r>
              <a:rPr lang="en-US" sz="3200" b="1" dirty="0"/>
              <a:t>.</a:t>
            </a:r>
            <a:r>
              <a:rPr lang="en-US" sz="3200" dirty="0"/>
              <a:t> </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04558" y="18873933"/>
            <a:ext cx="9729118" cy="2769989"/>
          </a:xfrm>
          <a:prstGeom prst="rect">
            <a:avLst/>
          </a:prstGeom>
        </p:spPr>
        <p:txBody>
          <a:bodyPr wrap="square" lIns="0" tIns="0" rIns="0" bIns="0" rtlCol="0" anchor="t">
            <a:spAutoFit/>
          </a:bodyPr>
          <a:lstStyle/>
          <a:p>
            <a:pPr lvl="0" algn="just" defTabSz="4703763" rtl="1" eaLnBrk="0" hangingPunct="0">
              <a:defRPr/>
            </a:pPr>
            <a:r>
              <a:rPr lang="ar-SA" sz="3600" dirty="0"/>
              <a:t>مقاله حاضر </a:t>
            </a:r>
            <a:r>
              <a:rPr lang="ar-SA" sz="3600" dirty="0" err="1"/>
              <a:t>یک</a:t>
            </a:r>
            <a:r>
              <a:rPr lang="ar-SA" sz="3600" dirty="0"/>
              <a:t> مرور </a:t>
            </a:r>
            <a:r>
              <a:rPr lang="ar-SA" sz="3600" dirty="0" err="1"/>
              <a:t>روایتی</a:t>
            </a:r>
            <a:r>
              <a:rPr lang="ar-SA" sz="3600" dirty="0"/>
              <a:t> </a:t>
            </a:r>
            <a:r>
              <a:rPr lang="ar-SA" sz="3600" dirty="0" err="1"/>
              <a:t>تحلیلی</a:t>
            </a:r>
            <a:r>
              <a:rPr lang="ar-SA" sz="3600" dirty="0"/>
              <a:t> است. منابع </a:t>
            </a:r>
            <a:r>
              <a:rPr lang="ar-SA" sz="3600" dirty="0" err="1"/>
              <a:t>فارسی</a:t>
            </a:r>
            <a:r>
              <a:rPr lang="ar-SA" sz="3600" dirty="0"/>
              <a:t> و </a:t>
            </a:r>
            <a:r>
              <a:rPr lang="ar-SA" sz="3600" dirty="0" err="1"/>
              <a:t>انگلیسی</a:t>
            </a:r>
            <a:r>
              <a:rPr lang="ar-SA" sz="3600" dirty="0"/>
              <a:t> مرتبط </a:t>
            </a:r>
            <a:r>
              <a:rPr lang="ar-SA" sz="3600" dirty="0" err="1"/>
              <a:t>با</a:t>
            </a:r>
            <a:r>
              <a:rPr lang="ar-SA" sz="3600" dirty="0"/>
              <a:t> </a:t>
            </a:r>
            <a:r>
              <a:rPr lang="ar-SA" sz="3600" dirty="0" err="1"/>
              <a:t>سالمندی</a:t>
            </a:r>
            <a:r>
              <a:rPr lang="ar-SA" sz="3600" dirty="0"/>
              <a:t>، </a:t>
            </a:r>
            <a:r>
              <a:rPr lang="ar-SA" sz="3600" dirty="0" err="1"/>
              <a:t>سلامت</a:t>
            </a:r>
            <a:r>
              <a:rPr lang="ar-SA" sz="3600" dirty="0"/>
              <a:t> </a:t>
            </a:r>
            <a:r>
              <a:rPr lang="ar-SA" sz="3600" dirty="0" err="1"/>
              <a:t>همراه</a:t>
            </a:r>
            <a:r>
              <a:rPr lang="ar-SA" sz="3600" dirty="0"/>
              <a:t>، </a:t>
            </a:r>
            <a:r>
              <a:rPr lang="ar-SA" sz="3600" dirty="0" err="1"/>
              <a:t>سلامت</a:t>
            </a:r>
            <a:r>
              <a:rPr lang="ar-SA" sz="3600" dirty="0"/>
              <a:t> روان </a:t>
            </a:r>
            <a:r>
              <a:rPr lang="ar-SA" sz="3600" dirty="0" err="1"/>
              <a:t>دیجیتال</a:t>
            </a:r>
            <a:r>
              <a:rPr lang="ar-SA" sz="3600" dirty="0"/>
              <a:t>، </a:t>
            </a:r>
            <a:r>
              <a:rPr lang="ar-SA" sz="3600" dirty="0" err="1"/>
              <a:t>تله‌روان‌شناسی</a:t>
            </a:r>
            <a:r>
              <a:rPr lang="ar-SA" sz="3600" dirty="0"/>
              <a:t>، </a:t>
            </a:r>
            <a:r>
              <a:rPr lang="ar-SA" sz="3600" dirty="0" err="1"/>
              <a:t>شکاف</a:t>
            </a:r>
            <a:r>
              <a:rPr lang="ar-SA" sz="3600" dirty="0"/>
              <a:t> </a:t>
            </a:r>
            <a:r>
              <a:rPr lang="ar-SA" sz="3600" dirty="0" err="1"/>
              <a:t>دیجیتال</a:t>
            </a:r>
            <a:r>
              <a:rPr lang="ar-SA" sz="3600" dirty="0"/>
              <a:t>، عوامل </a:t>
            </a:r>
            <a:r>
              <a:rPr lang="ar-SA" sz="3600" dirty="0" err="1"/>
              <a:t>خانوادگی</a:t>
            </a:r>
            <a:r>
              <a:rPr lang="ar-SA" sz="3600" dirty="0"/>
              <a:t> و </a:t>
            </a:r>
            <a:r>
              <a:rPr lang="ar-SA" sz="3600" dirty="0" err="1"/>
              <a:t>فرهنگی</a:t>
            </a:r>
            <a:r>
              <a:rPr lang="ar-SA" sz="3600" dirty="0"/>
              <a:t>، اخلاق داده و </a:t>
            </a:r>
            <a:r>
              <a:rPr lang="ar-SA" sz="3600" dirty="0" err="1"/>
              <a:t>پاسخ</a:t>
            </a:r>
            <a:r>
              <a:rPr lang="ar-SA" sz="3600" dirty="0"/>
              <a:t> </a:t>
            </a:r>
            <a:r>
              <a:rPr lang="ar-SA" sz="3600" dirty="0" err="1"/>
              <a:t>سلامت</a:t>
            </a:r>
            <a:r>
              <a:rPr lang="ar-SA" sz="3600" dirty="0"/>
              <a:t> روان در بحران </a:t>
            </a:r>
            <a:r>
              <a:rPr lang="ar-SA" sz="3600" dirty="0" err="1"/>
              <a:t>بررسی</a:t>
            </a:r>
            <a:r>
              <a:rPr lang="ar-SA" sz="3600" dirty="0"/>
              <a:t> و در </a:t>
            </a:r>
            <a:r>
              <a:rPr lang="ar-SA" sz="3600" dirty="0" err="1"/>
              <a:t>پنج</a:t>
            </a:r>
            <a:r>
              <a:rPr lang="ar-SA" sz="3600" dirty="0"/>
              <a:t> محور </a:t>
            </a:r>
            <a:r>
              <a:rPr lang="ar-SA" sz="3600" dirty="0" err="1"/>
              <a:t>تحلیلی</a:t>
            </a:r>
            <a:r>
              <a:rPr lang="ar-SA" sz="3600" dirty="0"/>
              <a:t> </a:t>
            </a:r>
            <a:r>
              <a:rPr lang="ar-SA" sz="3600" dirty="0" err="1"/>
              <a:t>تحلیل</a:t>
            </a:r>
            <a:r>
              <a:rPr lang="ar-SA" sz="3600" dirty="0"/>
              <a:t>  </a:t>
            </a:r>
            <a:r>
              <a:rPr lang="ar-SA" sz="3600" dirty="0" err="1"/>
              <a:t>شدند</a:t>
            </a:r>
            <a:r>
              <a:rPr lang="en-US" sz="3600" b="1" dirty="0"/>
              <a:t>.</a:t>
            </a:r>
            <a:r>
              <a:rPr lang="en-US" sz="3600" dirty="0"/>
              <a:t> </a:t>
            </a:r>
            <a:endParaRPr lang="en-US" sz="36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433304"/>
            <a:ext cx="9857035" cy="12895838"/>
          </a:xfrm>
          <a:prstGeom prst="rect">
            <a:avLst/>
          </a:prstGeom>
          <a:noFill/>
        </p:spPr>
        <p:txBody>
          <a:bodyPr wrap="square" rtlCol="0">
            <a:spAutoFit/>
          </a:bodyPr>
          <a:lstStyle>
            <a:defPPr>
              <a:defRPr kern="1200"/>
            </a:defPPr>
          </a:lstStyle>
          <a:p>
            <a:pPr algn="r" rtl="1"/>
            <a:r>
              <a:rPr lang="fa-IR" sz="3200" b="1" dirty="0"/>
              <a:t>سلامت روان دیجیتال در بحران، ناامنی و جنگ</a:t>
            </a:r>
            <a:endParaRPr lang="en-US" sz="3200" dirty="0"/>
          </a:p>
          <a:p>
            <a:pPr algn="r" rtl="1"/>
            <a:r>
              <a:rPr lang="fa-IR" sz="3200" dirty="0"/>
              <a:t>در شرایط بحران، اتکای کامل به اینترنت پرخطر است؛ زیرا برق، اتصال یا دسترسی به دستگاه ممکن است مختل شود. از این رو، تلفن و </a:t>
            </a:r>
            <a:r>
              <a:rPr lang="fa-IR" sz="3200" dirty="0" err="1"/>
              <a:t>پیامک</a:t>
            </a:r>
            <a:r>
              <a:rPr lang="fa-IR" sz="3200" dirty="0"/>
              <a:t> باید </a:t>
            </a:r>
            <a:r>
              <a:rPr lang="fa-IR" sz="3200" dirty="0" err="1"/>
              <a:t>به‌عنوان</a:t>
            </a:r>
            <a:r>
              <a:rPr lang="fa-IR" sz="3200" dirty="0"/>
              <a:t> مسیرهای </a:t>
            </a:r>
            <a:r>
              <a:rPr lang="fa-IR" sz="3200" dirty="0" err="1"/>
              <a:t>کم‌پهنا</a:t>
            </a:r>
            <a:r>
              <a:rPr lang="fa-IR" sz="3200" dirty="0"/>
              <a:t> در کنار خدمات حضوری در نظر گرفته شوند. تماس فعال با سالمندان تنها یا پرخطر، آموزش کوتاه و ساده، </a:t>
            </a:r>
            <a:r>
              <a:rPr lang="fa-IR" sz="3200" dirty="0" err="1"/>
              <a:t>اطلاع‌رسانی</a:t>
            </a:r>
            <a:r>
              <a:rPr lang="fa-IR" sz="3200" dirty="0"/>
              <a:t> از منابع رسمی و مسیر روشن ارجاع </a:t>
            </a:r>
            <a:r>
              <a:rPr lang="fa-IR" sz="3200" dirty="0" err="1"/>
              <a:t>می‌تواند</a:t>
            </a:r>
            <a:r>
              <a:rPr lang="fa-IR" sz="3200" dirty="0"/>
              <a:t> بخشی از پاسخ باشد</a:t>
            </a:r>
            <a:r>
              <a:rPr lang="en-US" sz="3200" b="1" dirty="0"/>
              <a:t>.</a:t>
            </a:r>
            <a:endParaRPr lang="en-US" sz="3200" dirty="0"/>
          </a:p>
          <a:p>
            <a:pPr algn="r" rtl="1"/>
            <a:r>
              <a:rPr lang="fa-IR" sz="3200" b="1" dirty="0"/>
              <a:t>مدل پیشنهادی برای ایران: مدل </a:t>
            </a:r>
            <a:r>
              <a:rPr lang="en-US" sz="3200" dirty="0"/>
              <a:t>)</a:t>
            </a:r>
            <a:r>
              <a:rPr lang="fa-IR" sz="3200" b="1" dirty="0"/>
              <a:t>همراه</a:t>
            </a:r>
            <a:r>
              <a:rPr lang="en-US" sz="3200" dirty="0"/>
              <a:t>(</a:t>
            </a:r>
          </a:p>
          <a:p>
            <a:pPr algn="r" rtl="1"/>
            <a:r>
              <a:rPr lang="fa-IR" sz="3200" dirty="0"/>
              <a:t>بر پایه سنتز شواهد، مدل پیشنهادی مقاله «همراه» </a:t>
            </a:r>
            <a:r>
              <a:rPr lang="fa-IR" sz="3200" dirty="0" err="1"/>
              <a:t>نام‌گذاری</a:t>
            </a:r>
            <a:r>
              <a:rPr lang="fa-IR" sz="3200" dirty="0"/>
              <a:t> </a:t>
            </a:r>
            <a:r>
              <a:rPr lang="fa-IR" sz="3200" dirty="0" err="1"/>
              <a:t>می‌شود</a:t>
            </a:r>
            <a:r>
              <a:rPr lang="fa-IR" sz="3200" dirty="0"/>
              <a:t>: «همراه» </a:t>
            </a:r>
            <a:r>
              <a:rPr lang="fa-IR" sz="3200" dirty="0" err="1"/>
              <a:t>مخففِ</a:t>
            </a:r>
            <a:r>
              <a:rPr lang="fa-IR" sz="3200" dirty="0"/>
              <a:t> «همراهی انسانی، </a:t>
            </a:r>
            <a:r>
              <a:rPr lang="fa-IR" sz="3200" dirty="0" err="1"/>
              <a:t>مسیریابی</a:t>
            </a:r>
            <a:r>
              <a:rPr lang="fa-IR" sz="3200" dirty="0"/>
              <a:t> و ارزیابی، </a:t>
            </a:r>
            <a:r>
              <a:rPr lang="fa-IR" sz="3200" dirty="0" err="1"/>
              <a:t>رایانش</a:t>
            </a:r>
            <a:r>
              <a:rPr lang="fa-IR" sz="3200" dirty="0"/>
              <a:t>/ارتباط </a:t>
            </a:r>
            <a:r>
              <a:rPr lang="fa-IR" sz="3200" dirty="0" err="1"/>
              <a:t>چندکاناله</a:t>
            </a:r>
            <a:r>
              <a:rPr lang="fa-IR" sz="3200" dirty="0"/>
              <a:t>، ارجاع و حمایت، و یادگیری و پیگیری» است. این نام بر نقش فناوری </a:t>
            </a:r>
            <a:r>
              <a:rPr lang="fa-IR" sz="3200" dirty="0" err="1"/>
              <a:t>به‌عنوان</a:t>
            </a:r>
            <a:r>
              <a:rPr lang="fa-IR" sz="3200" dirty="0"/>
              <a:t> ابزار پشتیبان مراقبت تأکید دارد، نه جایگزین رابطه انسانی. مدل «همراه» یک چارچوب مفهومی است و اثربخشی آن باید در مطالعات آینده ارزیابی شود</a:t>
            </a:r>
            <a:r>
              <a:rPr lang="en-US" sz="3200" b="1" dirty="0"/>
              <a:t>.</a:t>
            </a:r>
            <a:endParaRPr lang="en-US" sz="3200" dirty="0"/>
          </a:p>
          <a:p>
            <a:pPr algn="r" rtl="1"/>
            <a:r>
              <a:rPr lang="fa-IR" sz="3200" dirty="0"/>
              <a:t>فرایند مدل شامل شناسایی اولیه سالمند؛ ارزیابی نیاز، خطر و سواد دیجیتال؛ انتخاب کانال مناسب؛ پشتیبانی انسانی؛ پیگیری؛ و در صورت نیاز ارجاع حضوری یا فوری است. سالمندی که دسترسی یا مهارت دیجیتال محدودی دارد </a:t>
            </a:r>
            <a:r>
              <a:rPr lang="fa-IR" sz="3200" dirty="0" err="1"/>
              <a:t>می‌تواند</a:t>
            </a:r>
            <a:r>
              <a:rPr lang="fa-IR" sz="3200" dirty="0"/>
              <a:t> از تلفن و </a:t>
            </a:r>
            <a:r>
              <a:rPr lang="fa-IR" sz="3200" dirty="0" err="1"/>
              <a:t>پیامک</a:t>
            </a:r>
            <a:r>
              <a:rPr lang="fa-IR" sz="3200" dirty="0"/>
              <a:t> استفاده کند؛ فردی که دسترسی و حریم خصوصی مناسب دارد </a:t>
            </a:r>
            <a:r>
              <a:rPr lang="fa-IR" sz="3200" dirty="0" err="1"/>
              <a:t>می‌تواند</a:t>
            </a:r>
            <a:r>
              <a:rPr lang="fa-IR" sz="3200" dirty="0"/>
              <a:t> از </a:t>
            </a:r>
            <a:r>
              <a:rPr lang="fa-IR" sz="3200" dirty="0" err="1"/>
              <a:t>تله‌روان‌شناسی</a:t>
            </a:r>
            <a:r>
              <a:rPr lang="fa-IR" sz="3200" dirty="0"/>
              <a:t> بهره ببرد؛ و سالمند دارای خطر بالینی باید بدون تأخیر به مراقبت حضوری یا خدمات فوری متصل شود</a:t>
            </a:r>
            <a:r>
              <a:rPr lang="en-US" sz="3200" b="1" dirty="0"/>
              <a:t>.</a:t>
            </a:r>
            <a:endParaRPr lang="en-US" sz="3200" dirty="0"/>
          </a:p>
          <a:p>
            <a:pPr algn="r" rtl="1"/>
            <a:r>
              <a:rPr lang="fa-IR" sz="3200" dirty="0"/>
              <a:t>اصل مرکزی مدل «همراه» آن است که فناوری باید تابع نیاز و توان سالمند باشد، نه اینکه سالمند مجبور به سازگاری با فناوری پیچیده شود. خانواده نیز </a:t>
            </a:r>
            <a:r>
              <a:rPr lang="fa-IR" sz="3200" dirty="0" err="1"/>
              <a:t>به‌عنوان</a:t>
            </a:r>
            <a:r>
              <a:rPr lang="fa-IR" sz="3200" dirty="0"/>
              <a:t> شریک بالقوه مراقبت در نظر گرفته </a:t>
            </a:r>
            <a:r>
              <a:rPr lang="fa-IR" sz="3200" dirty="0" err="1"/>
              <a:t>می‌شود</a:t>
            </a:r>
            <a:r>
              <a:rPr lang="fa-IR" sz="3200" dirty="0"/>
              <a:t>، اما مشارکت آن باید با رضایت سالمند، حفظ </a:t>
            </a:r>
            <a:r>
              <a:rPr lang="fa-IR" sz="3200" dirty="0" err="1"/>
              <a:t>محرمانگی</a:t>
            </a:r>
            <a:r>
              <a:rPr lang="fa-IR" sz="3200" dirty="0"/>
              <a:t> و توجه به بار مراقبتی همراه باشد</a:t>
            </a:r>
            <a:r>
              <a:rPr lang="en-US" sz="3200" b="1" dirty="0"/>
              <a:t>.</a:t>
            </a:r>
            <a:endParaRPr lang="en-US" sz="3200" dirty="0"/>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55857" y="11387138"/>
            <a:ext cx="10058400" cy="12942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r" rtl="1"/>
            <a:r>
              <a:rPr lang="en-US" sz="3200" dirty="0"/>
              <a:t>. </a:t>
            </a:r>
            <a:r>
              <a:rPr lang="fa-IR" sz="3200" b="1" dirty="0" err="1"/>
              <a:t>فرصت‌ها</a:t>
            </a:r>
            <a:r>
              <a:rPr lang="fa-IR" sz="3200" b="1" dirty="0"/>
              <a:t> و کاربردهای سلامت روان دیجیتال در سالمندی</a:t>
            </a:r>
            <a:endParaRPr lang="en-US" sz="3200" dirty="0"/>
          </a:p>
          <a:p>
            <a:pPr algn="r" rtl="1"/>
            <a:r>
              <a:rPr lang="ar-SA" sz="3200" dirty="0" err="1"/>
              <a:t>سلامت</a:t>
            </a:r>
            <a:r>
              <a:rPr lang="ar-SA" sz="3200" dirty="0"/>
              <a:t> روان </a:t>
            </a:r>
            <a:r>
              <a:rPr lang="ar-SA" sz="3200" dirty="0" err="1"/>
              <a:t>دیجیتال</a:t>
            </a:r>
            <a:r>
              <a:rPr lang="ar-SA" sz="3200" dirty="0"/>
              <a:t> </a:t>
            </a:r>
            <a:r>
              <a:rPr lang="ar-SA" sz="3200" dirty="0" err="1"/>
              <a:t>برای</a:t>
            </a:r>
            <a:r>
              <a:rPr lang="ar-SA" sz="3200" dirty="0"/>
              <a:t> </a:t>
            </a:r>
            <a:r>
              <a:rPr lang="ar-SA" sz="3200" dirty="0" err="1"/>
              <a:t>سالمندان</a:t>
            </a:r>
            <a:r>
              <a:rPr lang="ar-SA" sz="3200" dirty="0"/>
              <a:t> </a:t>
            </a:r>
            <a:r>
              <a:rPr lang="ar-SA" sz="3200" dirty="0" err="1"/>
              <a:t>باید</a:t>
            </a:r>
            <a:r>
              <a:rPr lang="ar-SA" sz="3200" dirty="0"/>
              <a:t> </a:t>
            </a:r>
            <a:r>
              <a:rPr lang="ar-SA" sz="3200" dirty="0" err="1"/>
              <a:t>به‌صورت</a:t>
            </a:r>
            <a:r>
              <a:rPr lang="ar-SA" sz="3200" dirty="0"/>
              <a:t> </a:t>
            </a:r>
            <a:r>
              <a:rPr lang="ar-SA" sz="3200" dirty="0" err="1"/>
              <a:t>طیفی</a:t>
            </a:r>
            <a:r>
              <a:rPr lang="ar-SA" sz="3200" dirty="0"/>
              <a:t> از خدمات </a:t>
            </a:r>
            <a:r>
              <a:rPr lang="ar-SA" sz="3200" dirty="0" err="1"/>
              <a:t>دیده</a:t>
            </a:r>
            <a:r>
              <a:rPr lang="ar-SA" sz="3200" dirty="0"/>
              <a:t> شود. تماس </a:t>
            </a:r>
            <a:r>
              <a:rPr lang="ar-SA" sz="3200" dirty="0" err="1"/>
              <a:t>تلفنی</a:t>
            </a:r>
            <a:r>
              <a:rPr lang="ar-SA" sz="3200" dirty="0"/>
              <a:t> </a:t>
            </a:r>
            <a:r>
              <a:rPr lang="ar-SA" sz="3200" dirty="0" err="1"/>
              <a:t>برنامه‌ریزی‌شده</a:t>
            </a:r>
            <a:r>
              <a:rPr lang="ar-SA" sz="3200" dirty="0"/>
              <a:t>، </a:t>
            </a:r>
            <a:r>
              <a:rPr lang="ar-SA" sz="3200" dirty="0" err="1"/>
              <a:t>پیامک</a:t>
            </a:r>
            <a:r>
              <a:rPr lang="ar-SA" sz="3200" dirty="0"/>
              <a:t> </a:t>
            </a:r>
            <a:r>
              <a:rPr lang="ar-SA" sz="3200" dirty="0" err="1"/>
              <a:t>آموزشی</a:t>
            </a:r>
            <a:r>
              <a:rPr lang="ar-SA" sz="3200" dirty="0"/>
              <a:t> و </a:t>
            </a:r>
            <a:r>
              <a:rPr lang="ar-SA" sz="3200" dirty="0" err="1"/>
              <a:t>یادآور</a:t>
            </a:r>
            <a:r>
              <a:rPr lang="ar-SA" sz="3200" dirty="0"/>
              <a:t>، </a:t>
            </a:r>
            <a:r>
              <a:rPr lang="ar-SA" sz="3200" dirty="0" err="1"/>
              <a:t>فایل‌های</a:t>
            </a:r>
            <a:r>
              <a:rPr lang="ar-SA" sz="3200" dirty="0"/>
              <a:t> </a:t>
            </a:r>
            <a:r>
              <a:rPr lang="ar-SA" sz="3200" dirty="0" err="1"/>
              <a:t>صوتی</a:t>
            </a:r>
            <a:r>
              <a:rPr lang="ar-SA" sz="3200" dirty="0"/>
              <a:t> و </a:t>
            </a:r>
            <a:r>
              <a:rPr lang="ar-SA" sz="3200" dirty="0" err="1"/>
              <a:t>تصویری</a:t>
            </a:r>
            <a:r>
              <a:rPr lang="ar-SA" sz="3200" dirty="0"/>
              <a:t> </a:t>
            </a:r>
            <a:r>
              <a:rPr lang="ar-SA" sz="3200" dirty="0" err="1"/>
              <a:t>کوتاه</a:t>
            </a:r>
            <a:r>
              <a:rPr lang="ar-SA" sz="3200" dirty="0"/>
              <a:t>، مشاوره </a:t>
            </a:r>
            <a:r>
              <a:rPr lang="ar-SA" sz="3200" dirty="0" err="1"/>
              <a:t>آنلاین</a:t>
            </a:r>
            <a:r>
              <a:rPr lang="ar-SA" sz="3200" dirty="0"/>
              <a:t>، </a:t>
            </a:r>
            <a:r>
              <a:rPr lang="ar-SA" sz="3200" dirty="0" err="1"/>
              <a:t>تله‌روان‌شناسی</a:t>
            </a:r>
            <a:r>
              <a:rPr lang="ar-SA" sz="3200" dirty="0"/>
              <a:t>، </a:t>
            </a:r>
            <a:r>
              <a:rPr lang="ar-SA" sz="3200" dirty="0" err="1"/>
              <a:t>آموزش</a:t>
            </a:r>
            <a:r>
              <a:rPr lang="ar-SA" sz="3200" dirty="0"/>
              <a:t> </a:t>
            </a:r>
            <a:r>
              <a:rPr lang="ar-SA" sz="3200" dirty="0" err="1"/>
              <a:t>خانواده</a:t>
            </a:r>
            <a:r>
              <a:rPr lang="ar-SA" sz="3200" dirty="0"/>
              <a:t> و ارجاع </a:t>
            </a:r>
            <a:r>
              <a:rPr lang="ar-SA" sz="3200" dirty="0" err="1"/>
              <a:t>الکترونیک</a:t>
            </a:r>
            <a:r>
              <a:rPr lang="ar-SA" sz="3200" dirty="0"/>
              <a:t> </a:t>
            </a:r>
            <a:r>
              <a:rPr lang="ar-SA" sz="3200" dirty="0" err="1"/>
              <a:t>می‌توانند</a:t>
            </a:r>
            <a:r>
              <a:rPr lang="ar-SA" sz="3200" dirty="0"/>
              <a:t> در سطوح مختلف به </a:t>
            </a:r>
            <a:r>
              <a:rPr lang="ar-SA" sz="3200" dirty="0" err="1"/>
              <a:t>کار</a:t>
            </a:r>
            <a:r>
              <a:rPr lang="ar-SA" sz="3200" dirty="0"/>
              <a:t> روند. انتخاب </a:t>
            </a:r>
            <a:r>
              <a:rPr lang="ar-SA" sz="3200" dirty="0" err="1"/>
              <a:t>کانال</a:t>
            </a:r>
            <a:r>
              <a:rPr lang="ar-SA" sz="3200" dirty="0"/>
              <a:t> </a:t>
            </a:r>
            <a:r>
              <a:rPr lang="ar-SA" sz="3200" dirty="0" err="1"/>
              <a:t>باید</a:t>
            </a:r>
            <a:r>
              <a:rPr lang="ar-SA" sz="3200" dirty="0"/>
              <a:t> بر اساس </a:t>
            </a:r>
            <a:r>
              <a:rPr lang="ar-SA" sz="3200" dirty="0" err="1"/>
              <a:t>وضعیت</a:t>
            </a:r>
            <a:r>
              <a:rPr lang="ar-SA" sz="3200" dirty="0"/>
              <a:t> </a:t>
            </a:r>
            <a:r>
              <a:rPr lang="ar-SA" sz="3200" dirty="0" err="1"/>
              <a:t>روانی</a:t>
            </a:r>
            <a:r>
              <a:rPr lang="ar-SA" sz="3200" dirty="0"/>
              <a:t> </a:t>
            </a:r>
            <a:r>
              <a:rPr lang="ar-SA" sz="3200" dirty="0" err="1"/>
              <a:t>سالمند</a:t>
            </a:r>
            <a:r>
              <a:rPr lang="ar-SA" sz="3200" dirty="0"/>
              <a:t>، </a:t>
            </a:r>
            <a:r>
              <a:rPr lang="ar-SA" sz="3200" dirty="0" err="1"/>
              <a:t>توانایی</a:t>
            </a:r>
            <a:r>
              <a:rPr lang="ar-SA" sz="3200" dirty="0"/>
              <a:t> </a:t>
            </a:r>
            <a:r>
              <a:rPr lang="ar-SA" sz="3200" dirty="0" err="1"/>
              <a:t>استفاده</a:t>
            </a:r>
            <a:r>
              <a:rPr lang="ar-SA" sz="3200" dirty="0"/>
              <a:t> از </a:t>
            </a:r>
            <a:r>
              <a:rPr lang="ar-SA" sz="3200" dirty="0" err="1"/>
              <a:t>فناوری</a:t>
            </a:r>
            <a:r>
              <a:rPr lang="ar-SA" sz="3200" dirty="0"/>
              <a:t>، </a:t>
            </a:r>
            <a:r>
              <a:rPr lang="ar-SA" sz="3200" dirty="0" err="1"/>
              <a:t>دسترسی</a:t>
            </a:r>
            <a:r>
              <a:rPr lang="ar-SA" sz="3200" dirty="0"/>
              <a:t> به </a:t>
            </a:r>
            <a:r>
              <a:rPr lang="ar-SA" sz="3200" dirty="0" err="1"/>
              <a:t>اینترنت</a:t>
            </a:r>
            <a:r>
              <a:rPr lang="ar-SA" sz="3200" dirty="0"/>
              <a:t> </a:t>
            </a:r>
            <a:r>
              <a:rPr lang="ar-SA" sz="3200" dirty="0" err="1"/>
              <a:t>یا</a:t>
            </a:r>
            <a:r>
              <a:rPr lang="ar-SA" sz="3200" dirty="0"/>
              <a:t> تلفن، </a:t>
            </a:r>
            <a:r>
              <a:rPr lang="ar-SA" sz="3200" dirty="0" err="1"/>
              <a:t>میزان</a:t>
            </a:r>
            <a:r>
              <a:rPr lang="ar-SA" sz="3200" dirty="0"/>
              <a:t> </a:t>
            </a:r>
            <a:r>
              <a:rPr lang="ar-SA" sz="3200" dirty="0" err="1"/>
              <a:t>حمایت</a:t>
            </a:r>
            <a:r>
              <a:rPr lang="ar-SA" sz="3200" dirty="0"/>
              <a:t> </a:t>
            </a:r>
            <a:r>
              <a:rPr lang="ar-SA" sz="3200" dirty="0" err="1"/>
              <a:t>خانوادگی</a:t>
            </a:r>
            <a:r>
              <a:rPr lang="ar-SA" sz="3200" dirty="0"/>
              <a:t>، وجود </a:t>
            </a:r>
            <a:r>
              <a:rPr lang="ar-SA" sz="3200" dirty="0" err="1"/>
              <a:t>حریم</a:t>
            </a:r>
            <a:r>
              <a:rPr lang="ar-SA" sz="3200" dirty="0"/>
              <a:t> </a:t>
            </a:r>
            <a:r>
              <a:rPr lang="ar-SA" sz="3200" dirty="0" err="1"/>
              <a:t>خصوصی</a:t>
            </a:r>
            <a:r>
              <a:rPr lang="ar-SA" sz="3200" dirty="0"/>
              <a:t> و سطح خطر </a:t>
            </a:r>
            <a:r>
              <a:rPr lang="ar-SA" sz="3200" dirty="0" err="1"/>
              <a:t>بالینی</a:t>
            </a:r>
            <a:r>
              <a:rPr lang="ar-SA" sz="3200" dirty="0"/>
              <a:t> انجام شود</a:t>
            </a:r>
            <a:r>
              <a:rPr lang="en-US" sz="3200" b="1" dirty="0"/>
              <a:t>.</a:t>
            </a:r>
            <a:endParaRPr lang="en-US" sz="3200" dirty="0"/>
          </a:p>
          <a:p>
            <a:pPr algn="r" rtl="1"/>
            <a:r>
              <a:rPr lang="fa-IR" sz="3200" b="1" dirty="0"/>
              <a:t>شکاف دیجیتال، سواد الکترونیک و طراحی </a:t>
            </a:r>
            <a:r>
              <a:rPr lang="fa-IR" sz="3200" b="1" dirty="0" err="1"/>
              <a:t>سالمندپسند</a:t>
            </a:r>
            <a:r>
              <a:rPr lang="fa-IR" sz="3200" b="1" dirty="0"/>
              <a:t> </a:t>
            </a:r>
            <a:endParaRPr lang="en-US" sz="3200" dirty="0"/>
          </a:p>
          <a:p>
            <a:pPr algn="r" rtl="1"/>
            <a:r>
              <a:rPr lang="fa-IR" sz="3200" dirty="0"/>
              <a:t>شکاف دیجیتال در سالمندان فقط مسئله دسترسی به تلفن یا اینترنت نیست. سالمند ممکن است دستگاه داشته باشد، اما در نصب برنامه، مدیریت رمز عبور، خواندن پیام، برقراری تماس تصویری یا تشخیص اعتبار اطلاعات سلامت مشکل داشته باشد. در ایران نیز ضعف سواد الکترونیکی و مقاومت در برابر فناوری از </a:t>
            </a:r>
            <a:r>
              <a:rPr lang="fa-IR" sz="3200" dirty="0" err="1"/>
              <a:t>چالش‌های</a:t>
            </a:r>
            <a:r>
              <a:rPr lang="fa-IR" sz="3200" dirty="0"/>
              <a:t> مهم استفاده از سلامت همراه در سالمندان گزارش شده است.</a:t>
            </a:r>
            <a:endParaRPr lang="en-US" sz="3200" dirty="0"/>
          </a:p>
          <a:p>
            <a:pPr algn="r" rtl="1"/>
            <a:r>
              <a:rPr lang="fa-IR" sz="3200" b="1" dirty="0"/>
              <a:t>زمینه فرهنگی، خانواده و انگ سلامت روان</a:t>
            </a:r>
            <a:endParaRPr lang="en-US" sz="3200" dirty="0"/>
          </a:p>
          <a:p>
            <a:pPr algn="r" rtl="1"/>
            <a:r>
              <a:rPr lang="fa-IR" sz="3200" dirty="0"/>
              <a:t>مراقبت از سالمندان در ایران غالباً در بستر خانواده انجام </a:t>
            </a:r>
            <a:r>
              <a:rPr lang="fa-IR" sz="3200" dirty="0" err="1"/>
              <a:t>می‌شود</a:t>
            </a:r>
            <a:r>
              <a:rPr lang="fa-IR" sz="3200" dirty="0"/>
              <a:t>. مطالعه کیفی درباره حمایت خانوادگی از سالمندان ایرانی نشان داده است که حمایت خانواده فقط به کمک مالی یا عملی محدود نیست و حمایت روانی–عاطفی، مرتبط با سلامت، اطلاعاتی–فناورانه و توجه به </a:t>
            </a:r>
            <a:r>
              <a:rPr lang="fa-IR" sz="3200" dirty="0" err="1"/>
              <a:t>ترجیحات</a:t>
            </a:r>
            <a:r>
              <a:rPr lang="fa-IR" sz="3200" dirty="0"/>
              <a:t> اجتماعی را نیز شامل </a:t>
            </a:r>
            <a:r>
              <a:rPr lang="fa-IR" sz="3200" dirty="0" err="1"/>
              <a:t>می‌شود</a:t>
            </a:r>
            <a:r>
              <a:rPr lang="fa-IR" sz="3200" b="1" dirty="0"/>
              <a:t> .</a:t>
            </a:r>
            <a:endParaRPr lang="en-US" sz="3200" dirty="0"/>
          </a:p>
          <a:p>
            <a:pPr algn="r" rtl="1"/>
            <a:r>
              <a:rPr lang="fa-IR" sz="3200" b="1" dirty="0"/>
              <a:t>الزامات ساختاری، اخلاقی و </a:t>
            </a:r>
            <a:r>
              <a:rPr lang="fa-IR" sz="3200" b="1" dirty="0" err="1"/>
              <a:t>محرمانگی</a:t>
            </a:r>
            <a:r>
              <a:rPr lang="fa-IR" sz="3200" b="1" dirty="0"/>
              <a:t> داده </a:t>
            </a:r>
            <a:endParaRPr lang="en-US" sz="3200" dirty="0"/>
          </a:p>
          <a:p>
            <a:pPr algn="r" rtl="1"/>
            <a:r>
              <a:rPr lang="fa-IR" sz="3200" dirty="0"/>
              <a:t>گسترش سلامت روان دیجیتال بدون زیرساخت سازمانی مناسب ممکن است به ایجاد </a:t>
            </a:r>
            <a:r>
              <a:rPr lang="fa-IR" sz="3200" dirty="0" err="1"/>
              <a:t>سامانه‌هایی</a:t>
            </a:r>
            <a:r>
              <a:rPr lang="fa-IR" sz="3200" dirty="0"/>
              <a:t> منجر شود که ارتباط مؤثری با نظام سلامت ندارند. در ایران، موانع </a:t>
            </a:r>
            <a:r>
              <a:rPr lang="fa-IR" sz="3200" dirty="0" err="1"/>
              <a:t>تله‌پزشکی</a:t>
            </a:r>
            <a:r>
              <a:rPr lang="fa-IR" sz="3200" dirty="0"/>
              <a:t> شامل مسائل زیرساختی، قانونی، مالی، </a:t>
            </a:r>
            <a:r>
              <a:rPr lang="fa-IR" sz="3200" dirty="0" err="1"/>
              <a:t>بیمه‌ای</a:t>
            </a:r>
            <a:r>
              <a:rPr lang="fa-IR" sz="3200" dirty="0"/>
              <a:t>، نیروی انسانی و هماهنگی سازمانی گزارش شده است.</a:t>
            </a:r>
            <a:endParaRPr lang="en-US" sz="3200" dirty="0"/>
          </a:p>
        </p:txBody>
      </p:sp>
      <p:sp>
        <p:nvSpPr>
          <p:cNvPr id="2" name="Rectangle 1"/>
          <p:cNvSpPr/>
          <p:nvPr/>
        </p:nvSpPr>
        <p:spPr>
          <a:xfrm>
            <a:off x="239989" y="18428856"/>
            <a:ext cx="9764078" cy="4832092"/>
          </a:xfrm>
          <a:prstGeom prst="rect">
            <a:avLst/>
          </a:prstGeom>
        </p:spPr>
        <p:txBody>
          <a:bodyPr wrap="square">
            <a:spAutoFit/>
          </a:bodyPr>
          <a:lstStyle/>
          <a:p>
            <a:r>
              <a:rPr lang="en-US" sz="2800" dirty="0"/>
              <a:t>Kohn R, Saxena S, </a:t>
            </a:r>
            <a:r>
              <a:rPr lang="en-US" sz="2800" dirty="0" err="1"/>
              <a:t>Levav</a:t>
            </a:r>
            <a:r>
              <a:rPr lang="en-US" sz="2800" dirty="0"/>
              <a:t> I, </a:t>
            </a:r>
            <a:r>
              <a:rPr lang="en-US" sz="2800" dirty="0" err="1"/>
              <a:t>Saraceno</a:t>
            </a:r>
            <a:r>
              <a:rPr lang="en-US" sz="2800" dirty="0"/>
              <a:t> B. The treatment gap in mental health care. Bull World Health Organ. 2004;82(11):858-866.</a:t>
            </a:r>
          </a:p>
          <a:p>
            <a:r>
              <a:rPr lang="en-US" sz="2800" dirty="0"/>
              <a:t>Mohr DC, </a:t>
            </a:r>
            <a:r>
              <a:rPr lang="en-US" sz="2800" dirty="0" err="1"/>
              <a:t>Cuijpers</a:t>
            </a:r>
            <a:r>
              <a:rPr lang="en-US" sz="2800" dirty="0"/>
              <a:t> P, Lehman K. Supportive accountability: a model for providing human support to enhance adherence to eHealth interventions. J Med Internet Res. 2011;13(1):e30. doi:10.2196/jmir.1602.</a:t>
            </a:r>
          </a:p>
          <a:p>
            <a:r>
              <a:rPr lang="en-US" sz="2800" dirty="0" err="1"/>
              <a:t>Taghva</a:t>
            </a:r>
            <a:r>
              <a:rPr lang="en-US" sz="2800" dirty="0"/>
              <a:t> A, Farsi Z, </a:t>
            </a:r>
            <a:r>
              <a:rPr lang="en-US" sz="2800" dirty="0" err="1"/>
              <a:t>Javanmard</a:t>
            </a:r>
            <a:r>
              <a:rPr lang="en-US" sz="2800" dirty="0"/>
              <a:t> Y, </a:t>
            </a:r>
            <a:r>
              <a:rPr lang="en-US" sz="2800" dirty="0" err="1"/>
              <a:t>Atashi</a:t>
            </a:r>
            <a:r>
              <a:rPr lang="en-US" sz="2800" dirty="0"/>
              <a:t> A, </a:t>
            </a:r>
            <a:r>
              <a:rPr lang="en-US" sz="2800" dirty="0" err="1"/>
              <a:t>Hajebi</a:t>
            </a:r>
            <a:r>
              <a:rPr lang="en-US" sz="2800" dirty="0"/>
              <a:t> A, </a:t>
            </a:r>
            <a:r>
              <a:rPr lang="en-US" sz="2800" dirty="0" err="1"/>
              <a:t>Khademi</a:t>
            </a:r>
            <a:r>
              <a:rPr lang="en-US" sz="2800" dirty="0"/>
              <a:t> M. Stigma barriers of mental health in Iran: a qualitative study by stakeholders of mental health. Iran J Psychiatry. 2017;12(3):163-171.</a:t>
            </a:r>
          </a:p>
        </p:txBody>
      </p:sp>
      <p:pic>
        <p:nvPicPr>
          <p:cNvPr id="4" name="Picture 3">
            <a:extLst>
              <a:ext uri="{FF2B5EF4-FFF2-40B4-BE49-F238E27FC236}">
                <a16:creationId xmlns:a16="http://schemas.microsoft.com/office/drawing/2014/main" id="{C983BBA1-A67E-FC4A-8D30-5E795CA9C1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194" y="4549467"/>
            <a:ext cx="3231606" cy="3611471"/>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252</TotalTime>
  <Words>1037</Words>
  <Application>Microsoft Macintosh PowerPoint</Application>
  <PresentationFormat>Custom</PresentationFormat>
  <Paragraphs>32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mohamad lp</cp:lastModifiedBy>
  <cp:revision>36</cp:revision>
  <dcterms:created xsi:type="dcterms:W3CDTF">2026-09-07T19:22:54Z</dcterms:created>
  <dcterms:modified xsi:type="dcterms:W3CDTF">2026-10-12T17:13:36Z</dcterms:modified>
</cp:coreProperties>
</file>