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1" d="100"/>
          <a:sy n="2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9/28/2026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solidFill>
                  <a:schemeClr val="tx1"/>
                </a:solidFill>
                <a:latin typeface="Times New Roman" panose="02020603050405020304" pitchFamily="18" charset="0"/>
                <a:cs typeface="B Zar" panose="00000400000000000000" pitchFamily="2" charset="-78"/>
              </a:rPr>
              <a:t>عنوان مقاله: ارتباط هوش معنوی و بهزیستی نوجوانان:  مطالعه مروری</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Code:1459</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8616313" y="6570303"/>
            <a:ext cx="18998567" cy="2092881"/>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زهرا شجاعیان1</a:t>
            </a:r>
          </a:p>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	1-گروه پرستاری و مامایی،واحد قوچان، دانشگاه آزاد اسلامی، قوچان، ایران </a:t>
            </a:r>
          </a:p>
          <a:p>
            <a:pPr algn="ctr"/>
            <a:r>
              <a:rPr lang="en-US" sz="4000" b="1" dirty="0">
                <a:solidFill>
                  <a:srgbClr val="000001"/>
                </a:solidFill>
                <a:latin typeface="Times New Roman" panose="02020603050405020304" pitchFamily="18" charset="0"/>
                <a:ea typeface="Open Sauce Bold"/>
                <a:cs typeface="B Zar" panose="00000400000000000000" pitchFamily="2" charset="-78"/>
                <a:sym typeface="Open Sauce Bold"/>
              </a:rPr>
              <a:t>zshojaeian@iau.ac.ir</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2" y="10174884"/>
            <a:ext cx="20860295" cy="600869"/>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33536358" y="15870846"/>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263007" y="19529352"/>
            <a:ext cx="20638479" cy="939736"/>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33433268" y="11570762"/>
            <a:ext cx="9601200" cy="3416320"/>
          </a:xfrm>
          <a:prstGeom prst="rect">
            <a:avLst/>
          </a:prstGeom>
          <a:noFill/>
        </p:spPr>
        <p:txBody>
          <a:bodyPr wrap="square" rtlCol="0">
            <a:spAutoFit/>
          </a:bodyPr>
          <a:lstStyle>
            <a:defPPr>
              <a:defRPr kern="1200"/>
            </a:defPPr>
          </a:lstStyle>
          <a:p>
            <a:pPr algn="just" rtl="1"/>
            <a:r>
              <a:rPr lang="fa-IR" sz="3600" dirty="0">
                <a:latin typeface="Times New Roman" panose="02020603050405020304" pitchFamily="18" charset="0"/>
                <a:ea typeface="Open Sans" panose="020B0606030504020204" pitchFamily="34" charset="0"/>
                <a:cs typeface="B Zar" panose="00000400000000000000" pitchFamily="2" charset="-78"/>
              </a:rPr>
              <a:t>نوجوانان امروزی در عصر فضای مجازی با چالش‌ها و فرصت‌های بیشتری روبرو هستند. کاهش استرس و بهبود رفاه آنها مسئله مهمی است. هوش معنوی تأثیر قابل توجهی بر کیفیت زندگی نوجوانان دارد و قابلیت‌هایی را ارائه می‌دهد که افراد را قادر به حل مشکلات و دستیابی به اهداف می‌کند. هدف از این مطالعه مروری بررسی ارتباط هوش معنوی و بهزیستی نوجوانان است.</a:t>
            </a:r>
            <a:endParaRPr lang="en-US" sz="36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92699" y="11471034"/>
            <a:ext cx="9857035" cy="7848302"/>
          </a:xfrm>
          <a:prstGeom prst="rect">
            <a:avLst/>
          </a:prstGeom>
          <a:noFill/>
        </p:spPr>
        <p:txBody>
          <a:bodyPr wrap="square" rtlCol="0">
            <a:spAutoFit/>
          </a:bodyPr>
          <a:lstStyle>
            <a:defPPr>
              <a:defRPr kern="1200"/>
            </a:defPPr>
          </a:lstStyle>
          <a:p>
            <a:pPr algn="just" rtl="1"/>
            <a:r>
              <a:rPr lang="fa-IR" sz="3600" dirty="0">
                <a:solidFill>
                  <a:srgbClr val="000001"/>
                </a:solidFill>
                <a:latin typeface="Times New Roman"/>
                <a:ea typeface="Times New Roman"/>
                <a:cs typeface="B Zar" panose="00000400000000000000" pitchFamily="2" charset="-78"/>
                <a:sym typeface="Times New Roman"/>
              </a:rPr>
              <a:t>نوجوانانی که هوش معنوی بالاتری دارند، برای مقابله با استرس مجهزتر هستند. هوش معنوی مبنایی کلی برای فرد فراهم می‌کند تا بتواند جستجوی خود برای اهداف و معنا در زندگی را در نظر بگیرد و در جهت اهدافی که از نظر شخصی معنادار هستند، حرکت کند. این امر به فرد کمک می‌کند تا نگرانی‌های خود را به تصویر وسیع‌تری هدایت کند و آگاهانه فعالیت‌های خود را در زمینه‌ای وسیع‌تر متمرکز کند. این مطالعه می‌تواند با برجسته کردن اهمیت هوش معنوی و ارائه منابعی برای مربیان برای گنجاندن این مفاهیم در تدریس خود، ابتکارات توسعه اساتید را هدایت کند. این مطالعه سوالات تحقیقاتی خاصی را برای پرداختن به این شکاف‌های دانش ارائه می‌دهد. توصیه می‌شود برنامه‌های آموزشی شامل فعالیت‌هایی باشند که از رشد روانی، عاطفی و ارزشی دانش‌آموزان، از جمله جنبه‌های مرتبط با هوش معنوی، پشتیبانی می‌کنند. همچنین توصیه می‌شود آگاهی والدین و مربیان در مورد اهمیت فراهم کردن محیط‌های </a:t>
            </a:r>
            <a:r>
              <a:rPr lang="fa-IR" sz="3400" dirty="0">
                <a:solidFill>
                  <a:srgbClr val="000001"/>
                </a:solidFill>
                <a:latin typeface="Times New Roman"/>
                <a:ea typeface="Times New Roman"/>
                <a:cs typeface="B Zar" panose="00000400000000000000" pitchFamily="2" charset="-78"/>
                <a:sym typeface="Times New Roman"/>
              </a:rPr>
              <a:t>حمایتی که تفکر، معناسازی و تعادل عاطفی را تشویق می‌کنند، افزایش یابد</a:t>
            </a:r>
            <a:r>
              <a:rPr lang="fa-IR" sz="3600" dirty="0">
                <a:solidFill>
                  <a:srgbClr val="000001"/>
                </a:solidFill>
                <a:latin typeface="Times New Roman"/>
                <a:ea typeface="Times New Roman"/>
                <a:cs typeface="B Zar" panose="00000400000000000000" pitchFamily="2" charset="-78"/>
                <a:sym typeface="Times New Roman"/>
              </a:rPr>
              <a:t>.</a:t>
            </a:r>
            <a:endParaRPr lang="en-US" sz="36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263007" y="20721415"/>
            <a:ext cx="21085823" cy="3447098"/>
          </a:xfrm>
          <a:prstGeom prst="rect">
            <a:avLst/>
          </a:prstGeom>
        </p:spPr>
        <p:txBody>
          <a:bodyPr wrap="square" lIns="0" tIns="0" rIns="0" bIns="0" rtlCol="0" anchor="t">
            <a:spAutoFit/>
          </a:bodyPr>
          <a:lstStyle/>
          <a:p>
            <a:pPr rtl="1"/>
            <a:r>
              <a:rPr lang="en-US" sz="3200" dirty="0">
                <a:solidFill>
                  <a:srgbClr val="000001"/>
                </a:solidFill>
                <a:latin typeface="Times New Roman"/>
                <a:ea typeface="Times New Roman"/>
                <a:cs typeface="B Zar" panose="00000400000000000000" pitchFamily="2" charset="-78"/>
                <a:sym typeface="Times New Roman"/>
              </a:rPr>
              <a:t>1- </a:t>
            </a:r>
            <a:r>
              <a:rPr lang="en-US" sz="3200" dirty="0" err="1">
                <a:solidFill>
                  <a:srgbClr val="000001"/>
                </a:solidFill>
                <a:latin typeface="Times New Roman"/>
                <a:ea typeface="Times New Roman"/>
                <a:cs typeface="B Zar" panose="00000400000000000000" pitchFamily="2" charset="-78"/>
                <a:sym typeface="Times New Roman"/>
              </a:rPr>
              <a:t>Karahroudy</a:t>
            </a:r>
            <a:r>
              <a:rPr lang="en-US" sz="3200" dirty="0">
                <a:solidFill>
                  <a:srgbClr val="000001"/>
                </a:solidFill>
                <a:latin typeface="Times New Roman"/>
                <a:ea typeface="Times New Roman"/>
                <a:cs typeface="B Zar" panose="00000400000000000000" pitchFamily="2" charset="-78"/>
                <a:sym typeface="Times New Roman"/>
              </a:rPr>
              <a:t> FA, </a:t>
            </a:r>
            <a:r>
              <a:rPr lang="en-US" sz="3200" dirty="0" err="1">
                <a:solidFill>
                  <a:srgbClr val="000001"/>
                </a:solidFill>
                <a:latin typeface="Times New Roman"/>
                <a:ea typeface="Times New Roman"/>
                <a:cs typeface="B Zar" panose="00000400000000000000" pitchFamily="2" charset="-78"/>
                <a:sym typeface="Times New Roman"/>
              </a:rPr>
              <a:t>Shahboulaghi</a:t>
            </a:r>
            <a:r>
              <a:rPr lang="en-US" sz="3200" dirty="0">
                <a:solidFill>
                  <a:srgbClr val="000001"/>
                </a:solidFill>
                <a:latin typeface="Times New Roman"/>
                <a:ea typeface="Times New Roman"/>
                <a:cs typeface="B Zar" panose="00000400000000000000" pitchFamily="2" charset="-78"/>
                <a:sym typeface="Times New Roman"/>
              </a:rPr>
              <a:t> FM, Hosseini MA, Rassouli M, </a:t>
            </a:r>
            <a:r>
              <a:rPr lang="en-US" sz="3200" dirty="0" err="1">
                <a:solidFill>
                  <a:srgbClr val="000001"/>
                </a:solidFill>
                <a:latin typeface="Times New Roman"/>
                <a:ea typeface="Times New Roman"/>
                <a:cs typeface="B Zar" panose="00000400000000000000" pitchFamily="2" charset="-78"/>
                <a:sym typeface="Times New Roman"/>
              </a:rPr>
              <a:t>Biglarian</a:t>
            </a:r>
            <a:r>
              <a:rPr lang="en-US" sz="3200" dirty="0">
                <a:solidFill>
                  <a:srgbClr val="000001"/>
                </a:solidFill>
                <a:latin typeface="Times New Roman"/>
                <a:ea typeface="Times New Roman"/>
                <a:cs typeface="B Zar" panose="00000400000000000000" pitchFamily="2" charset="-78"/>
                <a:sym typeface="Times New Roman"/>
              </a:rPr>
              <a:t> A. Translation and psychometric properties of the </a:t>
            </a:r>
            <a:r>
              <a:rPr lang="en-US" sz="3200" dirty="0" err="1">
                <a:solidFill>
                  <a:srgbClr val="000001"/>
                </a:solidFill>
                <a:latin typeface="Times New Roman"/>
                <a:ea typeface="Times New Roman"/>
                <a:cs typeface="B Zar" panose="00000400000000000000" pitchFamily="2" charset="-78"/>
                <a:sym typeface="Times New Roman"/>
              </a:rPr>
              <a:t>persian</a:t>
            </a:r>
            <a:r>
              <a:rPr lang="en-US" sz="3200" dirty="0">
                <a:solidFill>
                  <a:srgbClr val="000001"/>
                </a:solidFill>
                <a:latin typeface="Times New Roman"/>
                <a:ea typeface="Times New Roman"/>
                <a:cs typeface="B Zar" panose="00000400000000000000" pitchFamily="2" charset="-78"/>
                <a:sym typeface="Times New Roman"/>
              </a:rPr>
              <a:t> version of self-management of type 1 diabetes for adolescents. J </a:t>
            </a:r>
            <a:r>
              <a:rPr lang="en-US" sz="3200" dirty="0" err="1">
                <a:solidFill>
                  <a:srgbClr val="000001"/>
                </a:solidFill>
                <a:latin typeface="Times New Roman"/>
                <a:ea typeface="Times New Roman"/>
                <a:cs typeface="B Zar" panose="00000400000000000000" pitchFamily="2" charset="-78"/>
                <a:sym typeface="Times New Roman"/>
              </a:rPr>
              <a:t>Pediatr</a:t>
            </a:r>
            <a:r>
              <a:rPr lang="en-US" sz="3200" dirty="0">
                <a:solidFill>
                  <a:srgbClr val="000001"/>
                </a:solidFill>
                <a:latin typeface="Times New Roman"/>
                <a:ea typeface="Times New Roman"/>
                <a:cs typeface="B Zar" panose="00000400000000000000" pitchFamily="2" charset="-78"/>
                <a:sym typeface="Times New Roman"/>
              </a:rPr>
              <a:t> Endocrinol </a:t>
            </a:r>
            <a:r>
              <a:rPr lang="en-US" sz="3200" dirty="0" err="1">
                <a:solidFill>
                  <a:srgbClr val="000001"/>
                </a:solidFill>
                <a:latin typeface="Times New Roman"/>
                <a:ea typeface="Times New Roman"/>
                <a:cs typeface="B Zar" panose="00000400000000000000" pitchFamily="2" charset="-78"/>
                <a:sym typeface="Times New Roman"/>
              </a:rPr>
              <a:t>Metab</a:t>
            </a:r>
            <a:r>
              <a:rPr lang="en-US" sz="3200" dirty="0">
                <a:solidFill>
                  <a:srgbClr val="000001"/>
                </a:solidFill>
                <a:latin typeface="Times New Roman"/>
                <a:ea typeface="Times New Roman"/>
                <a:cs typeface="B Zar" panose="00000400000000000000" pitchFamily="2" charset="-78"/>
                <a:sym typeface="Times New Roman"/>
              </a:rPr>
              <a:t>. 2016;29(7): 761-767.</a:t>
            </a:r>
          </a:p>
          <a:p>
            <a:pPr rtl="1"/>
            <a:r>
              <a:rPr lang="en-US" sz="3200" dirty="0">
                <a:solidFill>
                  <a:srgbClr val="000001"/>
                </a:solidFill>
                <a:latin typeface="Times New Roman"/>
                <a:ea typeface="Times New Roman"/>
                <a:cs typeface="B Zar" panose="00000400000000000000" pitchFamily="2" charset="-78"/>
                <a:sym typeface="Times New Roman"/>
              </a:rPr>
              <a:t>2- Zhou Z, Tavan H, </a:t>
            </a:r>
            <a:r>
              <a:rPr lang="en-US" sz="3200" dirty="0" err="1">
                <a:solidFill>
                  <a:srgbClr val="000001"/>
                </a:solidFill>
                <a:latin typeface="Times New Roman"/>
                <a:ea typeface="Times New Roman"/>
                <a:cs typeface="B Zar" panose="00000400000000000000" pitchFamily="2" charset="-78"/>
                <a:sym typeface="Times New Roman"/>
              </a:rPr>
              <a:t>Kavarizadeh</a:t>
            </a:r>
            <a:r>
              <a:rPr lang="en-US" sz="3200" dirty="0">
                <a:solidFill>
                  <a:srgbClr val="000001"/>
                </a:solidFill>
                <a:latin typeface="Times New Roman"/>
                <a:ea typeface="Times New Roman"/>
                <a:cs typeface="B Zar" panose="00000400000000000000" pitchFamily="2" charset="-78"/>
                <a:sym typeface="Times New Roman"/>
              </a:rPr>
              <a:t> F, </a:t>
            </a:r>
            <a:r>
              <a:rPr lang="en-US" sz="3200" dirty="0" err="1">
                <a:solidFill>
                  <a:srgbClr val="000001"/>
                </a:solidFill>
                <a:latin typeface="Times New Roman"/>
                <a:ea typeface="Times New Roman"/>
                <a:cs typeface="B Zar" panose="00000400000000000000" pitchFamily="2" charset="-78"/>
                <a:sym typeface="Times New Roman"/>
              </a:rPr>
              <a:t>Sarokhani</a:t>
            </a:r>
            <a:r>
              <a:rPr lang="en-US" sz="3200" dirty="0">
                <a:solidFill>
                  <a:srgbClr val="000001"/>
                </a:solidFill>
                <a:latin typeface="Times New Roman"/>
                <a:ea typeface="Times New Roman"/>
                <a:cs typeface="B Zar" panose="00000400000000000000" pitchFamily="2" charset="-78"/>
                <a:sym typeface="Times New Roman"/>
              </a:rPr>
              <a:t> M, </a:t>
            </a:r>
            <a:r>
              <a:rPr lang="en-US" sz="3200" dirty="0" err="1">
                <a:solidFill>
                  <a:srgbClr val="000001"/>
                </a:solidFill>
                <a:latin typeface="Times New Roman"/>
                <a:ea typeface="Times New Roman"/>
                <a:cs typeface="B Zar" panose="00000400000000000000" pitchFamily="2" charset="-78"/>
                <a:sym typeface="Times New Roman"/>
              </a:rPr>
              <a:t>Sayehmiri</a:t>
            </a:r>
            <a:r>
              <a:rPr lang="en-US" sz="3200" dirty="0">
                <a:solidFill>
                  <a:srgbClr val="000001"/>
                </a:solidFill>
                <a:latin typeface="Times New Roman"/>
                <a:ea typeface="Times New Roman"/>
                <a:cs typeface="B Zar" panose="00000400000000000000" pitchFamily="2" charset="-78"/>
                <a:sym typeface="Times New Roman"/>
              </a:rPr>
              <a:t> K. The relationship between emotional intelligence, spiritual intelligence, and student achievement: a systematic review and meta-analysis. BMC medical education. 2024 Mar 1;24(1):217.</a:t>
            </a:r>
          </a:p>
          <a:p>
            <a:pPr rtl="1"/>
            <a:r>
              <a:rPr lang="en-US" sz="3200" dirty="0">
                <a:solidFill>
                  <a:srgbClr val="000001"/>
                </a:solidFill>
                <a:latin typeface="Times New Roman"/>
                <a:ea typeface="Times New Roman"/>
                <a:cs typeface="B Zar" panose="00000400000000000000" pitchFamily="2" charset="-78"/>
                <a:sym typeface="Times New Roman"/>
              </a:rPr>
              <a:t>3- </a:t>
            </a:r>
            <a:r>
              <a:rPr lang="en-US" sz="3200" dirty="0" err="1">
                <a:solidFill>
                  <a:srgbClr val="000001"/>
                </a:solidFill>
                <a:latin typeface="Times New Roman"/>
                <a:ea typeface="Times New Roman"/>
                <a:cs typeface="B Zar" panose="00000400000000000000" pitchFamily="2" charset="-78"/>
                <a:sym typeface="Times New Roman"/>
              </a:rPr>
              <a:t>Shalaga</a:t>
            </a:r>
            <a:r>
              <a:rPr lang="en-US" sz="3200" dirty="0">
                <a:solidFill>
                  <a:srgbClr val="000001"/>
                </a:solidFill>
                <a:latin typeface="Times New Roman"/>
                <a:ea typeface="Times New Roman"/>
                <a:cs typeface="B Zar" panose="00000400000000000000" pitchFamily="2" charset="-78"/>
                <a:sym typeface="Times New Roman"/>
              </a:rPr>
              <a:t>, M.  H. Spiritual Intelligence among Late-Adolescent Preparatory School Students:  A Descriptive–Comparative Study by Gender and Academic Specialization.  International Journal of Body, Mind and Culture.2026; 13(6): Article e2026-1389.</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22023877" y="17784592"/>
            <a:ext cx="10058400" cy="401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latin typeface="Times New Roman" panose="02020603050405020304" pitchFamily="18" charset="0"/>
                <a:ea typeface="Open Sans" panose="020B0606030504020204" pitchFamily="34" charset="0"/>
                <a:cs typeface="B Zar" panose="00000400000000000000" pitchFamily="2" charset="-78"/>
              </a:rPr>
              <a:t>هوش معنوی بالاتر باعث افزایـش قـدرت انعطـاف پذیـری و خودآگاهـی انسـان شـده بـه گونــه ای کــه در برابــر مشــکلات زندگــی تــاب آوری بیشــتری را به همراه دارد. بــه کار بــردن راهبردهـای مقابلـه ای مناسـب در رویارویـی بـا عوامـل اسـترس زا مـی توانـد پیامدهـای مفیـد و مثبـت در زندگـی نوجوانان را بـه همـراه داشـته باشـد. هم چنین نوجوانانی کـه هـوش معنـوی بیشـتری داشـتند از قــدرت بیشــتری در حــل مســائل و مشــکلات و ســازگاری و انطبـاق بـا شـرایط برخـوردار بودنـد.</a:t>
            </a:r>
            <a:endParaRPr lang="en-US" sz="36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33079158" y="17311094"/>
            <a:ext cx="10058400" cy="401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solidFill>
                  <a:srgbClr val="000001"/>
                </a:solidFill>
                <a:latin typeface="Times New Roman"/>
                <a:ea typeface="Times New Roman"/>
                <a:cs typeface="B Zar" panose="00000400000000000000" pitchFamily="2" charset="-78"/>
                <a:sym typeface="Times New Roman"/>
              </a:rPr>
              <a:t>در مطالعه حاضر از مقالات ایندکس شده در پایگاه های اطلاعاتی , </a:t>
            </a:r>
            <a:r>
              <a:rPr lang="en-US" sz="3600" dirty="0">
                <a:solidFill>
                  <a:srgbClr val="000001"/>
                </a:solidFill>
                <a:latin typeface="Times New Roman"/>
                <a:ea typeface="Times New Roman"/>
                <a:cs typeface="B Zar" panose="00000400000000000000" pitchFamily="2" charset="-78"/>
                <a:sym typeface="Times New Roman"/>
              </a:rPr>
              <a:t>Science Direct, </a:t>
            </a:r>
            <a:r>
              <a:rPr lang="en-US" sz="3600" dirty="0" err="1">
                <a:solidFill>
                  <a:srgbClr val="000001"/>
                </a:solidFill>
                <a:latin typeface="Times New Roman"/>
                <a:ea typeface="Times New Roman"/>
                <a:cs typeface="B Zar" panose="00000400000000000000" pitchFamily="2" charset="-78"/>
                <a:sym typeface="Times New Roman"/>
              </a:rPr>
              <a:t>Iranmedex</a:t>
            </a:r>
            <a:r>
              <a:rPr lang="en-US" sz="3600" dirty="0">
                <a:solidFill>
                  <a:srgbClr val="000001"/>
                </a:solidFill>
                <a:latin typeface="Times New Roman"/>
                <a:ea typeface="Times New Roman"/>
                <a:cs typeface="B Zar" panose="00000400000000000000" pitchFamily="2" charset="-78"/>
                <a:sym typeface="Times New Roman"/>
              </a:rPr>
              <a:t>, Google Scholar, EMBASE, Scopus </a:t>
            </a:r>
            <a:r>
              <a:rPr lang="fa-IR" sz="3600" dirty="0">
                <a:solidFill>
                  <a:srgbClr val="000001"/>
                </a:solidFill>
                <a:latin typeface="Times New Roman"/>
                <a:ea typeface="Times New Roman"/>
                <a:cs typeface="B Zar" panose="00000400000000000000" pitchFamily="2" charset="-78"/>
                <a:sym typeface="Times New Roman"/>
              </a:rPr>
              <a:t>و </a:t>
            </a:r>
            <a:r>
              <a:rPr lang="en-US" sz="3600" dirty="0">
                <a:solidFill>
                  <a:srgbClr val="000001"/>
                </a:solidFill>
                <a:latin typeface="Times New Roman"/>
                <a:ea typeface="Times New Roman"/>
                <a:cs typeface="B Zar" panose="00000400000000000000" pitchFamily="2" charset="-78"/>
                <a:sym typeface="Times New Roman"/>
              </a:rPr>
              <a:t>SID </a:t>
            </a:r>
            <a:r>
              <a:rPr lang="fa-IR" sz="3600" dirty="0">
                <a:solidFill>
                  <a:srgbClr val="000001"/>
                </a:solidFill>
                <a:latin typeface="Times New Roman"/>
                <a:ea typeface="Times New Roman"/>
                <a:cs typeface="B Zar" panose="00000400000000000000" pitchFamily="2" charset="-78"/>
                <a:sym typeface="Times New Roman"/>
              </a:rPr>
              <a:t>استفاده شده است. در این بررسی کلیه مقالات مرتبط با هوش معنوی براسترس و بهزیستی مورد مطالعه قرار گرفته اند. </a:t>
            </a:r>
            <a:r>
              <a:rPr lang="fa-IR" sz="3600">
                <a:solidFill>
                  <a:srgbClr val="000001"/>
                </a:solidFill>
                <a:latin typeface="Times New Roman"/>
                <a:ea typeface="Times New Roman"/>
                <a:cs typeface="B Zar" panose="00000400000000000000" pitchFamily="2" charset="-78"/>
                <a:sym typeface="Times New Roman"/>
              </a:rPr>
              <a:t>مجموعه مقالات بالینی و مرور سیستماتیک در رابطه با هوش معنوی و استرس نوجوانان که تمام متن بوده، اعم از فارسی و انگلیسی در مرور متون وارد شدند.</a:t>
            </a:r>
            <a:endParaRPr lang="en-US" sz="36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623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solidFill>
                  <a:srgbClr val="000001"/>
                </a:solidFill>
                <a:latin typeface="Times New Roman"/>
                <a:ea typeface="Times New Roman"/>
                <a:cs typeface="B Zar" panose="00000400000000000000" pitchFamily="2" charset="-78"/>
                <a:sym typeface="Times New Roman"/>
              </a:rPr>
              <a:t>مطالعه حاضر داده‌های در مورد هوش معنوی، بهره معنوی و مراقبت معنوی در بهزیستی نوجوانان گزارش می‌دهد. بهزیستی به عنوان یک سازه به عملکرد هماهنگ جنبه‌های جسمی و روانی شخصیت اشاره دارد که به فرد رضایت می‌دهد و برای جامعه مفید است.سلامتی و تندرستی چهار ویژگی دارند. اولاً، توانایی انجام کاری که می‌خواهند انجام دهند. ثانیاً، مستقل یا خود مختار بودن. ثالثاً، داشتن هر دو حالت بهزیستی جسمی و عاطفی و در نهایت عدم وجود درد. بنابراین، به نظر می‌رسد عواملی که سلامت و تندرستی را تعریف می‌کنند، بر توانایی مراقبت از خود و کنترل زندگی فرد متمرکز هستند. استراتژی‌های مداخله‌ای سلامت شامل ارتقای سلامت عمومی مربوط به تغذیه سالم، مراقبت از خود و دسترسی به حمایت اجتماعی است. </a:t>
            </a:r>
            <a:endParaRPr lang="en-US" sz="3600" dirty="0">
              <a:solidFill>
                <a:srgbClr val="000001"/>
              </a:solidFill>
              <a:latin typeface="Times New Roman"/>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11691020" y="11176574"/>
            <a:ext cx="10058400" cy="2908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latin typeface="Times New Roman" panose="02020603050405020304" pitchFamily="18" charset="0"/>
                <a:ea typeface="Open Sans" panose="020B0606030504020204" pitchFamily="34" charset="0"/>
                <a:cs typeface="B Zar" panose="00000400000000000000" pitchFamily="2" charset="-78"/>
              </a:rPr>
              <a:t>هوش معنوی را می‌توان به عنوان منبع قدرتی در نظر گرفت که به ما قدرت، رویاها و تلاش‌هایی را که برای دستیابی به این رویاها انجام می‌دهیم، می‌دهد. هوش معنوی به معنای هدایت شدن توسط خرد درونی، داشتن تعادل بین عقل و احساسات و نشان دادن توانایی عمل به شیوه‌ای عاقلانه و هوشمندانه است. </a:t>
            </a:r>
            <a:endParaRPr lang="en-US" sz="36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232</TotalTime>
  <Words>774</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zshojaeian99@gmail.com</cp:lastModifiedBy>
  <cp:revision>35</cp:revision>
  <dcterms:created xsi:type="dcterms:W3CDTF">2026-09-07T19:22:54Z</dcterms:created>
  <dcterms:modified xsi:type="dcterms:W3CDTF">2026-09-28T05:59:01Z</dcterms:modified>
</cp:coreProperties>
</file>