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1" d="100"/>
          <a:sy n="21" d="100"/>
        </p:scale>
        <p:origin x="5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9/28/2026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solidFill>
                  <a:schemeClr val="tx1"/>
                </a:solidFill>
                <a:latin typeface="Times New Roman" panose="02020603050405020304" pitchFamily="18" charset="0"/>
                <a:cs typeface="B Zar" panose="00000400000000000000" pitchFamily="2" charset="-78"/>
              </a:rPr>
              <a:t>عنوان مقاله: نقش فناوری در آموزش سلامت مادران در بارداری</a:t>
            </a:r>
            <a:endParaRPr lang="en-US" sz="60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Code:1490</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8616313" y="6570303"/>
            <a:ext cx="18998567" cy="2092881"/>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زهرا شجاعیان1</a:t>
            </a:r>
          </a:p>
          <a:p>
            <a:pPr algn="ct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	1-گروه پرستاری و مامایی،واحد قوچان، دانشگاه آزاد اسلامی، قوچان، ایران </a:t>
            </a:r>
          </a:p>
          <a:p>
            <a:pPr algn="ctr"/>
            <a:r>
              <a:rPr lang="en-US" sz="4000" b="1" dirty="0">
                <a:solidFill>
                  <a:srgbClr val="000001"/>
                </a:solidFill>
                <a:latin typeface="Times New Roman" panose="02020603050405020304" pitchFamily="18" charset="0"/>
                <a:ea typeface="Open Sauce Bold"/>
                <a:cs typeface="B Zar" panose="00000400000000000000" pitchFamily="2" charset="-78"/>
                <a:sym typeface="Open Sauce Bold"/>
              </a:rPr>
              <a:t>zshojaeian@iau.ac.ir</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2" y="10174884"/>
            <a:ext cx="20860295" cy="600869"/>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33536358" y="15870846"/>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86867" y="18949514"/>
            <a:ext cx="20638479" cy="939736"/>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33433268" y="11570762"/>
            <a:ext cx="9601200" cy="3416320"/>
          </a:xfrm>
          <a:prstGeom prst="rect">
            <a:avLst/>
          </a:prstGeom>
          <a:noFill/>
        </p:spPr>
        <p:txBody>
          <a:bodyPr wrap="square" rtlCol="0">
            <a:spAutoFit/>
          </a:bodyPr>
          <a:lstStyle>
            <a:defPPr>
              <a:defRPr kern="1200"/>
            </a:defPPr>
          </a:lstStyle>
          <a:p>
            <a:pPr algn="just" rtl="1"/>
            <a:r>
              <a:rPr lang="fa-IR" sz="3600" dirty="0">
                <a:latin typeface="Times New Roman" panose="02020603050405020304" pitchFamily="18" charset="0"/>
                <a:ea typeface="Open Sans" panose="020B0606030504020204" pitchFamily="34" charset="0"/>
                <a:cs typeface="B Zar" panose="00000400000000000000" pitchFamily="2" charset="-78"/>
              </a:rPr>
              <a:t>زنان باردار به طور فزاینده‌ای به جای سیستم پشتیبانی سنتی خانواده، دوستان و جامعه، از طریق پلتفرم‌های دیجیتال به دنبال حمایت هستند. با این حال، مشخص نیست که آیا ابزارهای دیجیتال مبتنی بر وب در ارائه اطلاعات به کاربر قابل اعتماد و مؤثر هستند یا خیر.این مطالعه با هدف تحلیل نقش فناوری در آموزش سلامت مادران و شناسایی چالش‌ها و راهبردهای اجرایی انجام شد.</a:t>
            </a:r>
            <a:endParaRPr lang="en-US" sz="36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402867" y="11471034"/>
            <a:ext cx="9546867" cy="6740307"/>
          </a:xfrm>
          <a:prstGeom prst="rect">
            <a:avLst/>
          </a:prstGeom>
          <a:noFill/>
        </p:spPr>
        <p:txBody>
          <a:bodyPr wrap="square" rtlCol="0">
            <a:spAutoFit/>
          </a:bodyPr>
          <a:lstStyle>
            <a:defPPr>
              <a:defRPr kern="1200"/>
            </a:defPPr>
          </a:lstStyle>
          <a:p>
            <a:pPr algn="just" rtl="1"/>
            <a:r>
              <a:rPr lang="fa-IR" sz="3600" dirty="0">
                <a:solidFill>
                  <a:srgbClr val="000001"/>
                </a:solidFill>
                <a:latin typeface="Times New Roman"/>
                <a:ea typeface="Times New Roman"/>
                <a:cs typeface="B Zar" panose="00000400000000000000" pitchFamily="2" charset="-78"/>
                <a:sym typeface="Times New Roman"/>
              </a:rPr>
              <a:t>فناوری ، نقش مهمی در آموزش سلامت مادران ایفا می‌کند با این وجود و با استفاده تقریباً جهانی از وب، مطالعات کمی از این پلتفرم برای ارتقای سلامت و پیشگیری از بیماری‌ها استفاده کرده‌اند. مداخلات رسانه‌های اجتماعی یا ابزارهای مبتنی بر وب پتانسیل تأثیر مثبت بر پیامدهای مادر و نوزاد در دوران بارداری را دارند، اما برای نشان دادن اثربخشی این برنامه‌های حمایتی، نیاز به مطالعات دقیق‌تری وجود دارد. گستردگی اطلاعات موجود در وب، توانایی متخصصان مراقبت‌های بهداشتی را در نظارت یا کنترل منابع اطلاعاتی مورد نظر بیماران محدود می‌کند. بنابراین، ایجاد پلتفرم‌های حرفه‌ای برای جلوگیری یا محدود کردن قرار گرفتن در معرض اطلاعات بالقوه گمراه‌کننده یا مضر در اینترنت و در عین حال انتقال دانش مفید به کاربر، مهم است</a:t>
            </a:r>
            <a:endParaRPr lang="en-US" sz="36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86867" y="20300303"/>
            <a:ext cx="21085823" cy="3447098"/>
          </a:xfrm>
          <a:prstGeom prst="rect">
            <a:avLst/>
          </a:prstGeom>
        </p:spPr>
        <p:txBody>
          <a:bodyPr wrap="square" lIns="0" tIns="0" rIns="0" bIns="0" rtlCol="0" anchor="t">
            <a:spAutoFit/>
          </a:bodyPr>
          <a:lstStyle/>
          <a:p>
            <a:pPr rtl="1"/>
            <a:r>
              <a:rPr lang="en-US" sz="3200" dirty="0">
                <a:solidFill>
                  <a:srgbClr val="000001"/>
                </a:solidFill>
                <a:latin typeface="Times New Roman"/>
                <a:ea typeface="Times New Roman"/>
                <a:cs typeface="B Zar" panose="00000400000000000000" pitchFamily="2" charset="-78"/>
                <a:sym typeface="Times New Roman"/>
              </a:rPr>
              <a:t>1- Rahman MJ, Rahman MM, </a:t>
            </a:r>
            <a:r>
              <a:rPr lang="en-US" sz="3200" dirty="0" err="1">
                <a:solidFill>
                  <a:srgbClr val="000001"/>
                </a:solidFill>
                <a:latin typeface="Times New Roman"/>
                <a:ea typeface="Times New Roman"/>
                <a:cs typeface="B Zar" panose="00000400000000000000" pitchFamily="2" charset="-78"/>
                <a:sym typeface="Times New Roman"/>
              </a:rPr>
              <a:t>Kakehashi</a:t>
            </a:r>
            <a:r>
              <a:rPr lang="en-US" sz="3200" dirty="0">
                <a:solidFill>
                  <a:srgbClr val="000001"/>
                </a:solidFill>
                <a:latin typeface="Times New Roman"/>
                <a:ea typeface="Times New Roman"/>
                <a:cs typeface="B Zar" panose="00000400000000000000" pitchFamily="2" charset="-78"/>
                <a:sym typeface="Times New Roman"/>
              </a:rPr>
              <a:t> M, Matsuyama R, Sarker MHR, Ali M, et al. Impact of eHealth education to reduce anemia among school-going adolescent girls in rural Bangladesh: Study protocol of a randomized controlled trial. J Family Med Prim Care. 2023;12(11):2569-75. </a:t>
            </a:r>
          </a:p>
          <a:p>
            <a:pPr rtl="1"/>
            <a:r>
              <a:rPr lang="en-US" sz="3200" dirty="0">
                <a:solidFill>
                  <a:srgbClr val="000001"/>
                </a:solidFill>
                <a:latin typeface="Times New Roman"/>
                <a:ea typeface="Times New Roman"/>
                <a:cs typeface="B Zar" panose="00000400000000000000" pitchFamily="2" charset="-78"/>
                <a:sym typeface="Times New Roman"/>
              </a:rPr>
              <a:t>2-- Njiru H, Njogu E, Gitahi MW, Kabiru E. Effectiveness of public health education on the uptake of iron and folic acid supplements among pregnant women: A stepped wedge cluster </a:t>
            </a:r>
            <a:r>
              <a:rPr lang="en-US" sz="3200" dirty="0" err="1">
                <a:solidFill>
                  <a:srgbClr val="000001"/>
                </a:solidFill>
                <a:latin typeface="Times New Roman"/>
                <a:ea typeface="Times New Roman"/>
                <a:cs typeface="B Zar" panose="00000400000000000000" pitchFamily="2" charset="-78"/>
                <a:sym typeface="Times New Roman"/>
              </a:rPr>
              <a:t>randomised</a:t>
            </a:r>
            <a:r>
              <a:rPr lang="en-US" sz="3200" dirty="0">
                <a:solidFill>
                  <a:srgbClr val="000001"/>
                </a:solidFill>
                <a:latin typeface="Times New Roman"/>
                <a:ea typeface="Times New Roman"/>
                <a:cs typeface="B Zar" panose="00000400000000000000" pitchFamily="2" charset="-78"/>
                <a:sym typeface="Times New Roman"/>
              </a:rPr>
              <a:t> trial. BMJ Open. 2022;12(9):e063615.</a:t>
            </a:r>
          </a:p>
          <a:p>
            <a:pPr rtl="1"/>
            <a:r>
              <a:rPr lang="en-US" sz="3200" dirty="0">
                <a:solidFill>
                  <a:srgbClr val="000001"/>
                </a:solidFill>
                <a:latin typeface="Times New Roman"/>
                <a:ea typeface="Times New Roman"/>
                <a:cs typeface="B Zar" panose="00000400000000000000" pitchFamily="2" charset="-78"/>
                <a:sym typeface="Times New Roman"/>
              </a:rPr>
              <a:t>3- FH WM, </a:t>
            </a:r>
            <a:r>
              <a:rPr lang="en-US" sz="3200" dirty="0" err="1">
                <a:solidFill>
                  <a:srgbClr val="000001"/>
                </a:solidFill>
                <a:latin typeface="Times New Roman"/>
                <a:ea typeface="Times New Roman"/>
                <a:cs typeface="B Zar" panose="00000400000000000000" pitchFamily="2" charset="-78"/>
                <a:sym typeface="Times New Roman"/>
              </a:rPr>
              <a:t>Mu’afifah</a:t>
            </a:r>
            <a:r>
              <a:rPr lang="en-US" sz="3200" dirty="0">
                <a:solidFill>
                  <a:srgbClr val="000001"/>
                </a:solidFill>
                <a:latin typeface="Times New Roman"/>
                <a:ea typeface="Times New Roman"/>
                <a:cs typeface="B Zar" panose="00000400000000000000" pitchFamily="2" charset="-78"/>
                <a:sym typeface="Times New Roman"/>
              </a:rPr>
              <a:t> AN, Izza EN, Fadhilah AZ, Hanif A, </a:t>
            </a:r>
            <a:r>
              <a:rPr lang="en-US" sz="3200" dirty="0" err="1">
                <a:solidFill>
                  <a:srgbClr val="000001"/>
                </a:solidFill>
                <a:latin typeface="Times New Roman"/>
                <a:ea typeface="Times New Roman"/>
                <a:cs typeface="B Zar" panose="00000400000000000000" pitchFamily="2" charset="-78"/>
                <a:sym typeface="Times New Roman"/>
              </a:rPr>
              <a:t>Septianti</a:t>
            </a:r>
            <a:r>
              <a:rPr lang="en-US" sz="3200" dirty="0">
                <a:solidFill>
                  <a:srgbClr val="000001"/>
                </a:solidFill>
                <a:latin typeface="Times New Roman"/>
                <a:ea typeface="Times New Roman"/>
                <a:cs typeface="B Zar" panose="00000400000000000000" pitchFamily="2" charset="-78"/>
                <a:sym typeface="Times New Roman"/>
              </a:rPr>
              <a:t> NL, et al. Educating the Community to Prevent Stunting Through Participatory Action Research. Soc Stud Educ. 2024;2(2):207-108. </a:t>
            </a: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22023877" y="16150933"/>
            <a:ext cx="10058400" cy="457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latin typeface="Times New Roman" panose="02020603050405020304" pitchFamily="18" charset="0"/>
                <a:ea typeface="Open Sans" panose="020B0606030504020204" pitchFamily="34" charset="0"/>
                <a:cs typeface="B Zar" panose="00000400000000000000" pitchFamily="2" charset="-78"/>
              </a:rPr>
              <a:t>اینترنت به زنان باردار کمک می‌کند تا به اطلاعات سلامت به صورت انعطاف‌پذیر دسترسی پیدا کنند و آنها را قادر می‌سازد تا بر موانع مربوط به زمان و مکان غلبه کنند. این فناوری به آنها اجازه می‌دهد تا با مطالب مربوط به بارداری و زایمان در قالب‌های مختلف، مانند ویدیوها، ماژول‌های تعاملی و انجمن‌های گفتگو، درگیر شوند و در نتیجه روش‌های یادگیری شخصی‌سازی‌شده را ارائه دهند. علاوه بر این، اینترنت ا می‌تواند به جمعیت وسیع‌تری، از جمله زنان باردار در مناطقی که دسترسی محدودی به خدمات مراقبت‌های بهداشتی سنتی دارند، دسترسی پیدا کند. </a:t>
            </a:r>
            <a:endParaRPr lang="en-US" sz="3600"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33079158" y="17311094"/>
            <a:ext cx="10058400" cy="4016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solidFill>
                  <a:srgbClr val="000001"/>
                </a:solidFill>
                <a:latin typeface="Times New Roman"/>
                <a:ea typeface="Times New Roman"/>
                <a:cs typeface="B Zar" panose="00000400000000000000" pitchFamily="2" charset="-78"/>
                <a:sym typeface="Times New Roman"/>
              </a:rPr>
              <a:t>در این مطالعه از </a:t>
            </a:r>
            <a:r>
              <a:rPr lang="en-US" sz="3600" dirty="0">
                <a:solidFill>
                  <a:srgbClr val="000001"/>
                </a:solidFill>
                <a:latin typeface="Times New Roman"/>
                <a:ea typeface="Times New Roman"/>
                <a:cs typeface="B Zar" panose="00000400000000000000" pitchFamily="2" charset="-78"/>
                <a:sym typeface="Times New Roman"/>
              </a:rPr>
              <a:t>google scholar,. Medline, Scopus, CINAHL, and PsycINFO, ،PubMed </a:t>
            </a:r>
            <a:r>
              <a:rPr lang="fa-IR" sz="3600" dirty="0">
                <a:solidFill>
                  <a:srgbClr val="000001"/>
                </a:solidFill>
                <a:latin typeface="Times New Roman"/>
                <a:ea typeface="Times New Roman"/>
                <a:cs typeface="B Zar" panose="00000400000000000000" pitchFamily="2" charset="-78"/>
                <a:sym typeface="Times New Roman"/>
              </a:rPr>
              <a:t>به عنوان پایگاه داده و فیلترهای جستجو برای غربالگری چکیده‌های مطالعات به زبان انگلیسی استفاده شد. با اذعان به تکامل چشمگیر فناوری، فقط مطالعات انجام شده از سال‌ ۲۰۱۰ به بعد در این مطالعه گنجانده شدند. عناوین و چکیده‌ها با کلمات کلیدی سلامت مادران، سلامت دیجیتال و آموزش بیمار جستجو شدند.</a:t>
            </a:r>
            <a:endParaRPr lang="en-US" sz="3600" dirty="0">
              <a:solidFill>
                <a:srgbClr val="000001"/>
              </a:solidFill>
              <a:latin typeface="Times New Roman"/>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3462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solidFill>
                  <a:srgbClr val="000001"/>
                </a:solidFill>
                <a:latin typeface="Times New Roman"/>
                <a:ea typeface="Times New Roman"/>
                <a:cs typeface="B Zar" panose="00000400000000000000" pitchFamily="2" charset="-78"/>
                <a:sym typeface="Times New Roman"/>
              </a:rPr>
              <a:t>اکثر مادران به دنبال کسب اطلاعات از طریق پلتفرم های دیجیتال هستند با این حال، مشخص نیست که آیا ابزارهای دیجیتال مبتنی بر وب در ارائه اطلاعات به کاربر در مورد موضوعات مختلفی مانند رشد جنین، پیامدهای بارداری، زایمان و شیردهی برای بهبود پیامدهای مادر و نوزاد، قابل اعتماد و مؤثر هستند یا خیر. اکثر مطالعات گزارش دادند که مداخلات دیجیتال در بهبود آموزش مراجعین و ارتباط برای تغییر رفتار نقش داشته‌اند</a:t>
            </a:r>
            <a:endParaRPr lang="en-US" sz="3600" dirty="0">
              <a:solidFill>
                <a:srgbClr val="000001"/>
              </a:solidFill>
              <a:latin typeface="Times New Roman"/>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11691020" y="11176574"/>
            <a:ext cx="10058400" cy="40164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latin typeface="Times New Roman" panose="02020603050405020304" pitchFamily="18" charset="0"/>
                <a:ea typeface="Open Sans" panose="020B0606030504020204" pitchFamily="34" charset="0"/>
                <a:cs typeface="B Zar" panose="00000400000000000000" pitchFamily="2" charset="-78"/>
              </a:rPr>
              <a:t>با تکامل فناوری، پلتفرم‌های دیجیتال به تدریج به منبع مهمی از اطلاعات برای زنان باردار در جهان تبدیل شده‌اند. بدنبال همه‌گیری کووید-19 نقش سلامت الکترونیک و پزشکی از راه دور افزایش یافت. این بررسی اثربخشی و مقبولیت ابزارهای دیجیتال در آموزش سلامت مادران را نشان می دهد. از طرفی گستردگی اطلاعات موجود در وب، توانایی کادر بهداشتی را در نظارت یا کنترل منابع اطلاعاتی مورد نظر بیماران محدود می‌کند.</a:t>
            </a:r>
            <a:endParaRPr lang="en-US" sz="3600" dirty="0">
              <a:solidFill>
                <a:srgbClr val="000001"/>
              </a:solidFill>
              <a:latin typeface="Times New Roman"/>
              <a:cs typeface="B Zar" panose="00000400000000000000" pitchFamily="2" charset="-78"/>
            </a:endParaRP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239</TotalTime>
  <Words>721</Words>
  <Application>Microsoft Office PowerPoint</Application>
  <PresentationFormat>Custom</PresentationFormat>
  <Paragraphs>20</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zshojaeian99@gmail.com</cp:lastModifiedBy>
  <cp:revision>37</cp:revision>
  <dcterms:created xsi:type="dcterms:W3CDTF">2026-09-07T19:22:54Z</dcterms:created>
  <dcterms:modified xsi:type="dcterms:W3CDTF">2026-09-28T05:58:24Z</dcterms:modified>
</cp:coreProperties>
</file>