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23" d="100"/>
          <a:sy n="23" d="100"/>
        </p:scale>
        <p:origin x="71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8299" y="4190288"/>
            <a:ext cx="30544167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4029542">
              <a:spcBef>
                <a:spcPct val="20000"/>
              </a:spcBef>
              <a:defRPr/>
            </a:pPr>
            <a:r>
              <a:rPr lang="en-US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Comparative Study of Machine Learning Algorithms for Cardiovascular Disease Prediction: Toward Intelligent Clinical Decision Support</a:t>
            </a: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algn="l" rtl="1">
              <a:defRPr/>
            </a:pPr>
            <a:r>
              <a:rPr lang="en-US" sz="4800" dirty="0">
                <a:solidFill>
                  <a:schemeClr val="tx1"/>
                </a:solidFill>
                <a:cs typeface="B Nazanin" panose="00000400000000000000" pitchFamily="2" charset="-78"/>
              </a:rPr>
              <a:t>Code: 1198</a:t>
            </a:r>
            <a:endParaRPr lang="fa-IR" sz="4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2264226" y="7501281"/>
            <a:ext cx="36576000" cy="297927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Mohammad Rouhi (1), Sajjad </a:t>
            </a:r>
            <a:r>
              <a:rPr lang="en-US" sz="4000" b="1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Ghatei</a:t>
            </a:r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 (2), Zohreh Arabi (2)</a:t>
            </a:r>
          </a:p>
          <a:p>
            <a:pPr algn="ctr"/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(1) Department of Computer Engineering, </a:t>
            </a:r>
            <a:r>
              <a:rPr lang="en-US" sz="3200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Payame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 Noor University (PNU), Tehran, Iran</a:t>
            </a:r>
          </a:p>
          <a:p>
            <a:pPr algn="ctr"/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(2) Department of Computer Engineering, Technical and Vocational University (TVU), Tehran, Iran</a:t>
            </a:r>
          </a:p>
          <a:p>
            <a:pPr algn="ctr"/>
            <a:endParaRPr lang="en-US" sz="3200" dirty="0">
              <a:solidFill>
                <a:srgbClr val="000001"/>
              </a:solidFill>
              <a:latin typeface="Times New Roman" panose="02020603050405020304" pitchFamily="18" charset="0"/>
              <a:ea typeface="Open Sauce"/>
              <a:cs typeface="Times New Roman" panose="02020603050405020304" pitchFamily="18" charset="0"/>
              <a:sym typeface="Open Sauce"/>
            </a:endParaRPr>
          </a:p>
          <a:p>
            <a:pPr algn="ctr"/>
            <a:endParaRPr lang="en-US" sz="3200" dirty="0">
              <a:solidFill>
                <a:srgbClr val="2350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Backgrounds</a:t>
            </a: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Findings</a:t>
            </a: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Conclusion</a:t>
            </a: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Methods</a:t>
            </a: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1" y="1655608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en-US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References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8" y="11245386"/>
            <a:ext cx="9601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/>
            <a:r>
              <a:rPr lang="en-US" sz="32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Cardiovascular diseases are among the leading preventable causes of mortality worldwide, accounting for approximately 17.9 million deaths annually [1]. Despite the use of tools such as the Framingham Risk Score, their reliance on linear regression models limits their ability to identify complex and non-linear relationships among clinical variables [2].</a:t>
            </a:r>
            <a:endParaRPr lang="en-US" sz="3200" dirty="0">
              <a:solidFill>
                <a:srgbClr val="000001"/>
              </a:solidFill>
              <a:latin typeface="Times New Roman"/>
              <a:cs typeface="Times New Roman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12682" y="11722068"/>
            <a:ext cx="98570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/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XGBoost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combined with SHAP can improve the predictive performance and interpretability of cardiovascular disease risk assessment. The study limitations include the single-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centre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origin of the MIMIC-III data, sex imbalance, and the absence of independent external validation.</a:t>
            </a: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340599" y="17993078"/>
            <a:ext cx="9729118" cy="59093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	Organization WH. Operational framework for building climate resilient and low carbon health systems. World Health Organization; 2023. </a:t>
            </a:r>
          </a:p>
          <a:p>
            <a:pPr algn="just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	Yusuf S, Hawken S,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Ôunpuu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S, Dans T,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Avezum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A, Lanas F, et al. Effect of potentially modifiable risk factors associated with myocardial infarction in 52 countries (the INTERHEART study): case-control study. Lancet. 2004;364(9438):937–52. </a:t>
            </a:r>
          </a:p>
          <a:p>
            <a:pPr algn="just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	D’Agostino Sr RB, Vasan RS,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Pencina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MJ, Wolf PA, Cobain M, Massaro JM, et al. General cardiovascular risk profile for use in primary care: the Framingham Heart Study. Circulation. 2008;117(6):743–53. 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if available</a:t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Text Box 6">
            <a:extLst>
              <a:ext uri="{FF2B5EF4-FFF2-40B4-BE49-F238E27FC236}">
                <a16:creationId xmlns:a16="http://schemas.microsoft.com/office/drawing/2014/main" id="{BC3C95CE-436E-4FC3-8AAD-2B0E1BCB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963" y="18187624"/>
            <a:ext cx="10058400" cy="5062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Six machine learning algorithms, including Logistic Regression, Decision Tree, Random Forest, Support Vector Machine,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XGBoost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and Deep Neural Network, were trained and evaluated on data from 14,820 adults from the Cleveland Heart Disease Database and MIMIC-III [3]. SMOTE was applied exclusively to the training portion of each cross-validation iteration; the pre-SMOTE class ratio was 37.9% positive and 62.1% negative. RFECV reduced the number of features from 47 to 28, and stratified 10-fold cross-validation was performed [4].</a:t>
            </a:r>
            <a:endParaRPr lang="en-US" sz="3200" dirty="0">
              <a:solidFill>
                <a:srgbClr val="000001"/>
              </a:solidFill>
              <a:latin typeface="Times New Roman"/>
              <a:cs typeface="Times New Roman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240" y="11570410"/>
            <a:ext cx="20871331" cy="2108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XGBoost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achieved the best performance, with an AUC of 0.97, accuracy of 96.4%, and F1-score of 0.96. Compared with the Framingham Risk Score (AUC=0.78 and accuracy=74.3%), it reduced the false-negative rate from 16.2% to 4.8%, representing a 70% relative improvement. The SHAP values for systolic blood pressure, LDL cholesterol, age, and left ventricular ejection fraction were 0.312, 0.287, 0.265, and 0.241, respectively [5].</a:t>
            </a:r>
            <a:endParaRPr lang="en-US" sz="3200" dirty="0">
              <a:solidFill>
                <a:srgbClr val="000001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DA373BE6-C2CB-31A1-A07E-69B02F7DE6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6745653"/>
              </p:ext>
            </p:extLst>
          </p:nvPr>
        </p:nvGraphicFramePr>
        <p:xfrm>
          <a:off x="11221983" y="14705103"/>
          <a:ext cx="19346756" cy="365760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633320">
                  <a:extLst>
                    <a:ext uri="{9D8B030D-6E8A-4147-A177-3AD203B41FA5}">
                      <a16:colId xmlns:a16="http://schemas.microsoft.com/office/drawing/2014/main" val="2436407007"/>
                    </a:ext>
                  </a:extLst>
                </a:gridCol>
                <a:gridCol w="6566290">
                  <a:extLst>
                    <a:ext uri="{9D8B030D-6E8A-4147-A177-3AD203B41FA5}">
                      <a16:colId xmlns:a16="http://schemas.microsoft.com/office/drawing/2014/main" val="1022343289"/>
                    </a:ext>
                  </a:extLst>
                </a:gridCol>
                <a:gridCol w="9147146">
                  <a:extLst>
                    <a:ext uri="{9D8B030D-6E8A-4147-A177-3AD203B41FA5}">
                      <a16:colId xmlns:a16="http://schemas.microsoft.com/office/drawing/2014/main" val="428726197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Metric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Definition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Clinical Significance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extLst>
                  <a:ext uri="{0D108BD9-81ED-4DB2-BD59-A6C34878D82A}">
                    <a16:rowId xmlns:a16="http://schemas.microsoft.com/office/drawing/2014/main" val="3666008058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Accuracy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TP+TN / (TP+TN+FP+FN)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Overall correctness across both risk classes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extLst>
                  <a:ext uri="{0D108BD9-81ED-4DB2-BD59-A6C34878D82A}">
                    <a16:rowId xmlns:a16="http://schemas.microsoft.com/office/drawing/2014/main" val="341890706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Precision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TP / (TP+FP)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Fraction of positive predictions that are true CVD cases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extLst>
                  <a:ext uri="{0D108BD9-81ED-4DB2-BD59-A6C34878D82A}">
                    <a16:rowId xmlns:a16="http://schemas.microsoft.com/office/drawing/2014/main" val="183626597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Recall (Sensitivity)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TP / (TP+FN)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Fraction of true CVD cases correctly identified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extLst>
                  <a:ext uri="{0D108BD9-81ED-4DB2-BD59-A6C34878D82A}">
                    <a16:rowId xmlns:a16="http://schemas.microsoft.com/office/drawing/2014/main" val="20267258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F1-Score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2×(Prec×Recall)/(Prec+Recall)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Harmonic mean; critical when class imbalance exists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extLst>
                  <a:ext uri="{0D108BD9-81ED-4DB2-BD59-A6C34878D82A}">
                    <a16:rowId xmlns:a16="http://schemas.microsoft.com/office/drawing/2014/main" val="42317918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AUC-ROC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Area under receiver-operating curve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Discrimination across all classification thresholds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extLst>
                  <a:ext uri="{0D108BD9-81ED-4DB2-BD59-A6C34878D82A}">
                    <a16:rowId xmlns:a16="http://schemas.microsoft.com/office/drawing/2014/main" val="557634447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B666FCD9-6817-D39D-EF4D-95149BE8FC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923018"/>
              </p:ext>
            </p:extLst>
          </p:nvPr>
        </p:nvGraphicFramePr>
        <p:xfrm>
          <a:off x="11143594" y="19210392"/>
          <a:ext cx="19346754" cy="3705296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4975986">
                  <a:extLst>
                    <a:ext uri="{9D8B030D-6E8A-4147-A177-3AD203B41FA5}">
                      <a16:colId xmlns:a16="http://schemas.microsoft.com/office/drawing/2014/main" val="2467059896"/>
                    </a:ext>
                  </a:extLst>
                </a:gridCol>
                <a:gridCol w="2584726">
                  <a:extLst>
                    <a:ext uri="{9D8B030D-6E8A-4147-A177-3AD203B41FA5}">
                      <a16:colId xmlns:a16="http://schemas.microsoft.com/office/drawing/2014/main" val="1134836766"/>
                    </a:ext>
                  </a:extLst>
                </a:gridCol>
                <a:gridCol w="2530556">
                  <a:extLst>
                    <a:ext uri="{9D8B030D-6E8A-4147-A177-3AD203B41FA5}">
                      <a16:colId xmlns:a16="http://schemas.microsoft.com/office/drawing/2014/main" val="3242785189"/>
                    </a:ext>
                  </a:extLst>
                </a:gridCol>
                <a:gridCol w="1888243">
                  <a:extLst>
                    <a:ext uri="{9D8B030D-6E8A-4147-A177-3AD203B41FA5}">
                      <a16:colId xmlns:a16="http://schemas.microsoft.com/office/drawing/2014/main" val="1088617645"/>
                    </a:ext>
                  </a:extLst>
                </a:gridCol>
                <a:gridCol w="1427790">
                  <a:extLst>
                    <a:ext uri="{9D8B030D-6E8A-4147-A177-3AD203B41FA5}">
                      <a16:colId xmlns:a16="http://schemas.microsoft.com/office/drawing/2014/main" val="529184418"/>
                    </a:ext>
                  </a:extLst>
                </a:gridCol>
                <a:gridCol w="2921359">
                  <a:extLst>
                    <a:ext uri="{9D8B030D-6E8A-4147-A177-3AD203B41FA5}">
                      <a16:colId xmlns:a16="http://schemas.microsoft.com/office/drawing/2014/main" val="3651721894"/>
                    </a:ext>
                  </a:extLst>
                </a:gridCol>
                <a:gridCol w="3018094">
                  <a:extLst>
                    <a:ext uri="{9D8B030D-6E8A-4147-A177-3AD203B41FA5}">
                      <a16:colId xmlns:a16="http://schemas.microsoft.com/office/drawing/2014/main" val="2084142289"/>
                    </a:ext>
                  </a:extLst>
                </a:gridCol>
              </a:tblGrid>
              <a:tr h="46316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Algorithm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Accuracy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Precision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Recall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F1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AUC-ROC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Train Time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extLst>
                  <a:ext uri="{0D108BD9-81ED-4DB2-BD59-A6C34878D82A}">
                    <a16:rowId xmlns:a16="http://schemas.microsoft.com/office/drawing/2014/main" val="1000614680"/>
                  </a:ext>
                </a:extLst>
              </a:tr>
              <a:tr h="46316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Logistic Regression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81.2 %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0.79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0.85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 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extLst>
                  <a:ext uri="{0D108BD9-81ED-4DB2-BD59-A6C34878D82A}">
                    <a16:rowId xmlns:a16="http://schemas.microsoft.com/office/drawing/2014/main" val="1398357864"/>
                  </a:ext>
                </a:extLst>
              </a:tr>
              <a:tr h="46316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Decision Tree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84.5 %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0.83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0.83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0.87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 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extLst>
                  <a:ext uri="{0D108BD9-81ED-4DB2-BD59-A6C34878D82A}">
                    <a16:rowId xmlns:a16="http://schemas.microsoft.com/office/drawing/2014/main" val="2784490716"/>
                  </a:ext>
                </a:extLst>
              </a:tr>
              <a:tr h="46316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Random Forest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93.8 %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0.94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0.93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0.94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0.95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18.2 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extLst>
                  <a:ext uri="{0D108BD9-81ED-4DB2-BD59-A6C34878D82A}">
                    <a16:rowId xmlns:a16="http://schemas.microsoft.com/office/drawing/2014/main" val="4116440883"/>
                  </a:ext>
                </a:extLst>
              </a:tr>
              <a:tr h="46316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SVM (RBF kernel)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89.4 %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0.88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0.87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0.88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0.91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42.7 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extLst>
                  <a:ext uri="{0D108BD9-81ED-4DB2-BD59-A6C34878D82A}">
                    <a16:rowId xmlns:a16="http://schemas.microsoft.com/office/drawing/2014/main" val="14084864"/>
                  </a:ext>
                </a:extLst>
              </a:tr>
              <a:tr h="46316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Deep Neural Network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94.1 %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0.93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0.95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0.94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0.96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126.4 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extLst>
                  <a:ext uri="{0D108BD9-81ED-4DB2-BD59-A6C34878D82A}">
                    <a16:rowId xmlns:a16="http://schemas.microsoft.com/office/drawing/2014/main" val="1571895654"/>
                  </a:ext>
                </a:extLst>
              </a:tr>
              <a:tr h="46316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XGBoost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96.4 %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0.96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0.95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0.96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0.97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23.1 s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extLst>
                  <a:ext uri="{0D108BD9-81ED-4DB2-BD59-A6C34878D82A}">
                    <a16:rowId xmlns:a16="http://schemas.microsoft.com/office/drawing/2014/main" val="2992103853"/>
                  </a:ext>
                </a:extLst>
              </a:tr>
              <a:tr h="46316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Framingham Score†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74.3 %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0.71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0.76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0.73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0.78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44450" marB="44450" anchor="ctr"/>
                </a:tc>
                <a:extLst>
                  <a:ext uri="{0D108BD9-81ED-4DB2-BD59-A6C34878D82A}">
                    <a16:rowId xmlns:a16="http://schemas.microsoft.com/office/drawing/2014/main" val="11341484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1564</TotalTime>
  <Words>640</Words>
  <Application>Microsoft Office PowerPoint</Application>
  <PresentationFormat>Custom</PresentationFormat>
  <Paragraphs>92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B Nazanin</vt:lpstr>
      <vt:lpstr>Calibri</vt:lpstr>
      <vt:lpstr>Calibri Light</vt:lpstr>
      <vt:lpstr>inherit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Chamran</cp:lastModifiedBy>
  <cp:revision>31</cp:revision>
  <dcterms:created xsi:type="dcterms:W3CDTF">2026-09-07T19:22:54Z</dcterms:created>
  <dcterms:modified xsi:type="dcterms:W3CDTF">2026-09-27T05:40:03Z</dcterms:modified>
</cp:coreProperties>
</file>