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165" autoAdjust="0"/>
  </p:normalViewPr>
  <p:slideViewPr>
    <p:cSldViewPr snapToGrid="0">
      <p:cViewPr>
        <p:scale>
          <a:sx n="22" d="100"/>
          <a:sy n="22" d="100"/>
        </p:scale>
        <p:origin x="883" y="2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8FE8AA5-E4A3-4353-91DA-3E1C4EE7E535}" type="datetimeFigureOut">
              <a:rPr lang="en-US" smtClean="0"/>
              <a:t>10/11/2026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D161F7FD-8134-45BC-A099-6521286CE5A2}" type="slidenum">
              <a:rPr lang="en-US" smtClean="0"/>
              <a:t>‹#›</a:t>
            </a:fld>
            <a:endParaRPr lang="en-US"/>
          </a:p>
        </p:txBody>
      </p:sp>
    </p:spTree>
    <p:extLst>
      <p:ext uri="{BB962C8B-B14F-4D97-AF65-F5344CB8AC3E}">
        <p14:creationId xmlns:p14="http://schemas.microsoft.com/office/powerpoint/2010/main" val="1008489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61F7FD-8134-45BC-A099-6521286CE5A2}" type="slidenum">
              <a:rPr lang="en-US" smtClean="0"/>
              <a:t>1</a:t>
            </a:fld>
            <a:endParaRPr lang="en-US"/>
          </a:p>
        </p:txBody>
      </p:sp>
    </p:spTree>
    <p:extLst>
      <p:ext uri="{BB962C8B-B14F-4D97-AF65-F5344CB8AC3E}">
        <p14:creationId xmlns:p14="http://schemas.microsoft.com/office/powerpoint/2010/main" val="2674369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اثربخشی آموزش ذهن‌آگاهی بر اضطراب اجتماعی، تاب آوری و اهمال‌کاری تحصیلی دانش‌آموزان با اختلال یادگیری</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7" y="3980363"/>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lang="fa-IR" sz="4800" b="1" dirty="0">
                <a:solidFill>
                  <a:srgbClr val="FF0000"/>
                </a:solidFill>
                <a:latin typeface="Calibri" panose="020F0502020204030204"/>
                <a:cs typeface="B Nazanin" panose="00000400000000000000" pitchFamily="2" charset="-78"/>
              </a:rPr>
              <a:t>کد مقاله 1562</a:t>
            </a:r>
            <a:endParaRPr kumimoji="0" lang="fa-IR" sz="4800" b="1" i="0" u="none" strike="noStrike" kern="1200" cap="none" spc="0" normalizeH="0" baseline="0" noProof="0" dirty="0">
              <a:ln>
                <a:noFill/>
              </a:ln>
              <a:solidFill>
                <a:srgbClr val="FF0000"/>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262225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6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مهشاد خدابخش نژاد،مژگان منتظریان،کبری کاظمیان مقدم</a:t>
            </a:r>
          </a:p>
          <a:p>
            <a:pPr algn="ctr" rtl="1"/>
            <a:r>
              <a:rPr kumimoji="0" lang="fa-IR" sz="36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مرکز تحقیقات مراقبت در منزل،واحد دزفول،دانشگاه آزاد اسلامی،دزفول،ایران</a:t>
            </a:r>
            <a:endParaRPr kumimoji="0" lang="fa-IR" sz="36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19601" y="10186711"/>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rtl="1"/>
            <a:r>
              <a:rPr lang="fa-IR" sz="3200" b="1" dirty="0">
                <a:solidFill>
                  <a:srgbClr val="000001"/>
                </a:solidFill>
                <a:latin typeface="Times New Roman"/>
                <a:ea typeface="Times New Roman"/>
                <a:cs typeface="B Zar" panose="00000400000000000000" pitchFamily="2" charset="-78"/>
                <a:sym typeface="Times New Roman"/>
              </a:rPr>
              <a:t>به نظر می رسد که گنجاندن برنامه مداخله ذهن‌آگاهی در  پیشگیری از اختلال یادگیری و همچنین اختصاص برنامه‌های آموزشی جهت دانش‌آموزان دارای اختلال یادگیری جهت مقابله کارآمد با اختلال یادگیری و تقویت هرچه بیشتر مهارت‌های شناختی می تواند موثر باشد.</a:t>
            </a:r>
          </a:p>
          <a:p>
            <a:pPr algn="just" rtl="1"/>
            <a:r>
              <a:rPr lang="fa-IR" sz="3200" b="1" dirty="0">
                <a:solidFill>
                  <a:srgbClr val="000001"/>
                </a:solidFill>
                <a:latin typeface="Times New Roman"/>
                <a:ea typeface="Times New Roman"/>
                <a:cs typeface="B Zar" panose="00000400000000000000" pitchFamily="2" charset="-78"/>
                <a:sym typeface="Times New Roman"/>
              </a:rPr>
              <a:t>همچنین پیشنهاد می‌شود معلمان و مشاوران مدارس برای کاهش اهمال‌کاری و اضطراب اجتماعی دانش‌آموزان از روش های ذهن‌آگاهی استفاده کنند.</a:t>
            </a:r>
          </a:p>
          <a:p>
            <a:pPr algn="just" rtl="1"/>
            <a:r>
              <a:rPr lang="fa-IR" sz="3200" dirty="0">
                <a:solidFill>
                  <a:srgbClr val="000001"/>
                </a:solidFill>
                <a:latin typeface="Times New Roman"/>
                <a:ea typeface="Times New Roman"/>
                <a:cs typeface="B Zar" panose="00000400000000000000" pitchFamily="2" charset="-78"/>
                <a:sym typeface="Times New Roman"/>
              </a:rPr>
              <a:t>.</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5509200"/>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يكي از عواملي است كه مي‌تواند در اختلالات يادگیری دانش‌آموزان تأثیرگذار باشد، اهمالكاری است (3).نتایج نشان داد که اهمال‌کاری نقش واسطه‌ای معناداری میان تاب‌آوری و عملکرد دارد. اهمال‌کاری تحصیلی، تاب‌آوری تحصیلی بر زمینه‌های آموزشی-تحصیلی، اقتصادی، اجتماعی و بهداشت روان دانش‌آموزان با اختلال یادگیری تأثیرگذار بوده است و اهمال‌کاری تحصیلی، نقش واسطه در رابطه بین سرزندگی، تاب‌آوری و عملکرد تحصیلی داشت. عوامل مختلفی می‌تواند اهمال‌کاری دانش‌آموزان در زندگی تحصیلی را تبیین کند که از جمله آنها می‌توان به تاب‌آوری تحصیلی اشاره کرد لذا این پژوهش با هدف تعيين اثربخشی آموزش ذهن‌آگاهی بر اضطراب اجتماعی، تاب‌آوری و اهمال‌کاری تحصیلی دانش‌آموزان با با اختلال یادگیری انجام شد. </a:t>
            </a: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8177286"/>
            <a:ext cx="9729118" cy="4431983"/>
          </a:xfrm>
          <a:prstGeom prst="rect">
            <a:avLst/>
          </a:prstGeom>
        </p:spPr>
        <p:txBody>
          <a:bodyPr wrap="square" lIns="0" tIns="0" rIns="0" bIns="0" rtlCol="0" anchor="t">
            <a:spAutoFit/>
          </a:bodyPr>
          <a:lstStyle/>
          <a:p>
            <a:pPr lvl="0" algn="just" defTabSz="4703763" rtl="1" eaLnBrk="0" hangingPunct="0">
              <a:defRPr/>
            </a:pPr>
            <a:r>
              <a:rPr lang="fa-IR" sz="3200" dirty="0">
                <a:solidFill>
                  <a:srgbClr val="000001"/>
                </a:solidFill>
                <a:latin typeface="Times New Roman"/>
                <a:ea typeface="Times New Roman"/>
                <a:cs typeface="B Zar" panose="00000400000000000000" pitchFamily="2" charset="-78"/>
                <a:sym typeface="Times New Roman"/>
              </a:rPr>
              <a:t>روش پژوهش حاضر نیمه‌آزمایشی با طرح پیش‌آزمون پس‌آزمون با گروه گواه بود. جامعه آماری پژوهش دانش‌آموزان با اختلال یادگیری شهر دزفول در سال 1404 بودند. حجم نمونه پژوهش شامل 30 نفر از این دانش‌آموزان بود که با روش نمونه‌گیری در دسترس و با توجه به ملاک‌های ورود و خروج مطالعه انتخاب شدند. گروه آزمایش مداخله آموزشی را هشت جلسه 90 دقیقه‌ای هفتگی دریافت نمودند. پرسش‌نامه‌های مورد استفاده در این پژوهش شامل اضطراب اجتماعی، تاب‌آوری و اهمال‌کاری تحصیلی بود. داده‌ها با تحلیل کوواریانس تک‌متغیره، با استفاده از نرم‌افزار </a:t>
            </a:r>
            <a:r>
              <a:rPr lang="en-US" sz="3200" dirty="0">
                <a:solidFill>
                  <a:srgbClr val="000001"/>
                </a:solidFill>
                <a:latin typeface="Times New Roman"/>
                <a:ea typeface="Times New Roman"/>
                <a:cs typeface="B Zar" panose="00000400000000000000" pitchFamily="2" charset="-78"/>
                <a:sym typeface="Times New Roman"/>
              </a:rPr>
              <a:t>SPSS </a:t>
            </a:r>
            <a:r>
              <a:rPr lang="fa-IR" sz="3200" dirty="0">
                <a:solidFill>
                  <a:srgbClr val="000001"/>
                </a:solidFill>
                <a:latin typeface="Times New Roman"/>
                <a:ea typeface="Times New Roman"/>
                <a:cs typeface="B Zar" panose="00000400000000000000" pitchFamily="2" charset="-78"/>
                <a:sym typeface="Times New Roman"/>
              </a:rPr>
              <a:t>نسخه 22 مورد تجزیه و تحلیل قرار گرفتند</a:t>
            </a:r>
            <a:endParaRPr lang="en-US" sz="3200" dirty="0">
              <a:solidFill>
                <a:srgbClr val="000001"/>
              </a:solidFill>
              <a:latin typeface="Times New Roman"/>
              <a:cs typeface="B Zar" panose="00000400000000000000" pitchFamily="2" charset="-78"/>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0707157" y="20502712"/>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میانگین و انحراف معیار سن  شرکت کنندگان در این پژوهش به ترتیب در گروه آزمایش11 و46/0 و در گروه گواه 11و 23/0بود. جهت بررسی اثربخشی آموزش ذهن‌آگاهی بر اضطراب اجتماعی، تاب آوری و اهمال‌کاری دانش‌آموزان با با اختلال یادگیری از روش تحلیل کوواریانس چندمتغیری (مانکوا) برروی نمرات پس‌آزمون استفاده شد که نتایج آن در جدول 1 آمده است</a:t>
            </a:r>
          </a:p>
          <a:p>
            <a:pPr marL="0" marR="0" lvl="0" indent="0" algn="just" defTabSz="4703763" rtl="1" eaLnBrk="0" fontAlgn="auto" latinLnBrk="0" hangingPunct="0">
              <a:lnSpc>
                <a:spcPct val="100000"/>
              </a:lnSpc>
              <a:spcBef>
                <a:spcPts val="0"/>
              </a:spcBef>
              <a:spcAft>
                <a:spcPts val="0"/>
              </a:spcAft>
              <a:buClrTx/>
              <a:buSzTx/>
              <a:buFontTx/>
              <a:buNone/>
              <a:tabLst/>
              <a:defRPr/>
            </a:pPr>
            <a:endPar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به ‌عبارت دیگر آموزش ذهن‌آگاهی باعث بهبود اضطراب اجتماعی، تاب‌آوری و اهمال‌کاری تحصیلی شد. همانطور که در جدول شماره 2 مشاهده می‌شود، در مرحله پیش‌آزمون میانگین نمر‌ات اضطراب اجتماعی، تاب آوری و اهمال‌کاری در هر دو گروه، قبل از مداخله تفاوت چندانی با هم ندارند، اما پس از انجام مداخله در گروه آزمایش، میانگین نمرات  اضطراب اجتماعی، تاب آوری و اهمال‌کاری تحصیلی بهبود یافته است. </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023878" y="20502712"/>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مندرجات جدول شماره 1 نشان می‌دهد که بین گروه آزمایش و گواه از لحاظ متغیرهای وابسته در سطح 05/0&gt;</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P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تفاوت معنی‌داری وجود دارد و می‌توان گفت که حداقل در یکی از متغیرهای وابسته بین دو گروه، تفاوت معنی‌دار وجود دارد. جهت پی بردن به این تفاوت سه تحلیل کواریانس در متن مانکوا صورت گرفت. </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239989" y="18428856"/>
            <a:ext cx="9764078" cy="5755422"/>
          </a:xfrm>
          <a:prstGeom prst="rect">
            <a:avLst/>
          </a:prstGeom>
        </p:spPr>
        <p:txBody>
          <a:bodyPr wrap="square">
            <a:spAutoFit/>
          </a:bodyPr>
          <a:lstStyle/>
          <a:p>
            <a:pPr rtl="1"/>
            <a:r>
              <a:rPr lang="en-US" sz="3200" dirty="0">
                <a:solidFill>
                  <a:srgbClr val="000001"/>
                </a:solidFill>
                <a:latin typeface="Times New Roman"/>
                <a:ea typeface="Times New Roman"/>
                <a:cs typeface="B Zar" panose="00000400000000000000" pitchFamily="2" charset="-78"/>
                <a:sym typeface="Times New Roman"/>
              </a:rPr>
              <a:t>1. </a:t>
            </a:r>
            <a:r>
              <a:rPr lang="en-US" sz="2800" b="1" dirty="0">
                <a:solidFill>
                  <a:srgbClr val="000001"/>
                </a:solidFill>
                <a:latin typeface="Times New Roman"/>
                <a:ea typeface="Times New Roman"/>
                <a:cs typeface="B Zar" panose="00000400000000000000" pitchFamily="2" charset="-78"/>
                <a:sym typeface="Times New Roman"/>
              </a:rPr>
              <a:t>Afzal </a:t>
            </a:r>
            <a:r>
              <a:rPr lang="en-US" sz="2800" b="1" dirty="0" err="1">
                <a:solidFill>
                  <a:srgbClr val="000001"/>
                </a:solidFill>
                <a:latin typeface="Times New Roman"/>
                <a:ea typeface="Times New Roman"/>
                <a:cs typeface="B Zar" panose="00000400000000000000" pitchFamily="2" charset="-78"/>
                <a:sym typeface="Times New Roman"/>
              </a:rPr>
              <a:t>Khaani</a:t>
            </a:r>
            <a:r>
              <a:rPr lang="en-US" sz="2800" b="1" dirty="0">
                <a:solidFill>
                  <a:srgbClr val="000001"/>
                </a:solidFill>
                <a:latin typeface="Times New Roman"/>
                <a:ea typeface="Times New Roman"/>
                <a:cs typeface="B Zar" panose="00000400000000000000" pitchFamily="2" charset="-78"/>
                <a:sym typeface="Times New Roman"/>
              </a:rPr>
              <a:t> M, </a:t>
            </a:r>
            <a:r>
              <a:rPr lang="en-US" sz="2800" b="1" dirty="0" err="1">
                <a:solidFill>
                  <a:srgbClr val="000001"/>
                </a:solidFill>
                <a:latin typeface="Times New Roman"/>
                <a:ea typeface="Times New Roman"/>
                <a:cs typeface="B Zar" panose="00000400000000000000" pitchFamily="2" charset="-78"/>
                <a:sym typeface="Times New Roman"/>
              </a:rPr>
              <a:t>Ghodusi</a:t>
            </a:r>
            <a:r>
              <a:rPr lang="en-US" sz="2800" b="1" dirty="0">
                <a:solidFill>
                  <a:srgbClr val="000001"/>
                </a:solidFill>
                <a:latin typeface="Times New Roman"/>
                <a:ea typeface="Times New Roman"/>
                <a:cs typeface="B Zar" panose="00000400000000000000" pitchFamily="2" charset="-78"/>
                <a:sym typeface="Times New Roman"/>
              </a:rPr>
              <a:t> S. Comparison of academic boredom, social anxiety and academic help seeking in students with special learning disorder and normal people. Journal of New Advances in Educational Management. 2022 Sep 23;3(3):24-40.</a:t>
            </a:r>
          </a:p>
          <a:p>
            <a:pPr rtl="1"/>
            <a:r>
              <a:rPr lang="en-US" sz="2800" b="1" dirty="0">
                <a:solidFill>
                  <a:srgbClr val="000001"/>
                </a:solidFill>
                <a:latin typeface="Times New Roman"/>
                <a:ea typeface="Times New Roman"/>
                <a:cs typeface="B Zar" panose="00000400000000000000" pitchFamily="2" charset="-78"/>
                <a:sym typeface="Times New Roman"/>
              </a:rPr>
              <a:t>2. </a:t>
            </a:r>
            <a:r>
              <a:rPr lang="en-US" sz="2800" b="1" dirty="0" err="1">
                <a:solidFill>
                  <a:srgbClr val="000001"/>
                </a:solidFill>
                <a:latin typeface="Times New Roman"/>
                <a:ea typeface="Times New Roman"/>
                <a:cs typeface="B Zar" panose="00000400000000000000" pitchFamily="2" charset="-78"/>
                <a:sym typeface="Times New Roman"/>
              </a:rPr>
              <a:t>Afzali</a:t>
            </a:r>
            <a:r>
              <a:rPr lang="en-US" sz="2800" b="1" dirty="0">
                <a:solidFill>
                  <a:srgbClr val="000001"/>
                </a:solidFill>
                <a:latin typeface="Times New Roman"/>
                <a:ea typeface="Times New Roman"/>
                <a:cs typeface="B Zar" panose="00000400000000000000" pitchFamily="2" charset="-78"/>
                <a:sym typeface="Times New Roman"/>
              </a:rPr>
              <a:t> L, </a:t>
            </a:r>
            <a:r>
              <a:rPr lang="en-US" sz="2800" b="1" dirty="0" err="1">
                <a:solidFill>
                  <a:srgbClr val="000001"/>
                </a:solidFill>
                <a:latin typeface="Times New Roman"/>
                <a:ea typeface="Times New Roman"/>
                <a:cs typeface="B Zar" panose="00000400000000000000" pitchFamily="2" charset="-78"/>
                <a:sym typeface="Times New Roman"/>
              </a:rPr>
              <a:t>Esmaeili</a:t>
            </a:r>
            <a:r>
              <a:rPr lang="en-US" sz="2800" b="1" dirty="0">
                <a:solidFill>
                  <a:srgbClr val="000001"/>
                </a:solidFill>
                <a:latin typeface="Times New Roman"/>
                <a:ea typeface="Times New Roman"/>
                <a:cs typeface="B Zar" panose="00000400000000000000" pitchFamily="2" charset="-78"/>
                <a:sym typeface="Times New Roman"/>
              </a:rPr>
              <a:t> S, </a:t>
            </a:r>
            <a:r>
              <a:rPr lang="en-US" sz="2800" b="1" dirty="0" err="1">
                <a:solidFill>
                  <a:srgbClr val="000001"/>
                </a:solidFill>
                <a:latin typeface="Times New Roman"/>
                <a:ea typeface="Times New Roman"/>
                <a:cs typeface="B Zar" panose="00000400000000000000" pitchFamily="2" charset="-78"/>
                <a:sym typeface="Times New Roman"/>
              </a:rPr>
              <a:t>Naghsh</a:t>
            </a:r>
            <a:r>
              <a:rPr lang="en-US" sz="2800" b="1" dirty="0">
                <a:solidFill>
                  <a:srgbClr val="000001"/>
                </a:solidFill>
                <a:latin typeface="Times New Roman"/>
                <a:ea typeface="Times New Roman"/>
                <a:cs typeface="B Zar" panose="00000400000000000000" pitchFamily="2" charset="-78"/>
                <a:sym typeface="Times New Roman"/>
              </a:rPr>
              <a:t> Z. Educational resilience, educational vitality and performance of Students with Learning Disability: mediator role of procrastination. Empowering Exceptional Children. 2019 Dec 22;10(4):51-60.</a:t>
            </a:r>
          </a:p>
          <a:p>
            <a:pPr rtl="1"/>
            <a:r>
              <a:rPr lang="en-US" sz="2800" b="1" dirty="0">
                <a:solidFill>
                  <a:srgbClr val="000001"/>
                </a:solidFill>
                <a:latin typeface="Times New Roman"/>
                <a:ea typeface="Times New Roman"/>
                <a:cs typeface="B Zar" panose="00000400000000000000" pitchFamily="2" charset="-78"/>
                <a:sym typeface="Times New Roman"/>
              </a:rPr>
              <a:t>3- </a:t>
            </a:r>
            <a:r>
              <a:rPr lang="en-US" sz="2800" b="1" dirty="0" err="1">
                <a:solidFill>
                  <a:srgbClr val="000001"/>
                </a:solidFill>
                <a:latin typeface="Times New Roman"/>
                <a:ea typeface="Times New Roman"/>
                <a:cs typeface="B Zar" panose="00000400000000000000" pitchFamily="2" charset="-78"/>
                <a:sym typeface="Times New Roman"/>
              </a:rPr>
              <a:t>Omidvar</a:t>
            </a:r>
            <a:r>
              <a:rPr lang="en-US" sz="2800" b="1" dirty="0">
                <a:solidFill>
                  <a:srgbClr val="000001"/>
                </a:solidFill>
                <a:latin typeface="Times New Roman"/>
                <a:ea typeface="Times New Roman"/>
                <a:cs typeface="B Zar" panose="00000400000000000000" pitchFamily="2" charset="-78"/>
                <a:sym typeface="Times New Roman"/>
              </a:rPr>
              <a:t> A, </a:t>
            </a:r>
            <a:r>
              <a:rPr lang="en-US" sz="2800" b="1" dirty="0" err="1">
                <a:solidFill>
                  <a:srgbClr val="000001"/>
                </a:solidFill>
                <a:latin typeface="Times New Roman"/>
                <a:ea typeface="Times New Roman"/>
                <a:cs typeface="B Zar" panose="00000400000000000000" pitchFamily="2" charset="-78"/>
                <a:sym typeface="Times New Roman"/>
              </a:rPr>
              <a:t>Gharibzadeh</a:t>
            </a:r>
            <a:r>
              <a:rPr lang="en-US" sz="2800" b="1" dirty="0">
                <a:solidFill>
                  <a:srgbClr val="000001"/>
                </a:solidFill>
                <a:latin typeface="Times New Roman"/>
                <a:ea typeface="Times New Roman"/>
                <a:cs typeface="B Zar" panose="00000400000000000000" pitchFamily="2" charset="-78"/>
                <a:sym typeface="Times New Roman"/>
              </a:rPr>
              <a:t> R, </a:t>
            </a:r>
            <a:r>
              <a:rPr lang="en-US" sz="2800" b="1" dirty="0" err="1">
                <a:solidFill>
                  <a:srgbClr val="000001"/>
                </a:solidFill>
                <a:latin typeface="Times New Roman"/>
                <a:ea typeface="Times New Roman"/>
                <a:cs typeface="B Zar" panose="00000400000000000000" pitchFamily="2" charset="-78"/>
                <a:sym typeface="Times New Roman"/>
              </a:rPr>
              <a:t>Azizinejad</a:t>
            </a:r>
            <a:r>
              <a:rPr lang="en-US" sz="2800" b="1" dirty="0">
                <a:solidFill>
                  <a:srgbClr val="000001"/>
                </a:solidFill>
                <a:latin typeface="Times New Roman"/>
                <a:ea typeface="Times New Roman"/>
                <a:cs typeface="B Zar" panose="00000400000000000000" pitchFamily="2" charset="-78"/>
                <a:sym typeface="Times New Roman"/>
              </a:rPr>
              <a:t> B. A comparison of Resiliency, Hardness, Academic Achievement, and academic procrastination in students with and without learning disabilities. JOEC 2021; 21 (1) :102-91.</a:t>
            </a:r>
          </a:p>
        </p:txBody>
      </p:sp>
      <p:graphicFrame>
        <p:nvGraphicFramePr>
          <p:cNvPr id="15" name="Table 14">
            <a:extLst>
              <a:ext uri="{FF2B5EF4-FFF2-40B4-BE49-F238E27FC236}">
                <a16:creationId xmlns:a16="http://schemas.microsoft.com/office/drawing/2014/main" id="{030C65F5-B1F0-4C38-AFF6-BB01DC1A5119}"/>
              </a:ext>
            </a:extLst>
          </p:cNvPr>
          <p:cNvGraphicFramePr>
            <a:graphicFrameLocks noGrp="1"/>
          </p:cNvGraphicFramePr>
          <p:nvPr>
            <p:extLst>
              <p:ext uri="{D42A27DB-BD31-4B8C-83A1-F6EECF244321}">
                <p14:modId xmlns:p14="http://schemas.microsoft.com/office/powerpoint/2010/main" val="211390671"/>
              </p:ext>
            </p:extLst>
          </p:nvPr>
        </p:nvGraphicFramePr>
        <p:xfrm>
          <a:off x="10833132" y="11516053"/>
          <a:ext cx="8933772" cy="7903326"/>
        </p:xfrm>
        <a:graphic>
          <a:graphicData uri="http://schemas.openxmlformats.org/drawingml/2006/table">
            <a:tbl>
              <a:tblPr rtl="1" firstRow="1" firstCol="1">
                <a:tableStyleId>{5C22544A-7EE6-4342-B048-85BDC9FD1C3A}</a:tableStyleId>
              </a:tblPr>
              <a:tblGrid>
                <a:gridCol w="1816348">
                  <a:extLst>
                    <a:ext uri="{9D8B030D-6E8A-4147-A177-3AD203B41FA5}">
                      <a16:colId xmlns:a16="http://schemas.microsoft.com/office/drawing/2014/main" val="958998644"/>
                    </a:ext>
                  </a:extLst>
                </a:gridCol>
                <a:gridCol w="1282414">
                  <a:extLst>
                    <a:ext uri="{9D8B030D-6E8A-4147-A177-3AD203B41FA5}">
                      <a16:colId xmlns:a16="http://schemas.microsoft.com/office/drawing/2014/main" val="3183141707"/>
                    </a:ext>
                  </a:extLst>
                </a:gridCol>
                <a:gridCol w="1282414">
                  <a:extLst>
                    <a:ext uri="{9D8B030D-6E8A-4147-A177-3AD203B41FA5}">
                      <a16:colId xmlns:a16="http://schemas.microsoft.com/office/drawing/2014/main" val="3847763650"/>
                    </a:ext>
                  </a:extLst>
                </a:gridCol>
                <a:gridCol w="1151572">
                  <a:extLst>
                    <a:ext uri="{9D8B030D-6E8A-4147-A177-3AD203B41FA5}">
                      <a16:colId xmlns:a16="http://schemas.microsoft.com/office/drawing/2014/main" val="149731718"/>
                    </a:ext>
                  </a:extLst>
                </a:gridCol>
                <a:gridCol w="1151572">
                  <a:extLst>
                    <a:ext uri="{9D8B030D-6E8A-4147-A177-3AD203B41FA5}">
                      <a16:colId xmlns:a16="http://schemas.microsoft.com/office/drawing/2014/main" val="3172385762"/>
                    </a:ext>
                  </a:extLst>
                </a:gridCol>
                <a:gridCol w="1425395">
                  <a:extLst>
                    <a:ext uri="{9D8B030D-6E8A-4147-A177-3AD203B41FA5}">
                      <a16:colId xmlns:a16="http://schemas.microsoft.com/office/drawing/2014/main" val="2871795229"/>
                    </a:ext>
                  </a:extLst>
                </a:gridCol>
                <a:gridCol w="824057">
                  <a:extLst>
                    <a:ext uri="{9D8B030D-6E8A-4147-A177-3AD203B41FA5}">
                      <a16:colId xmlns:a16="http://schemas.microsoft.com/office/drawing/2014/main" val="2037088899"/>
                    </a:ext>
                  </a:extLst>
                </a:gridCol>
              </a:tblGrid>
              <a:tr h="987637">
                <a:tc rowSpan="2">
                  <a:txBody>
                    <a:bodyPr/>
                    <a:lstStyle/>
                    <a:p>
                      <a:pPr marL="0" marR="0" indent="-29210" algn="ctr" rtl="1">
                        <a:lnSpc>
                          <a:spcPct val="107000"/>
                        </a:lnSpc>
                        <a:spcBef>
                          <a:spcPts val="0"/>
                        </a:spcBef>
                        <a:spcAft>
                          <a:spcPts val="0"/>
                        </a:spcAft>
                      </a:pPr>
                      <a:r>
                        <a:rPr lang="fa-IR" sz="1100">
                          <a:effectLst/>
                        </a:rPr>
                        <a:t> </a:t>
                      </a:r>
                      <a:endParaRPr lang="en-US" sz="1100">
                        <a:effectLst/>
                      </a:endParaRPr>
                    </a:p>
                    <a:p>
                      <a:pPr marL="0" marR="0" indent="-29210" algn="ctr" rtl="1">
                        <a:lnSpc>
                          <a:spcPct val="107000"/>
                        </a:lnSpc>
                        <a:spcBef>
                          <a:spcPts val="0"/>
                        </a:spcBef>
                        <a:spcAft>
                          <a:spcPts val="0"/>
                        </a:spcAft>
                      </a:pPr>
                      <a:r>
                        <a:rPr lang="fa-IR" sz="1100">
                          <a:effectLst/>
                        </a:rPr>
                        <a:t>متغیرها</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2">
                  <a:txBody>
                    <a:bodyPr/>
                    <a:lstStyle/>
                    <a:p>
                      <a:pPr marL="0" marR="0" indent="-29210" algn="ctr" rtl="1">
                        <a:lnSpc>
                          <a:spcPct val="107000"/>
                        </a:lnSpc>
                        <a:spcBef>
                          <a:spcPts val="0"/>
                        </a:spcBef>
                        <a:spcAft>
                          <a:spcPts val="0"/>
                        </a:spcAft>
                      </a:pPr>
                      <a:r>
                        <a:rPr lang="fa-IR" sz="1100">
                          <a:effectLst/>
                        </a:rPr>
                        <a:t> </a:t>
                      </a:r>
                      <a:endParaRPr lang="en-US" sz="1100">
                        <a:effectLst/>
                      </a:endParaRPr>
                    </a:p>
                    <a:p>
                      <a:pPr marL="0" marR="0" indent="-29210" algn="ctr" rtl="1">
                        <a:lnSpc>
                          <a:spcPct val="107000"/>
                        </a:lnSpc>
                        <a:spcBef>
                          <a:spcPts val="0"/>
                        </a:spcBef>
                        <a:spcAft>
                          <a:spcPts val="0"/>
                        </a:spcAft>
                      </a:pPr>
                      <a:r>
                        <a:rPr lang="fa-IR" sz="1100">
                          <a:effectLst/>
                        </a:rPr>
                        <a:t>مرحله</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a:effectLst/>
                        </a:rPr>
                        <a:t>آموزش ذهن‌آگاهی</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marL="0" marR="0" indent="-29210" algn="ctr" rtl="1">
                        <a:lnSpc>
                          <a:spcPct val="107000"/>
                        </a:lnSpc>
                        <a:spcBef>
                          <a:spcPts val="0"/>
                        </a:spcBef>
                        <a:spcAft>
                          <a:spcPts val="0"/>
                        </a:spcAft>
                      </a:pPr>
                      <a:r>
                        <a:rPr lang="fa-IR" sz="1100">
                          <a:effectLst/>
                        </a:rPr>
                        <a:t>گواه</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rtl="1">
                        <a:lnSpc>
                          <a:spcPct val="107000"/>
                        </a:lnSpc>
                        <a:spcBef>
                          <a:spcPts val="0"/>
                        </a:spcBef>
                        <a:spcAft>
                          <a:spcPts val="800"/>
                        </a:spcAft>
                      </a:pPr>
                      <a:r>
                        <a:rPr lang="en-US" sz="11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4070943201"/>
                  </a:ext>
                </a:extLst>
              </a:tr>
              <a:tr h="1027145">
                <a:tc vMerge="1">
                  <a:txBody>
                    <a:bodyPr/>
                    <a:lstStyle/>
                    <a:p>
                      <a:endParaRPr lang="en-US"/>
                    </a:p>
                  </a:txBody>
                  <a:tcPr/>
                </a:tc>
                <a:tc vMerge="1">
                  <a:txBody>
                    <a:bodyPr/>
                    <a:lstStyle/>
                    <a:p>
                      <a:endParaRPr lang="en-US"/>
                    </a:p>
                  </a:txBody>
                  <a:tcPr/>
                </a:tc>
                <a:tc>
                  <a:txBody>
                    <a:bodyPr/>
                    <a:lstStyle/>
                    <a:p>
                      <a:pPr marL="0" marR="0" indent="-29210" algn="ctr" rtl="1">
                        <a:lnSpc>
                          <a:spcPct val="107000"/>
                        </a:lnSpc>
                        <a:spcBef>
                          <a:spcPts val="0"/>
                        </a:spcBef>
                        <a:spcAft>
                          <a:spcPts val="0"/>
                        </a:spcAft>
                      </a:pPr>
                      <a:r>
                        <a:rPr lang="en-US" sz="1100">
                          <a:effectLst/>
                        </a:rPr>
                        <a:t>M</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en-US" sz="1100" dirty="0">
                          <a:effectLst/>
                        </a:rPr>
                        <a:t>SD</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en-US" sz="1100">
                          <a:effectLst/>
                        </a:rPr>
                        <a:t>M</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en-US" sz="1100">
                          <a:effectLst/>
                        </a:rPr>
                        <a:t>SD</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rtl="1">
                        <a:lnSpc>
                          <a:spcPct val="107000"/>
                        </a:lnSpc>
                        <a:spcBef>
                          <a:spcPts val="0"/>
                        </a:spcBef>
                        <a:spcAft>
                          <a:spcPts val="800"/>
                        </a:spcAft>
                      </a:pPr>
                      <a:r>
                        <a:rPr lang="en-US" sz="11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67597397"/>
                  </a:ext>
                </a:extLst>
              </a:tr>
              <a:tr h="981424">
                <a:tc rowSpan="2">
                  <a:txBody>
                    <a:bodyPr/>
                    <a:lstStyle/>
                    <a:p>
                      <a:pPr marL="0" marR="0" indent="-29210" algn="ctr" rtl="1">
                        <a:lnSpc>
                          <a:spcPct val="107000"/>
                        </a:lnSpc>
                        <a:spcBef>
                          <a:spcPts val="0"/>
                        </a:spcBef>
                        <a:spcAft>
                          <a:spcPts val="0"/>
                        </a:spcAft>
                      </a:pPr>
                      <a:r>
                        <a:rPr lang="fa-IR" sz="1100">
                          <a:effectLst/>
                        </a:rPr>
                        <a:t>اضطراب اجتماعی</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پیش‌آزمون</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19/55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16/6</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67/55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a:effectLst/>
                        </a:rPr>
                        <a:t>31/6</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3245567998"/>
                  </a:ext>
                </a:extLst>
              </a:tr>
              <a:tr h="981424">
                <a:tc vMerge="1">
                  <a:txBody>
                    <a:bodyPr/>
                    <a:lstStyle/>
                    <a:p>
                      <a:endParaRPr lang="en-US"/>
                    </a:p>
                  </a:txBody>
                  <a:tcPr/>
                </a:tc>
                <a:tc>
                  <a:txBody>
                    <a:bodyPr/>
                    <a:lstStyle/>
                    <a:p>
                      <a:pPr marL="0" marR="0" indent="-29210" algn="ctr" rtl="1">
                        <a:lnSpc>
                          <a:spcPct val="107000"/>
                        </a:lnSpc>
                        <a:spcBef>
                          <a:spcPts val="0"/>
                        </a:spcBef>
                        <a:spcAft>
                          <a:spcPts val="0"/>
                        </a:spcAft>
                      </a:pPr>
                      <a:r>
                        <a:rPr lang="fa-IR" sz="1100">
                          <a:effectLst/>
                        </a:rPr>
                        <a:t>پس‌آزمون</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31/25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28/4</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32/55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a:effectLst/>
                        </a:rPr>
                        <a:t>09/6</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763412071"/>
                  </a:ext>
                </a:extLst>
              </a:tr>
              <a:tr h="981424">
                <a:tc rowSpan="2">
                  <a:txBody>
                    <a:bodyPr/>
                    <a:lstStyle/>
                    <a:p>
                      <a:pPr marL="0" marR="0" indent="-29210" algn="ctr" rtl="1">
                        <a:lnSpc>
                          <a:spcPct val="107000"/>
                        </a:lnSpc>
                        <a:spcBef>
                          <a:spcPts val="0"/>
                        </a:spcBef>
                        <a:spcAft>
                          <a:spcPts val="0"/>
                        </a:spcAft>
                      </a:pPr>
                      <a:r>
                        <a:rPr lang="fa-IR" sz="1100">
                          <a:effectLst/>
                        </a:rPr>
                        <a:t>تاب آوری تحصیلی</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پیش‌آزمون</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dirty="0">
                          <a:effectLst/>
                        </a:rPr>
                        <a:t>46/36</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dirty="0">
                          <a:effectLst/>
                        </a:rPr>
                        <a:t>08/4</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92/36</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a:effectLst/>
                        </a:rPr>
                        <a:t>72/4</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398258772"/>
                  </a:ext>
                </a:extLst>
              </a:tr>
              <a:tr h="981424">
                <a:tc vMerge="1">
                  <a:txBody>
                    <a:bodyPr/>
                    <a:lstStyle/>
                    <a:p>
                      <a:endParaRPr lang="en-US"/>
                    </a:p>
                  </a:txBody>
                  <a:tcPr/>
                </a:tc>
                <a:tc>
                  <a:txBody>
                    <a:bodyPr/>
                    <a:lstStyle/>
                    <a:p>
                      <a:pPr marL="0" marR="0" indent="-29210" algn="ctr" rtl="1">
                        <a:lnSpc>
                          <a:spcPct val="107000"/>
                        </a:lnSpc>
                        <a:spcBef>
                          <a:spcPts val="0"/>
                        </a:spcBef>
                        <a:spcAft>
                          <a:spcPts val="0"/>
                        </a:spcAft>
                      </a:pPr>
                      <a:r>
                        <a:rPr lang="fa-IR" sz="1100">
                          <a:effectLst/>
                        </a:rPr>
                        <a:t>پس‌آزمون</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54/64</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91/7</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17/36</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a:effectLst/>
                        </a:rPr>
                        <a:t>53/4</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58009833"/>
                  </a:ext>
                </a:extLst>
              </a:tr>
              <a:tr h="981424">
                <a:tc rowSpan="2">
                  <a:txBody>
                    <a:bodyPr/>
                    <a:lstStyle/>
                    <a:p>
                      <a:pPr marL="0" marR="0" indent="-29210" algn="ctr" rtl="1">
                        <a:lnSpc>
                          <a:spcPct val="107000"/>
                        </a:lnSpc>
                        <a:spcBef>
                          <a:spcPts val="0"/>
                        </a:spcBef>
                        <a:spcAft>
                          <a:spcPts val="0"/>
                        </a:spcAft>
                      </a:pPr>
                      <a:r>
                        <a:rPr lang="fa-IR" sz="1100">
                          <a:effectLst/>
                        </a:rPr>
                        <a:t>اهمال‌کاری تحصیلی</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پیش‌آزمون</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42/35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14/5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19/35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a:effectLst/>
                        </a:rPr>
                        <a:t>16/5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371213515"/>
                  </a:ext>
                </a:extLst>
              </a:tr>
              <a:tr h="981424">
                <a:tc vMerge="1">
                  <a:txBody>
                    <a:bodyPr/>
                    <a:lstStyle/>
                    <a:p>
                      <a:endParaRPr lang="en-US"/>
                    </a:p>
                  </a:txBody>
                  <a:tcPr/>
                </a:tc>
                <a:tc>
                  <a:txBody>
                    <a:bodyPr/>
                    <a:lstStyle/>
                    <a:p>
                      <a:pPr marL="0" marR="0" indent="-29210" algn="ctr" rtl="1">
                        <a:lnSpc>
                          <a:spcPct val="107000"/>
                        </a:lnSpc>
                        <a:spcBef>
                          <a:spcPts val="0"/>
                        </a:spcBef>
                        <a:spcAft>
                          <a:spcPts val="0"/>
                        </a:spcAft>
                      </a:pPr>
                      <a:r>
                        <a:rPr lang="fa-IR" sz="1100">
                          <a:effectLst/>
                        </a:rPr>
                        <a:t>پس‌آزمون</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33/18</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18/3</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29210" algn="ctr" rtl="1">
                        <a:lnSpc>
                          <a:spcPct val="107000"/>
                        </a:lnSpc>
                        <a:spcBef>
                          <a:spcPts val="0"/>
                        </a:spcBef>
                        <a:spcAft>
                          <a:spcPts val="0"/>
                        </a:spcAft>
                      </a:pPr>
                      <a:r>
                        <a:rPr lang="fa-IR" sz="1100">
                          <a:effectLst/>
                        </a:rPr>
                        <a:t>41/35</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0" marR="0" indent="-29210" algn="ctr" rtl="1">
                        <a:lnSpc>
                          <a:spcPct val="107000"/>
                        </a:lnSpc>
                        <a:spcBef>
                          <a:spcPts val="0"/>
                        </a:spcBef>
                        <a:spcAft>
                          <a:spcPts val="0"/>
                        </a:spcAft>
                      </a:pPr>
                      <a:r>
                        <a:rPr lang="fa-IR" sz="1100" dirty="0">
                          <a:effectLst/>
                        </a:rPr>
                        <a:t>32/5</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2551831797"/>
                  </a:ext>
                </a:extLst>
              </a:tr>
            </a:tbl>
          </a:graphicData>
        </a:graphic>
      </p:graphicFrame>
      <p:pic>
        <p:nvPicPr>
          <p:cNvPr id="21" name="Picture 20">
            <a:extLst>
              <a:ext uri="{FF2B5EF4-FFF2-40B4-BE49-F238E27FC236}">
                <a16:creationId xmlns:a16="http://schemas.microsoft.com/office/drawing/2014/main" id="{446D3CDD-5CED-4A03-883C-D587BFCC53C8}"/>
              </a:ext>
            </a:extLst>
          </p:cNvPr>
          <p:cNvPicPr>
            <a:picLocks noChangeAspect="1"/>
          </p:cNvPicPr>
          <p:nvPr/>
        </p:nvPicPr>
        <p:blipFill>
          <a:blip r:embed="rId4"/>
          <a:stretch>
            <a:fillRect/>
          </a:stretch>
        </p:blipFill>
        <p:spPr>
          <a:xfrm>
            <a:off x="20765557" y="14340700"/>
            <a:ext cx="10262989" cy="5509199"/>
          </a:xfrm>
          <a:prstGeom prst="rect">
            <a:avLst/>
          </a:prstGeom>
        </p:spPr>
      </p:pic>
      <p:pic>
        <p:nvPicPr>
          <p:cNvPr id="4" name="Picture 3">
            <a:extLst>
              <a:ext uri="{FF2B5EF4-FFF2-40B4-BE49-F238E27FC236}">
                <a16:creationId xmlns:a16="http://schemas.microsoft.com/office/drawing/2014/main" id="{0157C4F1-5438-499E-82B5-AD5DFDFF03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389" y="4320383"/>
            <a:ext cx="3505200" cy="4800600"/>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302</TotalTime>
  <Words>711</Words>
  <Application>Microsoft Office PowerPoint</Application>
  <PresentationFormat>Custom</PresentationFormat>
  <Paragraphs>68</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cp:lastModifiedBy>
  <cp:revision>38</cp:revision>
  <dcterms:created xsi:type="dcterms:W3CDTF">2026-09-07T19:22:54Z</dcterms:created>
  <dcterms:modified xsi:type="dcterms:W3CDTF">2026-10-12T07:07:36Z</dcterms:modified>
</cp:coreProperties>
</file>