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2" d="100"/>
          <a:sy n="22" d="100"/>
        </p:scale>
        <p:origin x="883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7742" y="4951451"/>
            <a:ext cx="25412271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cs typeface="B Zar" panose="00000400000000000000" pitchFamily="2" charset="-78"/>
              </a:rPr>
              <a:t>مداخلات سلامت دیجیتال و تله‌مانیتورینگ برای خودمراقبتی و بستری مجدد در بیماران مبتلا به نارسایی قلبی: یک مرور محدوده‌ای</a:t>
            </a:r>
            <a:endParaRPr lang="en-US" sz="6000" b="1" dirty="0"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 1350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28315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fa-IR" sz="4000" b="1" dirty="0">
                <a:solidFill>
                  <a:schemeClr val="tx1"/>
                </a:solidFill>
                <a:cs typeface="B Zar" panose="00000400000000000000" pitchFamily="2" charset="-78"/>
              </a:rPr>
              <a:t>بهناز فرهمندفرد</a:t>
            </a:r>
            <a:r>
              <a:rPr lang="fa-IR" sz="40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*.</a:t>
            </a:r>
            <a:r>
              <a:rPr lang="fa-IR" sz="4000" b="1" dirty="0">
                <a:solidFill>
                  <a:schemeClr val="tx1"/>
                </a:solidFill>
                <a:cs typeface="B Zar" panose="00000400000000000000" pitchFamily="2" charset="-78"/>
              </a:rPr>
              <a:t>، نگار اسماعیل زاده</a:t>
            </a:r>
            <a:r>
              <a:rPr lang="ar-SA" sz="40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1</a:t>
            </a:r>
            <a:r>
              <a:rPr lang="ar-SA" sz="4000" b="1" dirty="0">
                <a:solidFill>
                  <a:schemeClr val="tx1"/>
                </a:solidFill>
                <a:cs typeface="B Zar" panose="00000400000000000000" pitchFamily="2" charset="-78"/>
              </a:rPr>
              <a:t>،</a:t>
            </a:r>
            <a:r>
              <a:rPr lang="fa-IR" sz="4000" b="1" dirty="0">
                <a:solidFill>
                  <a:schemeClr val="tx1"/>
                </a:solidFill>
                <a:cs typeface="B Zar" panose="00000400000000000000" pitchFamily="2" charset="-78"/>
              </a:rPr>
              <a:t> علی غلامی فدردی</a:t>
            </a:r>
            <a:r>
              <a:rPr lang="ar-SA" sz="40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2</a:t>
            </a:r>
            <a:endParaRPr lang="en-US" sz="4000" b="1" dirty="0">
              <a:solidFill>
                <a:schemeClr val="tx1"/>
              </a:solidFill>
              <a:cs typeface="B Zar" panose="00000400000000000000" pitchFamily="2" charset="-78"/>
            </a:endParaRPr>
          </a:p>
          <a:p>
            <a:pPr lvl="0" algn="ctr" rtl="1"/>
            <a:r>
              <a:rPr lang="fa-IR" sz="4000" b="1" dirty="0">
                <a:solidFill>
                  <a:schemeClr val="tx1"/>
                </a:solidFill>
                <a:cs typeface="B Zar" panose="00000400000000000000" pitchFamily="2" charset="-78"/>
              </a:rPr>
              <a:t>گروه پرستاری، دانشکده پرستاری و مامایی، دانشگاه علوم پزشکی تربت حیدریه، تربت حیدریه، ایران</a:t>
            </a:r>
            <a:endParaRPr lang="en-US" sz="4000" b="1" dirty="0">
              <a:solidFill>
                <a:schemeClr val="tx1"/>
              </a:solidFill>
              <a:cs typeface="B Zar" panose="00000400000000000000" pitchFamily="2" charset="-78"/>
            </a:endParaRPr>
          </a:p>
          <a:p>
            <a:pPr lvl="0" algn="ctr" rtl="1"/>
            <a:r>
              <a:rPr lang="fa-IR" sz="4000" b="1" dirty="0">
                <a:solidFill>
                  <a:schemeClr val="tx1"/>
                </a:solidFill>
                <a:cs typeface="B Zar" panose="00000400000000000000" pitchFamily="2" charset="-78"/>
              </a:rPr>
              <a:t>گروه پرستاری، دانشکده پرستاری و مامایی، دانشگاه علوم پزشکی شهید بهشتی، تهران، ایران</a:t>
            </a:r>
            <a:endParaRPr lang="en-US" sz="4000" b="1" dirty="0">
              <a:solidFill>
                <a:schemeClr val="tx1"/>
              </a:solidFill>
              <a:cs typeface="B Zar" panose="00000400000000000000" pitchFamily="2" charset="-78"/>
            </a:endParaRPr>
          </a:p>
          <a:p>
            <a:pPr algn="ctr" rtl="1"/>
            <a:r>
              <a:rPr lang="fa-IR" sz="4000" b="1" dirty="0">
                <a:solidFill>
                  <a:schemeClr val="tx1"/>
                </a:solidFill>
                <a:cs typeface="B Zar" panose="00000400000000000000" pitchFamily="2" charset="-78"/>
              </a:rPr>
              <a:t>و </a:t>
            </a:r>
            <a:r>
              <a:rPr lang="en-US" sz="4000" b="1" baseline="-25000" dirty="0">
                <a:solidFill>
                  <a:schemeClr val="tx1"/>
                </a:solidFill>
                <a:cs typeface="B Zar" panose="00000400000000000000" pitchFamily="2" charset="-78"/>
              </a:rPr>
              <a:t>*</a:t>
            </a:r>
            <a:r>
              <a:rPr lang="fa-IR" sz="4000" b="1" dirty="0">
                <a:solidFill>
                  <a:schemeClr val="tx1"/>
                </a:solidFill>
                <a:cs typeface="B Zar" panose="00000400000000000000" pitchFamily="2" charset="-78"/>
              </a:rPr>
              <a:t>- </a:t>
            </a:r>
            <a:r>
              <a:rPr lang="ar-SA" sz="4000" b="1" dirty="0">
                <a:solidFill>
                  <a:schemeClr val="tx1"/>
                </a:solidFill>
                <a:cs typeface="B Zar" panose="00000400000000000000" pitchFamily="2" charset="-78"/>
              </a:rPr>
              <a:t>بهناز فرهمند فرد، عضو هیئت علمی دانشگاه علوم پزشکی تربت حیدریه</a:t>
            </a:r>
            <a:endParaRPr lang="en-US" sz="4000" b="1" dirty="0">
              <a:solidFill>
                <a:schemeClr val="tx1"/>
              </a:solidFill>
              <a:cs typeface="B Zar" panose="00000400000000000000" pitchFamily="2" charset="-78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1862502"/>
            <a:ext cx="9601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ar-SA" sz="3600" dirty="0">
                <a:cs typeface="B Zar" panose="00000400000000000000" pitchFamily="2" charset="-78"/>
              </a:rPr>
              <a:t>نارسایی قلبی با بار بالای علائم، کاهش کیفیت زندگی، بستری‌های مکرر و مصرف قابل‌توجه خدمات سلامت همراه است. مداخلات سلامت دیجیتال و تله‌مانیتورینگ می‌توانند از خودمراقبتی حمایت کرده، تشخیص زودهنگام وخامت بالینی را تسهیل کنند و از بستری مجدد قابل‌اجتناب بکاهند. این مرور محدوده‌ای با هدف ترسیم شواهد موجود درباره نقش مداخلات سلامت دیجیتال و تله‌مانیتورینگ بر خودمراقبتی و بستری مجدد بیماران مبتلا به نارسایی قلبی انجام شد</a:t>
            </a:r>
            <a:r>
              <a:rPr lang="en-US" sz="3600" dirty="0">
                <a:cs typeface="B Zar" panose="00000400000000000000" pitchFamily="2" charset="-78"/>
              </a:rPr>
              <a:t>.</a:t>
            </a:r>
            <a:endParaRPr lang="en-US" sz="36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ar-SA" sz="3600" dirty="0">
                <a:cs typeface="B Zar" panose="00000400000000000000" pitchFamily="2" charset="-78"/>
              </a:rPr>
              <a:t>سلامت دیجیتال و تله‌مانیتورینگ می‌توانند خودمراقبتی را تقویت و احتمال بستری مجدد قابل‌اجتناب را در بیماران مبتلا به نارسایی قلبی کاهش دهند. مطالعات باکیفیت و بلندمدت برای تعیین مؤلفه‌های اثربخش و پایدار ضروری است</a:t>
            </a:r>
            <a:r>
              <a:rPr lang="en-US" sz="3600" dirty="0">
                <a:cs typeface="B Zar" panose="00000400000000000000" pitchFamily="2" charset="-78"/>
              </a:rPr>
              <a:t>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1935571" y="18955303"/>
            <a:ext cx="11134146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2950" lvl="0" indent="-742950" algn="just">
              <a:buFont typeface="+mj-lt"/>
              <a:buAutoNum type="arabicPeriod"/>
            </a:pPr>
            <a:r>
              <a:rPr lang="en-US" sz="3600" dirty="0">
                <a:cs typeface="B Zar" panose="00000400000000000000" pitchFamily="2" charset="-78"/>
              </a:rPr>
              <a:t> Masotta, V., Dante, A., </a:t>
            </a:r>
            <a:r>
              <a:rPr lang="en-US" sz="3600" dirty="0" err="1">
                <a:cs typeface="B Zar" panose="00000400000000000000" pitchFamily="2" charset="-78"/>
              </a:rPr>
              <a:t>Caponnetto</a:t>
            </a:r>
            <a:r>
              <a:rPr lang="en-US" sz="3600" dirty="0">
                <a:cs typeface="B Zar" panose="00000400000000000000" pitchFamily="2" charset="-78"/>
              </a:rPr>
              <a:t>, V., </a:t>
            </a:r>
            <a:r>
              <a:rPr lang="en-US" sz="3600" dirty="0" err="1">
                <a:cs typeface="B Zar" panose="00000400000000000000" pitchFamily="2" charset="-78"/>
              </a:rPr>
              <a:t>Marcotullio</a:t>
            </a:r>
            <a:r>
              <a:rPr lang="en-US" sz="3600" dirty="0">
                <a:cs typeface="B Zar" panose="00000400000000000000" pitchFamily="2" charset="-78"/>
              </a:rPr>
              <a:t>, A., Ferraiuolo, F., Bertocchi, L., ... &amp; Petrucci, C. (2024). Telehealth care and remote monitoring strategies in heart failure patients: A systematic review and meta-analysis. Heart &amp; Lung, 64, 149-167. 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US" sz="3600" dirty="0">
                <a:cs typeface="B Zar" panose="00000400000000000000" pitchFamily="2" charset="-78"/>
              </a:rPr>
              <a:t>Stergiopoulos, G. M., </a:t>
            </a:r>
            <a:r>
              <a:rPr lang="en-US" sz="3600" dirty="0" err="1">
                <a:cs typeface="B Zar" panose="00000400000000000000" pitchFamily="2" charset="-78"/>
              </a:rPr>
              <a:t>Elayadi</a:t>
            </a:r>
            <a:r>
              <a:rPr lang="en-US" sz="3600" dirty="0">
                <a:cs typeface="B Zar" panose="00000400000000000000" pitchFamily="2" charset="-78"/>
              </a:rPr>
              <a:t>, A. N., Chen, E. S., &amp; Galiatsatos, P. (2024). The effect of telemedicine employing telemonitoring instruments on readmissions of patients with heart failure and/or COPD: a systematic review. Frontiers in digital health, 6, 1441334.</a:t>
            </a:r>
            <a:r>
              <a:rPr lang="ar-SA" sz="3600" dirty="0">
                <a:cs typeface="B Zar" panose="00000400000000000000" pitchFamily="2" charset="-78"/>
              </a:rPr>
              <a:t>‏ </a:t>
            </a:r>
            <a:endParaRPr lang="en-US" sz="3600" dirty="0"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62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ar-SA" sz="3600" dirty="0">
                <a:cs typeface="B Zar" panose="00000400000000000000" pitchFamily="2" charset="-78"/>
              </a:rPr>
              <a:t>این مرور محدوده‌ای بر پایه چارچوب</a:t>
            </a:r>
            <a:r>
              <a:rPr lang="en-US" sz="3600" dirty="0">
                <a:cs typeface="B Zar" panose="00000400000000000000" pitchFamily="2" charset="-78"/>
              </a:rPr>
              <a:t> Arksey </a:t>
            </a:r>
            <a:r>
              <a:rPr lang="ar-SA" sz="3600" dirty="0">
                <a:cs typeface="B Zar" panose="00000400000000000000" pitchFamily="2" charset="-78"/>
              </a:rPr>
              <a:t>و</a:t>
            </a:r>
            <a:r>
              <a:rPr lang="en-US" sz="3600" dirty="0">
                <a:cs typeface="B Zar" panose="00000400000000000000" pitchFamily="2" charset="-78"/>
              </a:rPr>
              <a:t> O’Malley </a:t>
            </a:r>
            <a:r>
              <a:rPr lang="ar-SA" sz="3600" dirty="0">
                <a:cs typeface="B Zar" panose="00000400000000000000" pitchFamily="2" charset="-78"/>
              </a:rPr>
              <a:t>انجام و مطابق راهنمای</a:t>
            </a:r>
            <a:r>
              <a:rPr lang="en-US" sz="3600" dirty="0">
                <a:cs typeface="B Zar" panose="00000400000000000000" pitchFamily="2" charset="-78"/>
              </a:rPr>
              <a:t> PRISMA-</a:t>
            </a:r>
            <a:r>
              <a:rPr lang="en-US" sz="3600" dirty="0" err="1">
                <a:cs typeface="B Zar" panose="00000400000000000000" pitchFamily="2" charset="-78"/>
              </a:rPr>
              <a:t>ScR</a:t>
            </a:r>
            <a:r>
              <a:rPr lang="en-US" sz="3600" dirty="0">
                <a:cs typeface="B Zar" panose="00000400000000000000" pitchFamily="2" charset="-78"/>
              </a:rPr>
              <a:t> </a:t>
            </a:r>
            <a:r>
              <a:rPr lang="ar-SA" sz="3600" dirty="0">
                <a:cs typeface="B Zar" panose="00000400000000000000" pitchFamily="2" charset="-78"/>
              </a:rPr>
              <a:t>گزارش شد. جستجوی نظام‌مند در پایگاه‌های</a:t>
            </a:r>
            <a:r>
              <a:rPr lang="en-US" sz="3600" dirty="0">
                <a:cs typeface="B Zar" panose="00000400000000000000" pitchFamily="2" charset="-78"/>
              </a:rPr>
              <a:t> PubMed</a:t>
            </a:r>
            <a:r>
              <a:rPr lang="ar-SA" sz="3600" dirty="0">
                <a:cs typeface="B Zar" panose="00000400000000000000" pitchFamily="2" charset="-78"/>
              </a:rPr>
              <a:t>، </a:t>
            </a:r>
            <a:r>
              <a:rPr lang="en-US" sz="3600" dirty="0">
                <a:cs typeface="B Zar" panose="00000400000000000000" pitchFamily="2" charset="-78"/>
              </a:rPr>
              <a:t>Scopus</a:t>
            </a:r>
            <a:r>
              <a:rPr lang="ar-SA" sz="3600" dirty="0">
                <a:cs typeface="B Zar" panose="00000400000000000000" pitchFamily="2" charset="-78"/>
              </a:rPr>
              <a:t>، </a:t>
            </a:r>
            <a:r>
              <a:rPr lang="en-US" sz="3600" dirty="0">
                <a:cs typeface="B Zar" panose="00000400000000000000" pitchFamily="2" charset="-78"/>
              </a:rPr>
              <a:t>Web of Science </a:t>
            </a:r>
            <a:r>
              <a:rPr lang="ar-SA" sz="3600" dirty="0">
                <a:cs typeface="B Zar" panose="00000400000000000000" pitchFamily="2" charset="-78"/>
              </a:rPr>
              <a:t>و</a:t>
            </a:r>
            <a:r>
              <a:rPr lang="en-US" sz="3600" dirty="0">
                <a:cs typeface="B Zar" panose="00000400000000000000" pitchFamily="2" charset="-78"/>
              </a:rPr>
              <a:t> CINAHL </a:t>
            </a:r>
            <a:r>
              <a:rPr lang="ar-SA" sz="3600" dirty="0">
                <a:cs typeface="B Zar" panose="00000400000000000000" pitchFamily="2" charset="-78"/>
              </a:rPr>
              <a:t>برای مطالعات انگلیسی منتشرشده از سال2014 تا سال 2026 انجام شد. راهبرد جستجو شامل واژگان کنترل‌شده و کلیدواژه‌های مرتبط با نارسایی قلبی، سلامت دیجیتال، پزشکی از راه دور، تله‌مانیتورینگ، سلامت همراه، خودمراقبتی و بستری مجدد بود. مطالعات کمی، کیفی و مداخله‌ایِ بررسی‌کننده مداخلات سلامت دیجیتال یا تله‌مانیتورینگ در بزرگسالان مبتلا به نارسایی قلبی و گزارش‌کننده پیامدهای خودمراقبتی، مدیریت بالینی یا بستری مجدد وارد شدند. داده‌ها به‌صورت توصیفی و موضوعی سنتز شدند</a:t>
            </a:r>
            <a:r>
              <a:rPr lang="en-US" sz="3600" dirty="0">
                <a:cs typeface="B Zar" panose="00000400000000000000" pitchFamily="2" charset="-78"/>
              </a:rPr>
              <a:t>.</a:t>
            </a: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0913" y="11722068"/>
            <a:ext cx="17944247" cy="2908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ar-SA" sz="3600" dirty="0">
                <a:cs typeface="B Zar" panose="00000400000000000000" pitchFamily="2" charset="-78"/>
              </a:rPr>
              <a:t>مداخلات شامل پایش فیزیولوژیک از راه دور، پیگیری تلفنی یا ویدئویی، نرم‌افزارهای تلفن همراه، پلتفرم‌های تحت وب و آموزش حمایت‌شده با فناوری بودند. این مداخلات عمدتاً با بهبود پایش علائم، رفتارهای خودمراقبتی، پایبندی دارویی و مشارکت بیمار همراه بودند. برنامه‌های چندجزئیِ تلفیق‌کننده پایش از راه دور، بازخورد بالینی، آموزش خودمدیریتی و پاسخ به‌موقع تیم درمان، نسبت به آموزش دیجیتالِ صرف، ظرفیت</a:t>
            </a:r>
            <a:r>
              <a:rPr lang="fa-IR" sz="3600" dirty="0">
                <a:cs typeface="B Zar" panose="00000400000000000000" pitchFamily="2" charset="-78"/>
              </a:rPr>
              <a:t> </a:t>
            </a:r>
            <a:r>
              <a:rPr lang="ar-SA" sz="3600" dirty="0">
                <a:cs typeface="B Zar" panose="00000400000000000000" pitchFamily="2" charset="-78"/>
              </a:rPr>
              <a:t>سازگارتری برای کاهش بستری مجدد نشان دادند. بااین‌حال، نتایج برحسب شدت مداخله، مشارکت بیمار، ادغام با مراقبت بالینی و شیوه سنجش پیامدها متفاوت بود</a:t>
            </a:r>
            <a:r>
              <a:rPr lang="en-US" sz="3600" dirty="0">
                <a:cs typeface="B Zar" panose="00000400000000000000" pitchFamily="2" charset="-78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D5BC1B-6A48-5423-7FC1-50A926CF4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322" y="4090674"/>
            <a:ext cx="5633154" cy="56331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1EC710-4D4B-AB75-6155-3E57751AE6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3262" y="16591172"/>
            <a:ext cx="8281670" cy="6502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81951E-6287-1FDC-8DEA-E949166928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9" r="38039" b="23236"/>
          <a:stretch>
            <a:fillRect/>
          </a:stretch>
        </p:blipFill>
        <p:spPr>
          <a:xfrm>
            <a:off x="22644128" y="16591172"/>
            <a:ext cx="7761168" cy="6502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</TotalTime>
  <Words>537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B Nazanin</vt:lpstr>
      <vt:lpstr>B Zar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esmaeilzadeh</cp:lastModifiedBy>
  <cp:revision>32</cp:revision>
  <dcterms:created xsi:type="dcterms:W3CDTF">2026-09-07T19:22:54Z</dcterms:created>
  <dcterms:modified xsi:type="dcterms:W3CDTF">2026-10-11T15:13:38Z</dcterms:modified>
</cp:coreProperties>
</file>