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22" d="100"/>
          <a:sy n="22" d="100"/>
        </p:scale>
        <p:origin x="883" y="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10004067" y="4236519"/>
            <a:ext cx="23982108"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rtl="1"/>
            <a:r>
              <a:rPr lang="en-US" sz="6000" b="1" dirty="0">
                <a:latin typeface="Times New Roman" panose="02020603050405020304" pitchFamily="18" charset="0"/>
                <a:cs typeface="Times New Roman" panose="02020603050405020304" pitchFamily="18" charset="0"/>
              </a:rPr>
              <a:t>Effectiveness of Telerehabilitation in Older Adults After Hip Fracture Surgery: A Scoping Review</a:t>
            </a:r>
            <a:endParaRPr lang="en-US" sz="6000" dirty="0">
              <a:latin typeface="Times New Roman" panose="02020603050405020304" pitchFamily="18" charset="0"/>
              <a:cs typeface="Times New Roman" panose="02020603050405020304" pitchFamily="18"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1352</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9091227" y="6661798"/>
            <a:ext cx="25343620" cy="1797415"/>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en-US" sz="4000" b="1" dirty="0">
                <a:solidFill>
                  <a:schemeClr val="tx1"/>
                </a:solidFill>
                <a:latin typeface="Times New Roman" panose="02020603050405020304" pitchFamily="18" charset="0"/>
                <a:cs typeface="Times New Roman" panose="02020603050405020304" pitchFamily="18" charset="0"/>
              </a:rPr>
              <a:t>Behnaz Farahmand Fard</a:t>
            </a:r>
            <a:r>
              <a:rPr lang="en-US" sz="4000" b="1" baseline="30000" dirty="0">
                <a:solidFill>
                  <a:schemeClr val="tx1"/>
                </a:solidFill>
                <a:latin typeface="Times New Roman" panose="02020603050405020304" pitchFamily="18" charset="0"/>
                <a:cs typeface="Times New Roman" panose="02020603050405020304" pitchFamily="18" charset="0"/>
              </a:rPr>
              <a:t>1</a:t>
            </a:r>
            <a:r>
              <a:rPr lang="en-US" sz="4000" b="1" dirty="0">
                <a:solidFill>
                  <a:schemeClr val="tx1"/>
                </a:solidFill>
                <a:latin typeface="Times New Roman" panose="02020603050405020304" pitchFamily="18" charset="0"/>
                <a:cs typeface="Times New Roman" panose="02020603050405020304" pitchFamily="18" charset="0"/>
              </a:rPr>
              <a:t>, Negar </a:t>
            </a:r>
            <a:r>
              <a:rPr lang="en-US" sz="4000" b="1" dirty="0" err="1">
                <a:solidFill>
                  <a:schemeClr val="tx1"/>
                </a:solidFill>
                <a:latin typeface="Times New Roman" panose="02020603050405020304" pitchFamily="18" charset="0"/>
                <a:cs typeface="Times New Roman" panose="02020603050405020304" pitchFamily="18" charset="0"/>
              </a:rPr>
              <a:t>Esmaeelzadeh</a:t>
            </a:r>
            <a:r>
              <a:rPr lang="en-US" sz="4000" b="1" dirty="0">
                <a:solidFill>
                  <a:schemeClr val="tx1"/>
                </a:solidFill>
                <a:latin typeface="Times New Roman" panose="02020603050405020304" pitchFamily="18" charset="0"/>
                <a:cs typeface="Times New Roman" panose="02020603050405020304" pitchFamily="18" charset="0"/>
              </a:rPr>
              <a:t>*</a:t>
            </a:r>
            <a:r>
              <a:rPr lang="en-US" sz="4000" b="1" baseline="30000" dirty="0">
                <a:solidFill>
                  <a:schemeClr val="tx1"/>
                </a:solidFill>
                <a:latin typeface="Times New Roman" panose="02020603050405020304" pitchFamily="18" charset="0"/>
                <a:cs typeface="Times New Roman" panose="02020603050405020304" pitchFamily="18" charset="0"/>
              </a:rPr>
              <a:t>1</a:t>
            </a:r>
            <a:r>
              <a:rPr lang="en-US" sz="4000" b="1" dirty="0">
                <a:solidFill>
                  <a:schemeClr val="tx1"/>
                </a:solidFill>
                <a:latin typeface="Times New Roman" panose="02020603050405020304" pitchFamily="18" charset="0"/>
                <a:cs typeface="Times New Roman" panose="02020603050405020304" pitchFamily="18" charset="0"/>
              </a:rPr>
              <a:t>, Ali Gholami Fadardi</a:t>
            </a:r>
            <a:r>
              <a:rPr lang="en-US" sz="4000" b="1" baseline="30000" dirty="0">
                <a:solidFill>
                  <a:schemeClr val="tx1"/>
                </a:solidFill>
                <a:latin typeface="Times New Roman" panose="02020603050405020304" pitchFamily="18" charset="0"/>
                <a:cs typeface="Times New Roman" panose="02020603050405020304" pitchFamily="18" charset="0"/>
              </a:rPr>
              <a:t>2</a:t>
            </a:r>
            <a:endParaRPr lang="en-US" sz="4000" b="1" dirty="0">
              <a:solidFill>
                <a:schemeClr val="tx1"/>
              </a:solidFill>
              <a:latin typeface="Times New Roman" panose="02020603050405020304" pitchFamily="18" charset="0"/>
              <a:cs typeface="Times New Roman" panose="02020603050405020304" pitchFamily="18" charset="0"/>
            </a:endParaRPr>
          </a:p>
          <a:p>
            <a:pPr algn="ctr" rtl="1"/>
            <a:r>
              <a:rPr lang="en-US" sz="3200" dirty="0">
                <a:solidFill>
                  <a:schemeClr val="tx1"/>
                </a:solidFill>
                <a:latin typeface="Times New Roman" panose="02020603050405020304" pitchFamily="18" charset="0"/>
                <a:cs typeface="Times New Roman" panose="02020603050405020304" pitchFamily="18" charset="0"/>
              </a:rPr>
              <a:t>1. Department of Nursing, School of Nursing and Midwifery, </a:t>
            </a:r>
            <a:r>
              <a:rPr lang="en-US" sz="3200" dirty="0" err="1">
                <a:solidFill>
                  <a:schemeClr val="tx1"/>
                </a:solidFill>
                <a:latin typeface="Times New Roman" panose="02020603050405020304" pitchFamily="18" charset="0"/>
                <a:cs typeface="Times New Roman" panose="02020603050405020304" pitchFamily="18" charset="0"/>
              </a:rPr>
              <a:t>Torbat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Heydariyeh</a:t>
            </a:r>
            <a:r>
              <a:rPr lang="en-US" sz="3200" dirty="0">
                <a:solidFill>
                  <a:schemeClr val="tx1"/>
                </a:solidFill>
                <a:latin typeface="Times New Roman" panose="02020603050405020304" pitchFamily="18" charset="0"/>
                <a:cs typeface="Times New Roman" panose="02020603050405020304" pitchFamily="18" charset="0"/>
              </a:rPr>
              <a:t> University of Medical Sciences, </a:t>
            </a:r>
            <a:r>
              <a:rPr lang="en-US" sz="3200" dirty="0" err="1">
                <a:solidFill>
                  <a:schemeClr val="tx1"/>
                </a:solidFill>
                <a:latin typeface="Times New Roman" panose="02020603050405020304" pitchFamily="18" charset="0"/>
                <a:cs typeface="Times New Roman" panose="02020603050405020304" pitchFamily="18" charset="0"/>
              </a:rPr>
              <a:t>Torbat</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Heydariyeh</a:t>
            </a:r>
            <a:r>
              <a:rPr lang="en-US" sz="3200" dirty="0">
                <a:solidFill>
                  <a:schemeClr val="tx1"/>
                </a:solidFill>
                <a:latin typeface="Times New Roman" panose="02020603050405020304" pitchFamily="18" charset="0"/>
                <a:cs typeface="Times New Roman" panose="02020603050405020304" pitchFamily="18" charset="0"/>
              </a:rPr>
              <a:t>, Iran</a:t>
            </a:r>
          </a:p>
          <a:p>
            <a:pPr algn="ctr" rtl="1"/>
            <a:r>
              <a:rPr lang="en-US" sz="3200" dirty="0">
                <a:solidFill>
                  <a:schemeClr val="tx1"/>
                </a:solidFill>
                <a:latin typeface="Times New Roman" panose="02020603050405020304" pitchFamily="18" charset="0"/>
                <a:cs typeface="Times New Roman" panose="02020603050405020304" pitchFamily="18" charset="0"/>
              </a:rPr>
              <a:t>2. Department of Nursing, School of Nursing and Midwifery, Shahid Beheshti University of Medical Sciences, Tehran, Iran</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970318"/>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cs typeface="Times New Roman" panose="02020603050405020304" pitchFamily="18" charset="0"/>
              </a:rPr>
              <a:t>Hip fracture is a leading cause of disability and functional decline in older adults. Telerehabilitation can improve access and continuity of care post-discharge. This scoping review mapped the evidence on the effectiveness of telerehabilitation in older adults following hip fracture surgery.</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2308324"/>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cs typeface="Times New Roman" panose="02020603050405020304" pitchFamily="18" charset="0"/>
              </a:rPr>
              <a:t>Telerehabilitation is a feasible complement or alternative to conventional care following hip fracture surgery; however, standardized protocols and long-term trials are warranted.</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9669478"/>
            <a:ext cx="9729118" cy="3323987"/>
          </a:xfrm>
          <a:prstGeom prst="rect">
            <a:avLst/>
          </a:prstGeom>
        </p:spPr>
        <p:txBody>
          <a:bodyPr wrap="square" lIns="0" tIns="0" rIns="0" bIns="0" rtlCol="0" anchor="t">
            <a:spAutoFit/>
          </a:bodyPr>
          <a:lstStyle/>
          <a:p>
            <a:pPr algn="just"/>
            <a:r>
              <a:rPr lang="en-US" sz="3600" dirty="0">
                <a:latin typeface="Times New Roman" panose="02020603050405020304" pitchFamily="18" charset="0"/>
                <a:cs typeface="Times New Roman" panose="02020603050405020304" pitchFamily="18" charset="0"/>
              </a:rPr>
              <a:t>Xiao, H., Zeng, W., Lu, L., Yuan, J., Yan, Z., &amp; Wang, J. (2025). Effectiveness of telerehabilitation in postoperative outcomes in patients on hip fracture surgery: a meta-analysis of randomized controlled trials. </a:t>
            </a:r>
            <a:r>
              <a:rPr lang="en-US" sz="3600" i="1" dirty="0">
                <a:latin typeface="Times New Roman" panose="02020603050405020304" pitchFamily="18" charset="0"/>
                <a:cs typeface="Times New Roman" panose="02020603050405020304" pitchFamily="18" charset="0"/>
              </a:rPr>
              <a:t>BMC Sports Science, Medicine and Rehabilitation</a:t>
            </a:r>
            <a:r>
              <a:rPr lang="en-US" sz="3600" dirty="0">
                <a:latin typeface="Times New Roman" panose="02020603050405020304" pitchFamily="18" charset="0"/>
                <a:cs typeface="Times New Roman" panose="02020603050405020304" pitchFamily="18" charset="0"/>
              </a:rPr>
              <a:t>, </a:t>
            </a:r>
            <a:r>
              <a:rPr lang="en-US" sz="3600" i="1" dirty="0">
                <a:latin typeface="Times New Roman" panose="02020603050405020304" pitchFamily="18" charset="0"/>
                <a:cs typeface="Times New Roman" panose="02020603050405020304" pitchFamily="18" charset="0"/>
              </a:rPr>
              <a:t>17</a:t>
            </a:r>
            <a:r>
              <a:rPr lang="en-US" sz="3600" dirty="0">
                <a:latin typeface="Times New Roman" panose="02020603050405020304" pitchFamily="18" charset="0"/>
                <a:cs typeface="Times New Roman" panose="02020603050405020304" pitchFamily="18" charset="0"/>
              </a:rPr>
              <a:t>(1), 130.‏</a:t>
            </a:r>
            <a:endParaRPr lang="en-US" sz="3600" dirty="0">
              <a:solidFill>
                <a:srgbClr val="000001"/>
              </a:solidFill>
              <a:latin typeface="Times New Roman" panose="02020603050405020304" pitchFamily="18" charset="0"/>
              <a:ea typeface="Times New Roman"/>
              <a:cs typeface="Times New Roman" panose="02020603050405020304" pitchFamily="18" charset="0"/>
              <a:sym typeface="Times New Roman"/>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174267" y="18410050"/>
            <a:ext cx="10058400" cy="512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latin typeface="Times New Roman" panose="02020603050405020304" pitchFamily="18" charset="0"/>
                <a:cs typeface="Times New Roman" panose="02020603050405020304" pitchFamily="18" charset="0"/>
              </a:rPr>
              <a:t>This methodological scoping review was conducted according to the Arksey and O’Malley framework and reported using the PRISMA-</a:t>
            </a:r>
            <a:r>
              <a:rPr lang="en-US" sz="3600" dirty="0" err="1">
                <a:latin typeface="Times New Roman" panose="02020603050405020304" pitchFamily="18" charset="0"/>
                <a:cs typeface="Times New Roman" panose="02020603050405020304" pitchFamily="18" charset="0"/>
              </a:rPr>
              <a:t>ScR</a:t>
            </a:r>
            <a:r>
              <a:rPr lang="en-US" sz="3600" dirty="0">
                <a:latin typeface="Times New Roman" panose="02020603050405020304" pitchFamily="18" charset="0"/>
                <a:cs typeface="Times New Roman" panose="02020603050405020304" pitchFamily="18" charset="0"/>
              </a:rPr>
              <a:t> guidelines. PubMed, Scopus, Web of Science, CINAHL, and Google Scholar were searched for English-language studies published between 2016 and 2026. Of 845 records identified, 14 studies met the inclusion criteria. Data were extracted and synthesized descriptively.</a:t>
            </a:r>
            <a:endParaRPr lang="en-US" sz="3600" dirty="0">
              <a:solidFill>
                <a:srgbClr val="000001"/>
              </a:solidFill>
              <a:latin typeface="Times New Roman" panose="02020603050405020304" pitchFamily="18" charset="0"/>
              <a:cs typeface="Times New Roman" panose="02020603050405020304" pitchFamily="18" charset="0"/>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0650176" y="11468152"/>
            <a:ext cx="10369251" cy="512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latin typeface="Times New Roman" panose="02020603050405020304" pitchFamily="18" charset="0"/>
                <a:cs typeface="Times New Roman" panose="02020603050405020304" pitchFamily="18" charset="0"/>
              </a:rPr>
              <a:t>Interventions included synchronous video exercises, phone/web-based programs, mobile applications, and remote monitoring. Telerehabilitation was generally associated with improved ADL, treatment adherence, and patient satisfaction, showing functional outcomes comparable to conventional rehabilitation. However, effects on mobility, gait, balance, and pain were inconsistent. Substantial heterogeneity was noted across protocols and outcome measures.</a:t>
            </a:r>
            <a:endParaRPr lang="en-US" sz="3600" dirty="0">
              <a:solidFill>
                <a:srgbClr val="00000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FAD6D4BB-AA2D-048F-E8E1-5F51254A04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4191" y="4499842"/>
            <a:ext cx="5249543" cy="52495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a:extLst>
              <a:ext uri="{FF2B5EF4-FFF2-40B4-BE49-F238E27FC236}">
                <a16:creationId xmlns:a16="http://schemas.microsoft.com/office/drawing/2014/main" id="{A7F126E7-214E-A6B9-9327-3607B5054A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51115" y="11468152"/>
            <a:ext cx="7952012" cy="68468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a:extLst>
              <a:ext uri="{FF2B5EF4-FFF2-40B4-BE49-F238E27FC236}">
                <a16:creationId xmlns:a16="http://schemas.microsoft.com/office/drawing/2014/main" id="{26122151-F575-A62D-A127-6056E8B50C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30568" y="16786657"/>
            <a:ext cx="8477467" cy="67819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207</TotalTime>
  <Words>340</Words>
  <Application>Microsoft Office PowerPoint</Application>
  <PresentationFormat>Custom</PresentationFormat>
  <Paragraphs>16</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esmaeilzadeh</cp:lastModifiedBy>
  <cp:revision>27</cp:revision>
  <dcterms:created xsi:type="dcterms:W3CDTF">2026-09-07T19:22:54Z</dcterms:created>
  <dcterms:modified xsi:type="dcterms:W3CDTF">2026-10-11T14:17:42Z</dcterms:modified>
</cp:coreProperties>
</file>