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2" d="100"/>
          <a:sy n="22" d="100"/>
        </p:scale>
        <p:origin x="883"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4679372" y="5044749"/>
            <a:ext cx="32472835"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rtl="1"/>
            <a:r>
              <a:rPr lang="en-US" sz="6000" b="1" dirty="0">
                <a:latin typeface="Times New Roman" panose="02020603050405020304" pitchFamily="18" charset="0"/>
                <a:cs typeface="Times New Roman" panose="02020603050405020304" pitchFamily="18" charset="0"/>
              </a:rPr>
              <a:t>The Role of Nursing Interventions in Early Mobilization of Older Adults Following Orthopedic Surgery: A Systematic Review of Functional Outcomes and Postoperative Complications</a:t>
            </a:r>
            <a:endParaRPr lang="en-US" sz="6000" dirty="0">
              <a:latin typeface="Times New Roman" panose="02020603050405020304" pitchFamily="18" charset="0"/>
              <a:cs typeface="Times New Roman" panose="02020603050405020304" pitchFamily="18"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 1354</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1797415"/>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r>
              <a:rPr lang="en-US" sz="4000" b="1" dirty="0">
                <a:solidFill>
                  <a:schemeClr val="tx1"/>
                </a:solidFill>
                <a:latin typeface="Times New Roman" panose="02020603050405020304" pitchFamily="18" charset="0"/>
                <a:cs typeface="Times New Roman" panose="02020603050405020304" pitchFamily="18" charset="0"/>
              </a:rPr>
              <a:t>Behnaz Farahmand Fard</a:t>
            </a:r>
            <a:r>
              <a:rPr lang="en-US" sz="4000" b="1" baseline="30000" dirty="0">
                <a:solidFill>
                  <a:schemeClr val="tx1"/>
                </a:solidFill>
                <a:latin typeface="Times New Roman" panose="02020603050405020304" pitchFamily="18" charset="0"/>
                <a:cs typeface="Times New Roman" panose="02020603050405020304" pitchFamily="18" charset="0"/>
              </a:rPr>
              <a:t>1</a:t>
            </a:r>
            <a:r>
              <a:rPr lang="en-US" sz="4000" b="1" dirty="0">
                <a:solidFill>
                  <a:schemeClr val="tx1"/>
                </a:solidFill>
                <a:latin typeface="Times New Roman" panose="02020603050405020304" pitchFamily="18" charset="0"/>
                <a:cs typeface="Times New Roman" panose="02020603050405020304" pitchFamily="18" charset="0"/>
              </a:rPr>
              <a:t>, Negar </a:t>
            </a:r>
            <a:r>
              <a:rPr lang="en-US" sz="4000" b="1" dirty="0" err="1">
                <a:solidFill>
                  <a:schemeClr val="tx1"/>
                </a:solidFill>
                <a:latin typeface="Times New Roman" panose="02020603050405020304" pitchFamily="18" charset="0"/>
                <a:cs typeface="Times New Roman" panose="02020603050405020304" pitchFamily="18" charset="0"/>
              </a:rPr>
              <a:t>Esmaeelzadeh</a:t>
            </a:r>
            <a:r>
              <a:rPr lang="en-US" sz="4000" b="1" dirty="0">
                <a:solidFill>
                  <a:schemeClr val="tx1"/>
                </a:solidFill>
                <a:latin typeface="Times New Roman" panose="02020603050405020304" pitchFamily="18" charset="0"/>
                <a:cs typeface="Times New Roman" panose="02020603050405020304" pitchFamily="18" charset="0"/>
              </a:rPr>
              <a:t>*</a:t>
            </a:r>
            <a:r>
              <a:rPr lang="en-US" sz="4000" b="1" baseline="30000" dirty="0">
                <a:solidFill>
                  <a:schemeClr val="tx1"/>
                </a:solidFill>
                <a:latin typeface="Times New Roman" panose="02020603050405020304" pitchFamily="18" charset="0"/>
                <a:cs typeface="Times New Roman" panose="02020603050405020304" pitchFamily="18" charset="0"/>
              </a:rPr>
              <a:t>1</a:t>
            </a:r>
            <a:r>
              <a:rPr lang="en-US" sz="4000" b="1" dirty="0">
                <a:solidFill>
                  <a:schemeClr val="tx1"/>
                </a:solidFill>
                <a:latin typeface="Times New Roman" panose="02020603050405020304" pitchFamily="18" charset="0"/>
                <a:cs typeface="Times New Roman" panose="02020603050405020304" pitchFamily="18" charset="0"/>
              </a:rPr>
              <a:t>, Ali Gholami Fadardi</a:t>
            </a:r>
            <a:r>
              <a:rPr lang="en-US" sz="4000" b="1" baseline="30000" dirty="0">
                <a:solidFill>
                  <a:schemeClr val="tx1"/>
                </a:solidFill>
                <a:latin typeface="Times New Roman" panose="02020603050405020304" pitchFamily="18" charset="0"/>
                <a:cs typeface="Times New Roman" panose="02020603050405020304" pitchFamily="18" charset="0"/>
              </a:rPr>
              <a:t>2</a:t>
            </a:r>
            <a:endParaRPr lang="en-US" sz="4000" dirty="0">
              <a:solidFill>
                <a:schemeClr val="tx1"/>
              </a:solidFill>
              <a:latin typeface="Times New Roman" panose="02020603050405020304" pitchFamily="18" charset="0"/>
              <a:cs typeface="Times New Roman" panose="02020603050405020304" pitchFamily="18" charset="0"/>
            </a:endParaRPr>
          </a:p>
          <a:p>
            <a:pPr algn="ctr" rtl="1"/>
            <a:r>
              <a:rPr lang="en-US" sz="3200" b="1" dirty="0">
                <a:solidFill>
                  <a:schemeClr val="tx1"/>
                </a:solidFill>
                <a:latin typeface="Times New Roman" panose="02020603050405020304" pitchFamily="18" charset="0"/>
                <a:cs typeface="Times New Roman" panose="02020603050405020304" pitchFamily="18" charset="0"/>
              </a:rPr>
              <a:t>1. Department of Nursing, School of Nursing and Midwifery, </a:t>
            </a:r>
            <a:r>
              <a:rPr lang="en-US" sz="3200" b="1" dirty="0" err="1">
                <a:solidFill>
                  <a:schemeClr val="tx1"/>
                </a:solidFill>
                <a:latin typeface="Times New Roman" panose="02020603050405020304" pitchFamily="18" charset="0"/>
                <a:cs typeface="Times New Roman" panose="02020603050405020304" pitchFamily="18" charset="0"/>
              </a:rPr>
              <a:t>Torbat</a:t>
            </a:r>
            <a:r>
              <a:rPr lang="en-US" sz="3200" b="1" dirty="0">
                <a:solidFill>
                  <a:schemeClr val="tx1"/>
                </a:solidFill>
                <a:latin typeface="Times New Roman" panose="02020603050405020304" pitchFamily="18" charset="0"/>
                <a:cs typeface="Times New Roman" panose="02020603050405020304" pitchFamily="18" charset="0"/>
              </a:rPr>
              <a:t> </a:t>
            </a:r>
            <a:r>
              <a:rPr lang="en-US" sz="3200" b="1" dirty="0" err="1">
                <a:solidFill>
                  <a:schemeClr val="tx1"/>
                </a:solidFill>
                <a:latin typeface="Times New Roman" panose="02020603050405020304" pitchFamily="18" charset="0"/>
                <a:cs typeface="Times New Roman" panose="02020603050405020304" pitchFamily="18" charset="0"/>
              </a:rPr>
              <a:t>Heydariyeh</a:t>
            </a:r>
            <a:r>
              <a:rPr lang="en-US" sz="3200" b="1" dirty="0">
                <a:solidFill>
                  <a:schemeClr val="tx1"/>
                </a:solidFill>
                <a:latin typeface="Times New Roman" panose="02020603050405020304" pitchFamily="18" charset="0"/>
                <a:cs typeface="Times New Roman" panose="02020603050405020304" pitchFamily="18" charset="0"/>
              </a:rPr>
              <a:t> University of Medical Sciences, </a:t>
            </a:r>
            <a:r>
              <a:rPr lang="en-US" sz="3200" b="1" dirty="0" err="1">
                <a:solidFill>
                  <a:schemeClr val="tx1"/>
                </a:solidFill>
                <a:latin typeface="Times New Roman" panose="02020603050405020304" pitchFamily="18" charset="0"/>
                <a:cs typeface="Times New Roman" panose="02020603050405020304" pitchFamily="18" charset="0"/>
              </a:rPr>
              <a:t>Torbat</a:t>
            </a:r>
            <a:r>
              <a:rPr lang="en-US" sz="3200" b="1" dirty="0">
                <a:solidFill>
                  <a:schemeClr val="tx1"/>
                </a:solidFill>
                <a:latin typeface="Times New Roman" panose="02020603050405020304" pitchFamily="18" charset="0"/>
                <a:cs typeface="Times New Roman" panose="02020603050405020304" pitchFamily="18" charset="0"/>
              </a:rPr>
              <a:t> </a:t>
            </a:r>
            <a:r>
              <a:rPr lang="en-US" sz="3200" b="1" dirty="0" err="1">
                <a:solidFill>
                  <a:schemeClr val="tx1"/>
                </a:solidFill>
                <a:latin typeface="Times New Roman" panose="02020603050405020304" pitchFamily="18" charset="0"/>
                <a:cs typeface="Times New Roman" panose="02020603050405020304" pitchFamily="18" charset="0"/>
              </a:rPr>
              <a:t>Heydariyeh</a:t>
            </a:r>
            <a:r>
              <a:rPr lang="en-US" sz="3200" b="1" dirty="0">
                <a:solidFill>
                  <a:schemeClr val="tx1"/>
                </a:solidFill>
                <a:latin typeface="Times New Roman" panose="02020603050405020304" pitchFamily="18" charset="0"/>
                <a:cs typeface="Times New Roman" panose="02020603050405020304" pitchFamily="18" charset="0"/>
              </a:rPr>
              <a:t>, Iran</a:t>
            </a:r>
            <a:endParaRPr lang="en-US" sz="3200" dirty="0">
              <a:solidFill>
                <a:schemeClr val="tx1"/>
              </a:solidFill>
              <a:latin typeface="Times New Roman" panose="02020603050405020304" pitchFamily="18" charset="0"/>
              <a:cs typeface="Times New Roman" panose="02020603050405020304" pitchFamily="18" charset="0"/>
            </a:endParaRPr>
          </a:p>
          <a:p>
            <a:pPr algn="ctr" rtl="1"/>
            <a:r>
              <a:rPr lang="en-US" sz="3200" b="1" dirty="0">
                <a:solidFill>
                  <a:schemeClr val="tx1"/>
                </a:solidFill>
                <a:latin typeface="Times New Roman" panose="02020603050405020304" pitchFamily="18" charset="0"/>
                <a:cs typeface="Times New Roman" panose="02020603050405020304" pitchFamily="18" charset="0"/>
              </a:rPr>
              <a:t>2. Department of Nursing, School of Nursing and Midwifery, Shahid Beheshti University of Medical Sciences, Tehran, Iran</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348405" y="11848289"/>
            <a:ext cx="9601200" cy="3416320"/>
          </a:xfrm>
          <a:prstGeom prst="rect">
            <a:avLst/>
          </a:prstGeom>
          <a:noFill/>
        </p:spPr>
        <p:txBody>
          <a:bodyPr wrap="square" rtlCol="0">
            <a:spAutoFit/>
          </a:bodyPr>
          <a:lstStyle>
            <a:defPPr>
              <a:defRPr kern="1200"/>
            </a:defPPr>
          </a:lstStyle>
          <a:p>
            <a:pPr algn="just"/>
            <a:r>
              <a:rPr lang="en-US" sz="3600" dirty="0">
                <a:latin typeface="Times New Roman" panose="02020603050405020304" pitchFamily="18" charset="0"/>
                <a:cs typeface="Times New Roman" panose="02020603050405020304" pitchFamily="18" charset="0"/>
              </a:rPr>
              <a:t>Orthopedic surgery in older adults often leads to functional decline and complications. This systematic review evaluated the role of nursing interventions in early mobilization and their impact on functional outcomes and postoperative complications in older orthopedic patients.</a:t>
            </a:r>
            <a:endParaRPr lang="en-US" sz="3600" dirty="0">
              <a:solidFill>
                <a:srgbClr val="000001"/>
              </a:solidFill>
              <a:latin typeface="Times New Roman" panose="02020603050405020304" pitchFamily="18" charset="0"/>
              <a:cs typeface="Times New Roman" panose="02020603050405020304" pitchFamily="18" charset="0"/>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286475"/>
            <a:ext cx="9857035" cy="6740307"/>
          </a:xfrm>
          <a:prstGeom prst="rect">
            <a:avLst/>
          </a:prstGeom>
          <a:noFill/>
        </p:spPr>
        <p:txBody>
          <a:bodyPr wrap="square" rtlCol="0">
            <a:spAutoFit/>
          </a:bodyPr>
          <a:lstStyle>
            <a:defPPr>
              <a:defRPr kern="1200"/>
            </a:defPPr>
          </a:lstStyle>
          <a:p>
            <a:pPr algn="just"/>
            <a:r>
              <a:rPr lang="en-US" sz="3600" dirty="0">
                <a:latin typeface="Times New Roman" panose="02020603050405020304" pitchFamily="18" charset="0"/>
                <a:cs typeface="Times New Roman" panose="02020603050405020304" pitchFamily="18" charset="0"/>
              </a:rPr>
              <a:t> Nursing interventions are central and pivotal to the safe and effective delivery of early mobilization in geriatric orthopedic care, directly mitigating postoperative morbidity and functional dependency. To bridge the gap between evidence and clinical practice, healthcare systems should implement standardized, individualized, and nurse-led multidisciplinary mobilization protocols. Such structured pathways, reinforced by ongoing nursing assessments, are essential to optimize recovery trajectories and improve quality of life in this vulnerable population.</a:t>
            </a:r>
            <a:endParaRPr lang="en-US" sz="3600" dirty="0">
              <a:solidFill>
                <a:srgbClr val="000001"/>
              </a:solidFill>
              <a:latin typeface="Times New Roman" panose="02020603050405020304" pitchFamily="18" charset="0"/>
              <a:ea typeface="Times New Roman"/>
              <a:cs typeface="Times New Roman" panose="02020603050405020304" pitchFamily="18" charset="0"/>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9" y="19669478"/>
            <a:ext cx="9729118" cy="3323987"/>
          </a:xfrm>
          <a:prstGeom prst="rect">
            <a:avLst/>
          </a:prstGeom>
        </p:spPr>
        <p:txBody>
          <a:bodyPr wrap="square" lIns="0" tIns="0" rIns="0" bIns="0" rtlCol="0" anchor="t">
            <a:spAutoFit/>
          </a:bodyPr>
          <a:lstStyle/>
          <a:p>
            <a:pPr algn="just"/>
            <a:r>
              <a:rPr lang="en-US" sz="3600" dirty="0" err="1">
                <a:latin typeface="Times New Roman" panose="02020603050405020304" pitchFamily="18" charset="0"/>
                <a:cs typeface="Times New Roman" panose="02020603050405020304" pitchFamily="18" charset="0"/>
              </a:rPr>
              <a:t>Sarkies</a:t>
            </a:r>
            <a:r>
              <a:rPr lang="en-US" sz="3600" dirty="0">
                <a:latin typeface="Times New Roman" panose="02020603050405020304" pitchFamily="18" charset="0"/>
                <a:cs typeface="Times New Roman" panose="02020603050405020304" pitchFamily="18" charset="0"/>
              </a:rPr>
              <a:t>, M. N., Testa, L., Carrigan, A., Roberts, N., Gray, R., Sherrington, C., ... &amp; Sheehan, K. (2023). Perioperative interventions to improve early </a:t>
            </a:r>
            <a:r>
              <a:rPr lang="en-US" sz="3600" dirty="0" err="1">
                <a:latin typeface="Times New Roman" panose="02020603050405020304" pitchFamily="18" charset="0"/>
                <a:cs typeface="Times New Roman" panose="02020603050405020304" pitchFamily="18" charset="0"/>
              </a:rPr>
              <a:t>mobilisation</a:t>
            </a:r>
            <a:r>
              <a:rPr lang="en-US" sz="3600" dirty="0">
                <a:latin typeface="Times New Roman" panose="02020603050405020304" pitchFamily="18" charset="0"/>
                <a:cs typeface="Times New Roman" panose="02020603050405020304" pitchFamily="18" charset="0"/>
              </a:rPr>
              <a:t> and physical function after hip fracture: a systematic review and meta-analysis. </a:t>
            </a:r>
            <a:r>
              <a:rPr lang="en-US" sz="3600" i="1" dirty="0">
                <a:latin typeface="Times New Roman" panose="02020603050405020304" pitchFamily="18" charset="0"/>
                <a:cs typeface="Times New Roman" panose="02020603050405020304" pitchFamily="18" charset="0"/>
              </a:rPr>
              <a:t>Age and ageing</a:t>
            </a:r>
            <a:r>
              <a:rPr lang="en-US" sz="3600" dirty="0">
                <a:latin typeface="Times New Roman" panose="02020603050405020304" pitchFamily="18" charset="0"/>
                <a:cs typeface="Times New Roman" panose="02020603050405020304" pitchFamily="18" charset="0"/>
              </a:rPr>
              <a:t>, </a:t>
            </a:r>
            <a:r>
              <a:rPr lang="en-US" sz="3600" i="1" dirty="0">
                <a:latin typeface="Times New Roman" panose="02020603050405020304" pitchFamily="18" charset="0"/>
                <a:cs typeface="Times New Roman" panose="02020603050405020304" pitchFamily="18" charset="0"/>
              </a:rPr>
              <a:t>52</a:t>
            </a:r>
            <a:r>
              <a:rPr lang="en-US" sz="3600" dirty="0">
                <a:latin typeface="Times New Roman" panose="02020603050405020304" pitchFamily="18" charset="0"/>
                <a:cs typeface="Times New Roman" panose="02020603050405020304" pitchFamily="18" charset="0"/>
              </a:rPr>
              <a:t>(8), afad154.‏</a:t>
            </a:r>
            <a:endParaRPr lang="en-US" sz="3600" dirty="0">
              <a:solidFill>
                <a:srgbClr val="000001"/>
              </a:solidFill>
              <a:latin typeface="Times New Roman" panose="02020603050405020304" pitchFamily="18" charset="0"/>
              <a:ea typeface="Times New Roman"/>
              <a:cs typeface="Times New Roman" panose="02020603050405020304" pitchFamily="18" charset="0"/>
              <a:sym typeface="Times New Roman"/>
            </a:endParaRP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1221983" y="20822594"/>
            <a:ext cx="10058400" cy="2354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latin typeface="Times New Roman" panose="02020603050405020304" pitchFamily="18" charset="0"/>
                <a:cs typeface="Times New Roman" panose="02020603050405020304" pitchFamily="18" charset="0"/>
              </a:rPr>
              <a:t>Decreased incidences of thromboembolic, pulmonary, cognitive (delirium), and pressure injury complications were reported, though variations existed based on surgical type and timing.</a:t>
            </a:r>
            <a:endParaRPr lang="en-US" sz="3600" dirty="0">
              <a:solidFill>
                <a:srgbClr val="000001"/>
              </a:solidFill>
              <a:latin typeface="Times New Roman" panose="02020603050405020304" pitchFamily="18" charset="0"/>
              <a:cs typeface="Times New Roman" panose="02020603050405020304" pitchFamily="18" charset="0"/>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mc:AlternateContent xmlns:mc="http://schemas.openxmlformats.org/markup-compatibility/2006">
        <mc:Choice xmlns:a14="http://schemas.microsoft.com/office/drawing/2010/main" Requires="a14">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5124480"/>
              </a:xfrm>
              <a:prstGeom prst="rect">
                <a:avLst/>
              </a:prstGeom>
              <a:noFill/>
              <a:ln>
                <a:noFill/>
              </a:ln>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latin typeface="Times New Roman" panose="02020603050405020304" pitchFamily="18" charset="0"/>
                    <a:cs typeface="Times New Roman" panose="02020603050405020304" pitchFamily="18" charset="0"/>
                  </a:rPr>
                  <a:t>Following PRISMA guidelines, databases PubMed, Scopus, Web of Science, SID, and </a:t>
                </a:r>
                <a:r>
                  <a:rPr lang="en-US" sz="3600" dirty="0" err="1">
                    <a:latin typeface="Times New Roman" panose="02020603050405020304" pitchFamily="18" charset="0"/>
                    <a:cs typeface="Times New Roman" panose="02020603050405020304" pitchFamily="18" charset="0"/>
                  </a:rPr>
                  <a:t>Magiran</a:t>
                </a:r>
                <a:r>
                  <a:rPr lang="en-US" sz="3600" dirty="0">
                    <a:latin typeface="Times New Roman" panose="02020603050405020304" pitchFamily="18" charset="0"/>
                    <a:cs typeface="Times New Roman" panose="02020603050405020304" pitchFamily="18" charset="0"/>
                  </a:rPr>
                  <a:t> were systematically searched from 2015 to 2023. Eligible studies evaluated nurse-led early mobilization in older adults (aged </a:t>
                </a:r>
                <a14:m>
                  <m:oMath xmlns:m="http://schemas.openxmlformats.org/officeDocument/2006/math">
                    <m:r>
                      <a:rPr lang="en-US" sz="3600" i="1"/>
                      <m:t>≥60</m:t>
                    </m:r>
                  </m:oMath>
                </a14:m>
                <a:r>
                  <a:rPr lang="en-US" sz="3600" dirty="0">
                    <a:latin typeface="Times New Roman" panose="02020603050405020304" pitchFamily="18" charset="0"/>
                    <a:cs typeface="Times New Roman" panose="02020603050405020304" pitchFamily="18" charset="0"/>
                  </a:rPr>
                  <a:t>years) undergoing orthopedic surgery. Studies with non-orthopedic, younger, or non-mobilization cohorts were excluded. Following standard screening, eight eligible studies were included and synthesized narratively.</a:t>
                </a:r>
                <a:endParaRPr lang="en-US" sz="3600" dirty="0">
                  <a:solidFill>
                    <a:srgbClr val="000001"/>
                  </a:solidFill>
                  <a:latin typeface="Times New Roman" panose="02020603050405020304" pitchFamily="18" charset="0"/>
                  <a:cs typeface="Times New Roman" panose="02020603050405020304" pitchFamily="18" charset="0"/>
                </a:endParaRPr>
              </a:p>
            </p:txBody>
          </p:sp>
        </mc:Choice>
        <mc:Fallback>
          <p:sp>
            <p:nvSpPr>
              <p:cNvPr id="96" name="Text Box 6">
                <a:extLst>
                  <a:ext uri="{FF2B5EF4-FFF2-40B4-BE49-F238E27FC236}">
                    <a16:creationId xmlns:a16="http://schemas.microsoft.com/office/drawing/2014/main" id="{BC3C95CE-436E-4FC3-8AAD-2B0E1BCB16FE}"/>
                  </a:ext>
                </a:extLst>
              </p:cNvPr>
              <p:cNvSpPr txBox="1">
                <a:spLocks noRot="1" noChangeAspect="1" noMove="1" noResize="1" noEditPoints="1" noAdjustHandles="1" noChangeArrowheads="1" noChangeShapeType="1" noTextEdit="1"/>
              </p:cNvSpPr>
              <p:nvPr/>
            </p:nvSpPr>
            <p:spPr bwMode="auto">
              <a:xfrm>
                <a:off x="276963" y="18187624"/>
                <a:ext cx="10058400" cy="5124480"/>
              </a:xfrm>
              <a:prstGeom prst="rect">
                <a:avLst/>
              </a:prstGeom>
              <a:blipFill>
                <a:blip r:embed="rId3"/>
                <a:stretch>
                  <a:fillRect l="-1394" t="-1548" r="-1394" b="-2976"/>
                </a:stretch>
              </a:blip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035036" y="11955149"/>
            <a:ext cx="10058400" cy="4016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latin typeface="Times New Roman" panose="02020603050405020304" pitchFamily="18" charset="0"/>
                <a:cs typeface="Times New Roman" panose="02020603050405020304" pitchFamily="18" charset="0"/>
              </a:rPr>
              <a:t>Nursing interventions primarily encompassed multimodal pain management, hemodynamic and fall-risk monitoring, progressive ambulation, patient education, and multidisciplinary coordination. Early mobilization significantly enhanced functional recovery, mobility, and activities of daily living (ADL), while reducing hospital length of stay. </a:t>
            </a:r>
            <a:endParaRPr lang="en-US" sz="3600" dirty="0">
              <a:solidFill>
                <a:srgbClr val="000001"/>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FF0F403C-F431-8F17-94D0-899DA0DE37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88498" y="12045896"/>
            <a:ext cx="8827292" cy="813577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6EC4B15A-D13A-3617-39E5-1C82EDF17EE3}"/>
              </a:ext>
            </a:extLst>
          </p:cNvPr>
          <p:cNvPicPr>
            <a:picLocks noChangeAspect="1"/>
          </p:cNvPicPr>
          <p:nvPr/>
        </p:nvPicPr>
        <p:blipFill>
          <a:blip r:embed="rId5">
            <a:extLst>
              <a:ext uri="{28A0092B-C50C-407E-A947-70E740481C1C}">
                <a14:useLocalDpi xmlns:a14="http://schemas.microsoft.com/office/drawing/2010/main" val="0"/>
              </a:ext>
            </a:extLst>
          </a:blip>
          <a:srcRect t="50000" r="45241" b="3934"/>
          <a:stretch>
            <a:fillRect/>
          </a:stretch>
        </p:blipFill>
        <p:spPr>
          <a:xfrm>
            <a:off x="22419630" y="16657474"/>
            <a:ext cx="9525889" cy="534236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5" name="Picture 14">
            <a:extLst>
              <a:ext uri="{FF2B5EF4-FFF2-40B4-BE49-F238E27FC236}">
                <a16:creationId xmlns:a16="http://schemas.microsoft.com/office/drawing/2014/main" id="{8DCF4BDB-30DD-22F2-6A1F-0C6F542F27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405" y="4466492"/>
            <a:ext cx="4754440" cy="50534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233</TotalTime>
  <Words>415</Words>
  <Application>Microsoft Office PowerPoint</Application>
  <PresentationFormat>Custom</PresentationFormat>
  <Paragraphs>17</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esmaeilzadeh</cp:lastModifiedBy>
  <cp:revision>27</cp:revision>
  <dcterms:created xsi:type="dcterms:W3CDTF">2026-09-07T19:22:54Z</dcterms:created>
  <dcterms:modified xsi:type="dcterms:W3CDTF">2026-10-11T12:32:06Z</dcterms:modified>
</cp:coreProperties>
</file>