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883"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8497862" y="4981638"/>
            <a:ext cx="27513974"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r>
              <a:rPr lang="en-US" sz="6000" b="1" dirty="0">
                <a:latin typeface="Times New Roman" panose="02020603050405020304" pitchFamily="18" charset="0"/>
                <a:cs typeface="Times New Roman" panose="02020603050405020304" pitchFamily="18" charset="0"/>
              </a:rPr>
              <a:t>Barriers and Facilitators of Digital Health Technologies Adoption in Older Adults with Chronic Diseases: An Integrative Review of Evidence</a:t>
            </a:r>
            <a:endParaRPr lang="en-US" sz="6000" dirty="0">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1355</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1206484"/>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en-US" sz="4000" b="1" dirty="0">
                <a:solidFill>
                  <a:schemeClr val="tx1"/>
                </a:solidFill>
                <a:latin typeface="Times New Roman" panose="02020603050405020304" pitchFamily="18" charset="0"/>
                <a:cs typeface="Times New Roman" panose="02020603050405020304" pitchFamily="18" charset="0"/>
              </a:rPr>
              <a:t>Negar Esmaeelzadeh</a:t>
            </a:r>
            <a:r>
              <a:rPr lang="en-US" sz="4000" b="1" baseline="30000" dirty="0">
                <a:solidFill>
                  <a:schemeClr val="tx1"/>
                </a:solidFill>
                <a:latin typeface="Times New Roman" panose="02020603050405020304" pitchFamily="18" charset="0"/>
                <a:cs typeface="Times New Roman" panose="02020603050405020304" pitchFamily="18" charset="0"/>
              </a:rPr>
              <a:t>1</a:t>
            </a:r>
            <a:r>
              <a:rPr lang="en-US" sz="4000" b="1" dirty="0">
                <a:solidFill>
                  <a:schemeClr val="tx1"/>
                </a:solidFill>
                <a:latin typeface="Times New Roman" panose="02020603050405020304" pitchFamily="18" charset="0"/>
                <a:cs typeface="Times New Roman" panose="02020603050405020304" pitchFamily="18" charset="0"/>
              </a:rPr>
              <a:t>, Behnaz Farahmand Fard*</a:t>
            </a:r>
            <a:r>
              <a:rPr lang="en-US" sz="4000" b="1" baseline="30000" dirty="0">
                <a:solidFill>
                  <a:schemeClr val="tx1"/>
                </a:solidFill>
                <a:latin typeface="Times New Roman" panose="02020603050405020304" pitchFamily="18" charset="0"/>
                <a:cs typeface="Times New Roman" panose="02020603050405020304" pitchFamily="18" charset="0"/>
              </a:rPr>
              <a:t>1</a:t>
            </a:r>
            <a:endParaRPr lang="en-US" sz="4000" dirty="0">
              <a:solidFill>
                <a:schemeClr val="tx1"/>
              </a:solidFill>
              <a:latin typeface="Times New Roman" panose="02020603050405020304" pitchFamily="18" charset="0"/>
              <a:cs typeface="Times New Roman" panose="02020603050405020304" pitchFamily="18" charset="0"/>
            </a:endParaRPr>
          </a:p>
          <a:p>
            <a:pPr algn="ctr" rtl="1"/>
            <a:r>
              <a:rPr lang="en-US" sz="3200" b="1" dirty="0">
                <a:solidFill>
                  <a:schemeClr val="tx1"/>
                </a:solidFill>
                <a:latin typeface="Times New Roman" panose="02020603050405020304" pitchFamily="18" charset="0"/>
                <a:cs typeface="Times New Roman" panose="02020603050405020304" pitchFamily="18" charset="0"/>
              </a:rPr>
              <a:t>1. Department of Nursing, School of Nursing and Midwifery, </a:t>
            </a:r>
            <a:r>
              <a:rPr lang="en-US" sz="3200" b="1" dirty="0" err="1">
                <a:solidFill>
                  <a:schemeClr val="tx1"/>
                </a:solidFill>
                <a:latin typeface="Times New Roman" panose="02020603050405020304" pitchFamily="18" charset="0"/>
                <a:cs typeface="Times New Roman" panose="02020603050405020304" pitchFamily="18" charset="0"/>
              </a:rPr>
              <a:t>Torbat</a:t>
            </a:r>
            <a:r>
              <a:rPr lang="en-US" sz="3200" b="1" dirty="0">
                <a:solidFill>
                  <a:schemeClr val="tx1"/>
                </a:solidFill>
                <a:latin typeface="Times New Roman" panose="02020603050405020304" pitchFamily="18" charset="0"/>
                <a:cs typeface="Times New Roman" panose="02020603050405020304" pitchFamily="18" charset="0"/>
              </a:rPr>
              <a:t> </a:t>
            </a:r>
            <a:r>
              <a:rPr lang="en-US" sz="3200" b="1" dirty="0" err="1">
                <a:solidFill>
                  <a:schemeClr val="tx1"/>
                </a:solidFill>
                <a:latin typeface="Times New Roman" panose="02020603050405020304" pitchFamily="18" charset="0"/>
                <a:cs typeface="Times New Roman" panose="02020603050405020304" pitchFamily="18" charset="0"/>
              </a:rPr>
              <a:t>Heydariyeh</a:t>
            </a:r>
            <a:r>
              <a:rPr lang="en-US" sz="3200" b="1" dirty="0">
                <a:solidFill>
                  <a:schemeClr val="tx1"/>
                </a:solidFill>
                <a:latin typeface="Times New Roman" panose="02020603050405020304" pitchFamily="18" charset="0"/>
                <a:cs typeface="Times New Roman" panose="02020603050405020304" pitchFamily="18" charset="0"/>
              </a:rPr>
              <a:t> University of Medical Sciences, </a:t>
            </a:r>
            <a:r>
              <a:rPr lang="en-US" sz="3200" b="1" dirty="0" err="1">
                <a:solidFill>
                  <a:schemeClr val="tx1"/>
                </a:solidFill>
                <a:latin typeface="Times New Roman" panose="02020603050405020304" pitchFamily="18" charset="0"/>
                <a:cs typeface="Times New Roman" panose="02020603050405020304" pitchFamily="18" charset="0"/>
              </a:rPr>
              <a:t>Torbat</a:t>
            </a:r>
            <a:r>
              <a:rPr lang="en-US" sz="3200" b="1" dirty="0">
                <a:solidFill>
                  <a:schemeClr val="tx1"/>
                </a:solidFill>
                <a:latin typeface="Times New Roman" panose="02020603050405020304" pitchFamily="18" charset="0"/>
                <a:cs typeface="Times New Roman" panose="02020603050405020304" pitchFamily="18" charset="0"/>
              </a:rPr>
              <a:t> </a:t>
            </a:r>
            <a:r>
              <a:rPr lang="en-US" sz="3200" b="1" dirty="0" err="1">
                <a:solidFill>
                  <a:schemeClr val="tx1"/>
                </a:solidFill>
                <a:latin typeface="Times New Roman" panose="02020603050405020304" pitchFamily="18" charset="0"/>
                <a:cs typeface="Times New Roman" panose="02020603050405020304" pitchFamily="18" charset="0"/>
              </a:rPr>
              <a:t>Heydariyeh</a:t>
            </a:r>
            <a:r>
              <a:rPr lang="en-US" sz="3200" b="1" dirty="0">
                <a:solidFill>
                  <a:schemeClr val="tx1"/>
                </a:solidFill>
                <a:latin typeface="Times New Roman" panose="02020603050405020304" pitchFamily="18" charset="0"/>
                <a:cs typeface="Times New Roman" panose="02020603050405020304" pitchFamily="18" charset="0"/>
              </a:rPr>
              <a:t>, Iran</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7" y="11877512"/>
            <a:ext cx="9601200" cy="4524315"/>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cs typeface="Times New Roman" panose="02020603050405020304" pitchFamily="18" charset="0"/>
              </a:rPr>
              <a:t>Digital health technologies offer substantial potential to enhance independence and self-management in chronic patients; however, their adoption among the older population faces unique challenges. This study aimed to synthesize existing evidence regarding the barriers and facilitators of digital health technology adoption in older adults with chronic diseases.</a:t>
            </a:r>
            <a:endParaRPr lang="en-US" sz="3600" dirty="0">
              <a:solidFill>
                <a:srgbClr val="000001"/>
              </a:solidFill>
              <a:latin typeface="Times New Roman" panose="02020603050405020304" pitchFamily="18" charset="0"/>
              <a:cs typeface="Times New Roman" panose="02020603050405020304" pitchFamily="18" charset="0"/>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3970318"/>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cs typeface="Times New Roman" panose="02020603050405020304" pitchFamily="18" charset="0"/>
              </a:rPr>
              <a:t>Digital interventions are highly effective tools in community health nursing for empowering older adults in chronic disease management. To maximize clinical and psychological benefits, future interventions must prioritize age-friendly designs and provide adequate digital literacy training for the elderly.</a:t>
            </a:r>
            <a:endParaRPr lang="en-US" sz="36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669478"/>
            <a:ext cx="9729118" cy="2769989"/>
          </a:xfrm>
          <a:prstGeom prst="rect">
            <a:avLst/>
          </a:prstGeom>
        </p:spPr>
        <p:txBody>
          <a:bodyPr wrap="square" lIns="0" tIns="0" rIns="0" bIns="0" rtlCol="0" anchor="t">
            <a:spAutoFit/>
          </a:bodyPr>
          <a:lstStyle/>
          <a:p>
            <a:r>
              <a:rPr lang="en-US" sz="3600" dirty="0" err="1">
                <a:latin typeface="Times New Roman" panose="02020603050405020304" pitchFamily="18" charset="0"/>
                <a:cs typeface="Times New Roman" panose="02020603050405020304" pitchFamily="18" charset="0"/>
              </a:rPr>
              <a:t>Bertolazzi</a:t>
            </a:r>
            <a:r>
              <a:rPr lang="en-US" sz="3600" dirty="0">
                <a:latin typeface="Times New Roman" panose="02020603050405020304" pitchFamily="18" charset="0"/>
                <a:cs typeface="Times New Roman" panose="02020603050405020304" pitchFamily="18" charset="0"/>
              </a:rPr>
              <a:t>, A., Quaglia, V., &amp; </a:t>
            </a:r>
            <a:r>
              <a:rPr lang="en-US" sz="3600" dirty="0" err="1">
                <a:latin typeface="Times New Roman" panose="02020603050405020304" pitchFamily="18" charset="0"/>
                <a:cs typeface="Times New Roman" panose="02020603050405020304" pitchFamily="18" charset="0"/>
              </a:rPr>
              <a:t>Bongelli</a:t>
            </a:r>
            <a:r>
              <a:rPr lang="en-US" sz="3600" dirty="0">
                <a:latin typeface="Times New Roman" panose="02020603050405020304" pitchFamily="18" charset="0"/>
                <a:cs typeface="Times New Roman" panose="02020603050405020304" pitchFamily="18" charset="0"/>
              </a:rPr>
              <a:t>, R. (2024). Barriers and facilitators to health technology adoption by older adults with chronic diseases: an integrative systematic review. BMC public health, 24(1), 506.‏</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174141" y="18846701"/>
            <a:ext cx="10058400" cy="512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This integrative review was conducted based on the Whittemore and </a:t>
            </a:r>
            <a:r>
              <a:rPr lang="en-US" sz="3600" dirty="0" err="1">
                <a:latin typeface="Times New Roman" panose="02020603050405020304" pitchFamily="18" charset="0"/>
                <a:cs typeface="Times New Roman" panose="02020603050405020304" pitchFamily="18" charset="0"/>
              </a:rPr>
              <a:t>Knafl</a:t>
            </a:r>
            <a:r>
              <a:rPr lang="en-US" sz="3600" dirty="0">
                <a:latin typeface="Times New Roman" panose="02020603050405020304" pitchFamily="18" charset="0"/>
                <a:cs typeface="Times New Roman" panose="02020603050405020304" pitchFamily="18" charset="0"/>
              </a:rPr>
              <a:t> methodological framework. A comprehensive search was performed in PubMed, Scopus, and Web of Science databases from 2021 to 2026 using a </a:t>
            </a:r>
            <a:r>
              <a:rPr lang="en-US" sz="3600" dirty="0" err="1">
                <a:latin typeface="Times New Roman" panose="02020603050405020304" pitchFamily="18" charset="0"/>
                <a:cs typeface="Times New Roman" panose="02020603050405020304" pitchFamily="18" charset="0"/>
              </a:rPr>
              <a:t>MeSH</a:t>
            </a:r>
            <a:r>
              <a:rPr lang="en-US" sz="3600" dirty="0">
                <a:latin typeface="Times New Roman" panose="02020603050405020304" pitchFamily="18" charset="0"/>
                <a:cs typeface="Times New Roman" panose="02020603050405020304" pitchFamily="18" charset="0"/>
              </a:rPr>
              <a:t>-based search strategy. The methodological quality of included studies was appraised using the Mixed Methods Appraisal Tool (MMAT), and data were synthesized using thematic analysis.</a:t>
            </a:r>
            <a:endParaRPr lang="en-US" sz="3600" dirty="0">
              <a:solidFill>
                <a:srgbClr val="000001"/>
              </a:solidFill>
              <a:latin typeface="Times New Roman" panose="02020603050405020304" pitchFamily="18" charset="0"/>
              <a:cs typeface="Times New Roman" panose="02020603050405020304" pitchFamily="18" charset="0"/>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21983" y="11905772"/>
            <a:ext cx="20713588" cy="2908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 Among the 11 included studies, key barriers were categorized into four dimensions: individual (low digital health literacy, cognitive decline), technological (poor user interface design, system complexity), economic (equipment costs), and psychological (privacy concerns, resistance to change). Conversely, major facilitators included perceived usefulness, continuous support from family and caregivers, older-adult-centered user design, and personalized training.</a:t>
            </a:r>
            <a:endParaRPr lang="en-US" sz="3600" dirty="0">
              <a:solidFill>
                <a:srgbClr val="000001"/>
              </a:solidFill>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0B9D48D0-28A0-1A61-A63F-8F090223678B}"/>
              </a:ext>
            </a:extLst>
          </p:cNvPr>
          <p:cNvPicPr>
            <a:picLocks noChangeAspect="1"/>
          </p:cNvPicPr>
          <p:nvPr/>
        </p:nvPicPr>
        <p:blipFill>
          <a:blip r:embed="rId3">
            <a:extLst>
              <a:ext uri="{28A0092B-C50C-407E-A947-70E740481C1C}">
                <a14:useLocalDpi xmlns:a14="http://schemas.microsoft.com/office/drawing/2010/main" val="0"/>
              </a:ext>
            </a:extLst>
          </a:blip>
          <a:srcRect b="15706"/>
          <a:stretch>
            <a:fillRect/>
          </a:stretch>
        </p:blipFill>
        <p:spPr>
          <a:xfrm>
            <a:off x="12200479" y="15977420"/>
            <a:ext cx="9636369" cy="62796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8F94763A-AD11-DED9-541D-164CA54F856E}"/>
              </a:ext>
            </a:extLst>
          </p:cNvPr>
          <p:cNvPicPr>
            <a:picLocks noChangeAspect="1"/>
          </p:cNvPicPr>
          <p:nvPr/>
        </p:nvPicPr>
        <p:blipFill>
          <a:blip r:embed="rId4">
            <a:extLst>
              <a:ext uri="{28A0092B-C50C-407E-A947-70E740481C1C}">
                <a14:useLocalDpi xmlns:a14="http://schemas.microsoft.com/office/drawing/2010/main" val="0"/>
              </a:ext>
            </a:extLst>
          </a:blip>
          <a:srcRect l="52856" t="49031"/>
          <a:stretch>
            <a:fillRect/>
          </a:stretch>
        </p:blipFill>
        <p:spPr>
          <a:xfrm>
            <a:off x="22367631" y="15977420"/>
            <a:ext cx="8712598" cy="62796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a:extLst>
              <a:ext uri="{FF2B5EF4-FFF2-40B4-BE49-F238E27FC236}">
                <a16:creationId xmlns:a16="http://schemas.microsoft.com/office/drawing/2014/main" id="{F72D50D3-85CF-B036-0165-3B4604C5F1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1490" y="4436542"/>
            <a:ext cx="3837983" cy="51173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236</TotalTime>
  <Words>335</Words>
  <Application>Microsoft Office PowerPoint</Application>
  <PresentationFormat>Custom</PresentationFormat>
  <Paragraphs>15</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esmaeilzadeh</cp:lastModifiedBy>
  <cp:revision>29</cp:revision>
  <dcterms:created xsi:type="dcterms:W3CDTF">2026-09-07T19:22:54Z</dcterms:created>
  <dcterms:modified xsi:type="dcterms:W3CDTF">2026-10-11T12:28:16Z</dcterms:modified>
</cp:coreProperties>
</file>