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5557B412-6EBF-43D6-A79E-F1B8EFA0E184}" type="datetimeFigureOut">
              <a:rPr lang="en-US" smtClean="0"/>
              <a:t>10/11/2026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F00FB20-656B-4640-A76D-C81D11B75E05}" type="slidenum">
              <a:rPr lang="en-US" smtClean="0"/>
              <a:t>‹#›</a:t>
            </a:fld>
            <a:endParaRPr lang="en-US"/>
          </a:p>
        </p:txBody>
      </p:sp>
    </p:spTree>
    <p:extLst>
      <p:ext uri="{BB962C8B-B14F-4D97-AF65-F5344CB8AC3E}">
        <p14:creationId xmlns:p14="http://schemas.microsoft.com/office/powerpoint/2010/main" val="286855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0FB20-656B-4640-A76D-C81D11B75E05}" type="slidenum">
              <a:rPr lang="en-US" smtClean="0"/>
              <a:t>1</a:t>
            </a:fld>
            <a:endParaRPr lang="en-US"/>
          </a:p>
        </p:txBody>
      </p:sp>
    </p:spTree>
    <p:extLst>
      <p:ext uri="{BB962C8B-B14F-4D97-AF65-F5344CB8AC3E}">
        <p14:creationId xmlns:p14="http://schemas.microsoft.com/office/powerpoint/2010/main" val="4029505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65581" y="4483036"/>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en-US" sz="6000" b="1" dirty="0">
                <a:latin typeface="Times New Roman" panose="02020603050405020304" pitchFamily="18" charset="0"/>
                <a:cs typeface="Times New Roman" panose="02020603050405020304" pitchFamily="18" charset="0"/>
              </a:rPr>
              <a:t>Nurses’ Perspectives on Artificial Intelligence for Diabetic Foot Ulcer Management: A Structured Narrative Review</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1493</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7496271" y="6514483"/>
            <a:ext cx="29676557" cy="3570208"/>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a:solidFill>
                  <a:schemeClr val="tx1"/>
                </a:solidFill>
                <a:latin typeface="Times New Roman" panose="02020603050405020304" pitchFamily="18" charset="0"/>
                <a:cs typeface="Times New Roman" panose="02020603050405020304" pitchFamily="18" charset="0"/>
              </a:rPr>
              <a:t>Behnaz Farahmandfard</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a:t>
            </a:r>
            <a:r>
              <a:rPr lang="en-US" sz="4000" b="1" dirty="0" err="1">
                <a:solidFill>
                  <a:schemeClr val="tx1"/>
                </a:solidFill>
                <a:latin typeface="Times New Roman" panose="02020603050405020304" pitchFamily="18" charset="0"/>
                <a:cs typeface="Times New Roman" panose="02020603050405020304" pitchFamily="18" charset="0"/>
              </a:rPr>
              <a:t>Kheizaran</a:t>
            </a:r>
            <a:r>
              <a:rPr lang="en-US" sz="4000" b="1" dirty="0">
                <a:solidFill>
                  <a:schemeClr val="tx1"/>
                </a:solidFill>
                <a:latin typeface="Times New Roman" panose="02020603050405020304" pitchFamily="18" charset="0"/>
                <a:cs typeface="Times New Roman" panose="02020603050405020304" pitchFamily="18" charset="0"/>
              </a:rPr>
              <a:t> Miri</a:t>
            </a:r>
            <a:r>
              <a:rPr lang="en-US" sz="4000" b="1" baseline="30000" dirty="0">
                <a:solidFill>
                  <a:schemeClr val="tx1"/>
                </a:solidFill>
                <a:latin typeface="Times New Roman" panose="02020603050405020304" pitchFamily="18" charset="0"/>
                <a:cs typeface="Times New Roman" panose="02020603050405020304" pitchFamily="18" charset="0"/>
              </a:rPr>
              <a:t>2</a:t>
            </a:r>
            <a:r>
              <a:rPr lang="en-US" sz="4000" b="1" dirty="0">
                <a:solidFill>
                  <a:schemeClr val="tx1"/>
                </a:solidFill>
                <a:latin typeface="Times New Roman" panose="02020603050405020304" pitchFamily="18" charset="0"/>
                <a:cs typeface="Times New Roman" panose="02020603050405020304" pitchFamily="18" charset="0"/>
              </a:rPr>
              <a:t>, Negar Esmaeelzadeh</a:t>
            </a:r>
            <a:r>
              <a:rPr lang="en-US" sz="4000" b="1" baseline="30000" dirty="0">
                <a:solidFill>
                  <a:schemeClr val="tx1"/>
                </a:solidFill>
                <a:latin typeface="Times New Roman" panose="02020603050405020304" pitchFamily="18" charset="0"/>
                <a:cs typeface="Times New Roman" panose="02020603050405020304" pitchFamily="18" charset="0"/>
              </a:rPr>
              <a:t>3</a:t>
            </a:r>
            <a:r>
              <a:rPr lang="en-US" sz="4000" b="1" dirty="0">
                <a:solidFill>
                  <a:schemeClr val="tx1"/>
                </a:solidFill>
                <a:latin typeface="Times New Roman" panose="02020603050405020304" pitchFamily="18" charset="0"/>
                <a:cs typeface="Times New Roman" panose="02020603050405020304" pitchFamily="18" charset="0"/>
              </a:rPr>
              <a:t>, Ali Gholamifadardi</a:t>
            </a:r>
            <a:r>
              <a:rPr lang="en-US" sz="4000" b="1" baseline="30000" dirty="0">
                <a:solidFill>
                  <a:schemeClr val="tx1"/>
                </a:solidFill>
                <a:latin typeface="Times New Roman" panose="02020603050405020304" pitchFamily="18" charset="0"/>
                <a:cs typeface="Times New Roman" panose="02020603050405020304" pitchFamily="18" charset="0"/>
              </a:rPr>
              <a:t>4</a:t>
            </a:r>
            <a:r>
              <a:rPr lang="en-US" sz="4000" b="1" dirty="0">
                <a:solidFill>
                  <a:schemeClr val="tx1"/>
                </a:solidFill>
                <a:latin typeface="Times New Roman" panose="02020603050405020304" pitchFamily="18" charset="0"/>
                <a:cs typeface="Times New Roman" panose="02020603050405020304" pitchFamily="18" charset="0"/>
              </a:rPr>
              <a:t>, Alireza </a:t>
            </a:r>
            <a:r>
              <a:rPr lang="en-US" sz="4000" b="1" dirty="0" err="1">
                <a:solidFill>
                  <a:schemeClr val="tx1"/>
                </a:solidFill>
                <a:latin typeface="Times New Roman" panose="02020603050405020304" pitchFamily="18" charset="0"/>
                <a:cs typeface="Times New Roman" panose="02020603050405020304" pitchFamily="18" charset="0"/>
              </a:rPr>
              <a:t>Sardashti</a:t>
            </a:r>
            <a:r>
              <a:rPr lang="en-US" sz="4000" b="1" dirty="0">
                <a:solidFill>
                  <a:schemeClr val="tx1"/>
                </a:solidFill>
                <a:latin typeface="Times New Roman" panose="02020603050405020304" pitchFamily="18" charset="0"/>
                <a:cs typeface="Times New Roman" panose="02020603050405020304" pitchFamily="18" charset="0"/>
              </a:rPr>
              <a:t>*</a:t>
            </a:r>
            <a:r>
              <a:rPr lang="en-US" sz="4000" b="1" baseline="30000" dirty="0">
                <a:solidFill>
                  <a:schemeClr val="tx1"/>
                </a:solidFill>
                <a:latin typeface="Times New Roman" panose="02020603050405020304" pitchFamily="18" charset="0"/>
                <a:cs typeface="Times New Roman" panose="02020603050405020304" pitchFamily="18" charset="0"/>
              </a:rPr>
              <a:t>5</a:t>
            </a:r>
            <a:endParaRPr lang="en-US" sz="4000" dirty="0">
              <a:solidFill>
                <a:schemeClr val="tx1"/>
              </a:solidFill>
              <a:latin typeface="Times New Roman" panose="02020603050405020304" pitchFamily="18" charset="0"/>
              <a:cs typeface="Times New Roman" panose="02020603050405020304" pitchFamily="18" charset="0"/>
            </a:endParaRPr>
          </a:p>
          <a:p>
            <a:pPr algn="ctr"/>
            <a:r>
              <a:rPr lang="en-US" sz="3200" dirty="0">
                <a:solidFill>
                  <a:schemeClr val="tx1"/>
                </a:solidFill>
                <a:latin typeface="Times New Roman" panose="02020603050405020304" pitchFamily="18" charset="0"/>
                <a:cs typeface="Times New Roman" panose="02020603050405020304" pitchFamily="18" charset="0"/>
              </a:rPr>
              <a:t>1. School of Nursing and Midwifery,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University of Medical Sciences,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Iran</a:t>
            </a:r>
          </a:p>
          <a:p>
            <a:pPr algn="ctr"/>
            <a:r>
              <a:rPr lang="en-US" sz="3200" dirty="0">
                <a:solidFill>
                  <a:schemeClr val="tx1"/>
                </a:solidFill>
                <a:latin typeface="Times New Roman" panose="02020603050405020304" pitchFamily="18" charset="0"/>
                <a:cs typeface="Times New Roman" panose="02020603050405020304" pitchFamily="18" charset="0"/>
              </a:rPr>
              <a:t>2. Assistant Professor of Nursing, School of Nursing and Midwifery,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University of Medical Sciences,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Iran</a:t>
            </a:r>
          </a:p>
          <a:p>
            <a:pPr algn="ctr"/>
            <a:r>
              <a:rPr lang="en-US" sz="3200" dirty="0">
                <a:solidFill>
                  <a:schemeClr val="tx1"/>
                </a:solidFill>
                <a:latin typeface="Times New Roman" panose="02020603050405020304" pitchFamily="18" charset="0"/>
                <a:cs typeface="Times New Roman" panose="02020603050405020304" pitchFamily="18" charset="0"/>
              </a:rPr>
              <a:t>3. School of Nursing and Midwifery,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University of Medical Sciences,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Iran</a:t>
            </a:r>
          </a:p>
          <a:p>
            <a:pPr algn="ctr"/>
            <a:r>
              <a:rPr lang="en-US" sz="3200" dirty="0">
                <a:solidFill>
                  <a:schemeClr val="tx1"/>
                </a:solidFill>
                <a:latin typeface="Times New Roman" panose="02020603050405020304" pitchFamily="18" charset="0"/>
                <a:cs typeface="Times New Roman" panose="02020603050405020304" pitchFamily="18" charset="0"/>
              </a:rPr>
              <a:t>4. Department of Nursing, School of Nursing and Midwifery, Shahid Beheshti University of Medical Sciences, Tehran, Iran</a:t>
            </a:r>
          </a:p>
          <a:p>
            <a:pPr algn="ctr"/>
            <a:r>
              <a:rPr lang="en-US" sz="3200" dirty="0">
                <a:solidFill>
                  <a:schemeClr val="tx1"/>
                </a:solidFill>
                <a:latin typeface="Times New Roman" panose="02020603050405020304" pitchFamily="18" charset="0"/>
                <a:cs typeface="Times New Roman" panose="02020603050405020304" pitchFamily="18" charset="0"/>
              </a:rPr>
              <a:t>5. Master of Science Student in Nursing, BSc, Student Research Committee,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University of Medical Sciences,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Iran</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970318"/>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Diabetic foot ulcer (DFU) is a common, chronic, and costly complication of diabetes. While Artificial Intelligence (AI) is increasingly applied in wound assessment, monitoring, and clinical decision support, evidence regarding nurses’ perceptions and their actual usage of these technologies in DFU care remains limited.</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416320"/>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AI can support nursing assessment and clinical decision-making in DFU care; however, current evidence is limited and heterogeneous. Future implementation should prioritize human oversight, clinical validation, data quality, and continuous verification of AI-generated outputs.</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2769989"/>
          </a:xfrm>
          <a:prstGeom prst="rect">
            <a:avLst/>
          </a:prstGeom>
        </p:spPr>
        <p:txBody>
          <a:bodyPr wrap="square" lIns="0" tIns="0" rIns="0" bIns="0" rtlCol="0" anchor="t">
            <a:spAutoFit/>
          </a:bodyPr>
          <a:lstStyle/>
          <a:p>
            <a:pPr algn="just"/>
            <a:r>
              <a:rPr lang="en-US" sz="3600" dirty="0">
                <a:latin typeface="Times New Roman" panose="02020603050405020304" pitchFamily="18" charset="0"/>
                <a:cs typeface="Times New Roman" panose="02020603050405020304" pitchFamily="18" charset="0"/>
              </a:rPr>
              <a:t>Ding, D., </a:t>
            </a:r>
            <a:r>
              <a:rPr lang="en-US" sz="3600" dirty="0" err="1">
                <a:latin typeface="Times New Roman" panose="02020603050405020304" pitchFamily="18" charset="0"/>
                <a:cs typeface="Times New Roman" panose="02020603050405020304" pitchFamily="18" charset="0"/>
              </a:rPr>
              <a:t>Alhaskawi</a:t>
            </a:r>
            <a:r>
              <a:rPr lang="en-US" sz="3600" dirty="0">
                <a:latin typeface="Times New Roman" panose="02020603050405020304" pitchFamily="18" charset="0"/>
                <a:cs typeface="Times New Roman" panose="02020603050405020304" pitchFamily="18" charset="0"/>
              </a:rPr>
              <a:t>, A. H., Shen, J., Yang, M., Liu, Y., He, L., ... &amp; Lu, H. (2026). Nursing Roles in Diabetic Foot Ulcer Prevention, Wound Management, and Digital Monitoring. </a:t>
            </a:r>
            <a:r>
              <a:rPr lang="en-US" sz="3600" i="1" dirty="0">
                <a:latin typeface="Times New Roman" panose="02020603050405020304" pitchFamily="18" charset="0"/>
                <a:cs typeface="Times New Roman" panose="02020603050405020304" pitchFamily="18" charset="0"/>
              </a:rPr>
              <a:t>Journal of Visualized Experiments (</a:t>
            </a:r>
            <a:r>
              <a:rPr lang="en-US" sz="3600" i="1" dirty="0" err="1">
                <a:latin typeface="Times New Roman" panose="02020603050405020304" pitchFamily="18" charset="0"/>
                <a:cs typeface="Times New Roman" panose="02020603050405020304" pitchFamily="18" charset="0"/>
              </a:rPr>
              <a:t>JoVE</a:t>
            </a:r>
            <a:r>
              <a:rPr lang="en-US" sz="3600" i="1" dirty="0">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(235), e71452.‏</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678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A structured narrative review was conducted across PubMed, Scopus, Web of Science, CINAHL, and the Scientific Information Database (SID). The search strategy included keywords related to diabetic foot ulcers, AI, machine learning, and nursing workflow. From 118 studies published between 2020 and 2026, three studies met the predetermined inclusion criteria after methodological quality assessment using the Critical Appraisal Skills </a:t>
            </a:r>
            <a:r>
              <a:rPr lang="en-US" sz="3600" dirty="0" err="1">
                <a:latin typeface="Times New Roman" panose="02020603050405020304" pitchFamily="18" charset="0"/>
                <a:cs typeface="Times New Roman" panose="02020603050405020304" pitchFamily="18" charset="0"/>
              </a:rPr>
              <a:t>Programme</a:t>
            </a:r>
            <a:r>
              <a:rPr lang="en-US" sz="3600" dirty="0">
                <a:latin typeface="Times New Roman" panose="02020603050405020304" pitchFamily="18" charset="0"/>
                <a:cs typeface="Times New Roman" panose="02020603050405020304" pitchFamily="18" charset="0"/>
              </a:rPr>
              <a:t> (CASP) and Joanna Briggs Institute (JBI) tools.</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757335" y="11722068"/>
            <a:ext cx="8746327" cy="7340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The selected studies examined multisensory screening systems, AI-based wound monitoring applications, and generative AI models. From a nursing perspective, AI is perceived as beneficial for wound assessment, facilitating early risk detection, tracking wound progression, and reducing documentation burdens. However, concerns were raised regarding image quality, usability, integration with electronic health records (EHR), infection control, maintenance costs, reliability, and the potential for inaccurate or outdated outputs from generative AI.</a:t>
            </a:r>
          </a:p>
        </p:txBody>
      </p:sp>
      <p:pic>
        <p:nvPicPr>
          <p:cNvPr id="4" name="Picture 3">
            <a:extLst>
              <a:ext uri="{FF2B5EF4-FFF2-40B4-BE49-F238E27FC236}">
                <a16:creationId xmlns:a16="http://schemas.microsoft.com/office/drawing/2014/main" id="{BCDFBF40-3DBA-5489-BCD8-12A151274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5016" y="4135834"/>
            <a:ext cx="5876582" cy="58765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852FC06A-0C4D-3646-E132-4BCFE304B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57335" y="20081437"/>
            <a:ext cx="4172896" cy="32640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a:extLst>
              <a:ext uri="{FF2B5EF4-FFF2-40B4-BE49-F238E27FC236}">
                <a16:creationId xmlns:a16="http://schemas.microsoft.com/office/drawing/2014/main" id="{9EF77FEA-B4D6-320B-2C13-711FDABBB0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81682" y="12752264"/>
            <a:ext cx="10748293" cy="869536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a:extLst>
              <a:ext uri="{FF2B5EF4-FFF2-40B4-BE49-F238E27FC236}">
                <a16:creationId xmlns:a16="http://schemas.microsoft.com/office/drawing/2014/main" id="{7201E651-C441-4460-CE27-C0920BAB08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28753" y="14976532"/>
            <a:ext cx="5763549" cy="4435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a:extLst>
              <a:ext uri="{FF2B5EF4-FFF2-40B4-BE49-F238E27FC236}">
                <a16:creationId xmlns:a16="http://schemas.microsoft.com/office/drawing/2014/main" id="{E8D3AE74-A313-0822-883B-64DF438A9914}"/>
              </a:ext>
            </a:extLst>
          </p:cNvPr>
          <p:cNvPicPr>
            <a:picLocks noChangeAspect="1"/>
          </p:cNvPicPr>
          <p:nvPr/>
        </p:nvPicPr>
        <p:blipFill>
          <a:blip r:embed="rId8">
            <a:extLst>
              <a:ext uri="{28A0092B-C50C-407E-A947-70E740481C1C}">
                <a14:useLocalDpi xmlns:a14="http://schemas.microsoft.com/office/drawing/2010/main" val="0"/>
              </a:ext>
            </a:extLst>
          </a:blip>
          <a:srcRect l="58089" t="1512" r="8993" b="36991"/>
          <a:stretch>
            <a:fillRect/>
          </a:stretch>
        </p:blipFill>
        <p:spPr>
          <a:xfrm>
            <a:off x="16908251" y="19931127"/>
            <a:ext cx="3453512" cy="34143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481</Words>
  <Application>Microsoft Office PowerPoint</Application>
  <PresentationFormat>Custom</PresentationFormat>
  <Paragraphs>20</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esmaeilzadeh</cp:lastModifiedBy>
  <cp:revision>27</cp:revision>
  <dcterms:created xsi:type="dcterms:W3CDTF">2026-09-07T19:22:54Z</dcterms:created>
  <dcterms:modified xsi:type="dcterms:W3CDTF">2026-10-11T13:59:57Z</dcterms:modified>
</cp:coreProperties>
</file>