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65" r:id="rId5"/>
    <p:sldId id="258" r:id="rId6"/>
    <p:sldId id="264" r:id="rId7"/>
    <p:sldId id="267" r:id="rId8"/>
    <p:sldId id="266" r:id="rId9"/>
    <p:sldId id="263" r:id="rId10"/>
    <p:sldId id="262" r:id="rId11"/>
    <p:sldId id="261" r:id="rId1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-96" y="138"/>
      </p:cViewPr>
      <p:guideLst>
        <p:guide orient="horz" pos="7689"/>
        <p:guide pos="1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36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19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430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96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18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947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55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64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756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23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2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62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47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22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88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788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80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89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53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152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040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254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62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472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220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688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778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0801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893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53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0152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040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2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2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2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2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 Box 1059">
            <a:extLst>
              <a:ext uri="{FF2B5EF4-FFF2-40B4-BE49-F238E27FC236}">
                <a16:creationId xmlns=""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عنوان </a:t>
            </a:r>
            <a:r>
              <a:rPr kumimoji="0" lang="fa-IR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مقاله</a:t>
            </a:r>
          </a:p>
          <a:p>
            <a:pPr lvl="0" algn="ctr" defTabSz="4029542" rtl="1">
              <a:spcBef>
                <a:spcPct val="20000"/>
              </a:spcBef>
              <a:defRPr/>
            </a:pPr>
            <a:r>
              <a:rPr lang="fa-IR" sz="60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بررسی رابطه بین اضطراب سلامت و تجربه استرس ادراک شده با فرسودگی ‏شغلی ‏در ‏‏پرستاران شاغل در بخش های ویژه ‏بیمارستان رازی شهر قائمشهر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5" name="Text Box 1059">
            <a:extLst>
              <a:ext uri="{FF2B5EF4-FFF2-40B4-BE49-F238E27FC236}">
                <a16:creationId xmlns=""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3804" y="9038431"/>
            <a:ext cx="30544167" cy="459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 rtl="1">
              <a:spcBef>
                <a:spcPct val="20000"/>
              </a:spcBef>
              <a:defRPr/>
            </a:pPr>
            <a:r>
              <a:rPr lang="fa-IR" sz="44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یارعلی دوستی ‎، زهرا رجب پور ، فاطمه ابراهیمی کلاریجانی </a:t>
            </a:r>
            <a:r>
              <a:rPr lang="fa-IR" sz="4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‎</a:t>
            </a:r>
          </a:p>
          <a:p>
            <a:pPr lvl="0" algn="ctr" defTabSz="4029542" rtl="1">
              <a:spcBef>
                <a:spcPct val="20000"/>
              </a:spcBef>
              <a:defRPr/>
            </a:pPr>
            <a:r>
              <a:rPr lang="fa-IR" sz="44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 ‎‏1. دکتری روانشناسی، گروه روانشناسی، موسسه آموزش عالی فروردین قائمشهر، ایران‎.‎</a:t>
            </a:r>
          </a:p>
          <a:p>
            <a:pPr lvl="0" algn="ctr" defTabSz="4029542" rtl="1">
              <a:spcBef>
                <a:spcPct val="20000"/>
              </a:spcBef>
              <a:defRPr/>
            </a:pPr>
            <a:r>
              <a:rPr lang="fa-IR" sz="44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‏2. دکتری روانشناسی، گروه روانشناسی، موسسه آموزش عالی فروردین قائمشهر، ایران‎.‎</a:t>
            </a:r>
          </a:p>
          <a:p>
            <a:pPr lvl="0" algn="ctr" defTabSz="4029542" rtl="1">
              <a:spcBef>
                <a:spcPct val="20000"/>
              </a:spcBef>
              <a:defRPr/>
            </a:pPr>
            <a:r>
              <a:rPr lang="fa-IR" sz="44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‏3. ‏(نویسنده مسئول) کارشناسی ارشد روانشناسی، گرایش عمومی، موسسه آموزش عالی فروردین قائمشهر، ایران.‏</a:t>
            </a:r>
          </a:p>
          <a:p>
            <a:pPr lvl="0" algn="ctr" defTabSz="4029542" rtl="1">
              <a:spcBef>
                <a:spcPct val="20000"/>
              </a:spcBef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5012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311820"/>
            <a:ext cx="25603199" cy="3270079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 rtl="1">
              <a:defRPr/>
            </a:pPr>
            <a:r>
              <a:rPr lang="fa-IR" sz="9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43600" y="8887123"/>
            <a:ext cx="28346400" cy="1160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پرستاران به عنوان بزرگترین گروه ارایه دهنده خدمات بهداشتی باید از کیفیت زندگی کاری مطلوب و حداقل ‏اضطراب برخوردار باشند تا بتوانند مراقبت ها را به شکل مطلوب به مددجویان ارایه دهند. پرستاران از جمله ‏افرادی هستند که همواره در معرض آسیب های ناشی از اضطراب ‏ و استرس ‏ قرار دارند. محیط کار و ‏فعالیت های مربوط به کار پرستاران از عوامل تهدیدکننده و ایجاد استرس می باشد (مایر و سالووی ، 2022)، ‏این استرس ها، می توانند روی سلامت روانی و همین طور عملکرد پرستاران تأثیر منفی بگذارد. براساس ‏مطالعات صورت گرفته، در هر هفته 4/7 درصد پرستاران به علت فرسودگی یا ناتوانی ناشی از استرس و ‏اضطراب غیبت می کنند که 80 درصد بیشتر از سایر گروه‎ ‎های شغلی هستند (ادین ، 2025). </a:t>
            </a:r>
          </a:p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با توجه به اینکه پژوهشی با این موضوع تاکنون در کشور صورت نگرفته است، نتایج این پژوهش می تواند ‏در بهبود مشکلات روحی و روانی کادر درمان، کاهش میزان اضطراب سلامت، تجربه استرس ادراک شده و ‏فرسودگی شغلی، افزایش کیفیت زندگی پرستاران و پیشگیری از بروز بسیاری از آسیب های روانی در ‏پرستاران موثر باشد، لذا سوال پژوهش این می باشد که آیا بین اضطراب سلامت و تجربه استرس ادراک شده ‏با فرسودگی شغلی ‏در ‏پرستاران شاغل ‏در بخش های ویژه رابطه وجود دارد؟</a:t>
            </a:r>
          </a:p>
          <a:p>
            <a:pPr algn="just" rtl="1"/>
            <a:endParaRPr lang="fa-IR" sz="4400" b="1" dirty="0">
              <a:cs typeface="B Zar" pitchFamily="2" charset="-78"/>
            </a:endParaRPr>
          </a:p>
          <a:p>
            <a:pPr algn="just" rtl="1"/>
            <a:endParaRPr lang="en-US" sz="44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279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063924"/>
            <a:ext cx="27546300" cy="4118175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8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06974" y="9829324"/>
            <a:ext cx="28262263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روش پژوهش حاضر با توجه به موضوع و اهداف پژوهش توصيفي از نوع همبستگي است. ‏</a:t>
            </a:r>
          </a:p>
          <a:p>
            <a:pPr algn="just" rtl="1">
              <a:lnSpc>
                <a:spcPct val="150000"/>
              </a:lnSpc>
            </a:pPr>
            <a:endParaRPr lang="fa-IR" sz="4400" b="1" dirty="0">
              <a:cs typeface="B Zar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جامعه و نمونه آماري تحقيق ‏</a:t>
            </a:r>
          </a:p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جامعه آماری این پژوهش را کلیه پرستاران شاغل در بخش های ویژه بیمارستان رازی شهر قائمشهر در سال ‏‏1404 كه ‏تعداد كل آنها برابر 281 نفر می باشند، تشکیل دادند. همچنین نمونه بر اساس جدول کرجسی و ‏مورگان ‏‏(1970) 162 نفر از پرستاران شاغل در بخش های ویژه بیمارستان رازی ، که با استفاده از روش ‏نمونه گیری تصادفی ‏ساده انتخاب شدند.</a:t>
            </a:r>
            <a:r>
              <a:rPr lang="fa-IR" sz="4400" b="1" dirty="0" smtClean="0">
                <a:cs typeface="B Zar" pitchFamily="2" charset="-78"/>
              </a:rPr>
              <a:t>‏</a:t>
            </a:r>
          </a:p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تجزیه و تحلیل داده ها</a:t>
            </a:r>
          </a:p>
          <a:p>
            <a:pPr algn="just" rtl="1">
              <a:lnSpc>
                <a:spcPct val="150000"/>
              </a:lnSpc>
            </a:pPr>
            <a:r>
              <a:rPr lang="fa-IR" sz="4400" b="1" dirty="0">
                <a:cs typeface="B Zar" pitchFamily="2" charset="-78"/>
              </a:rPr>
              <a:t>برای تجزیه و تحلیل داده ها از آمار توصیفی مثل؛ میانگین، انحراف معیار، حداقل و حداکثر نمرات و ‏آمار ‏استنباطی مثل؛ ضریب همبستگی پیرسون و تحلیل رگرسیون چند متغییری با استفاده از نرم افزار ‏</a:t>
            </a:r>
            <a:r>
              <a:rPr lang="en-US" sz="4400" b="1" dirty="0">
                <a:cs typeface="B Zar" pitchFamily="2" charset="-78"/>
              </a:rPr>
              <a:t>SPSS‏ ‏</a:t>
            </a:r>
            <a:r>
              <a:rPr lang="fa-IR" sz="4400" b="1" dirty="0">
                <a:cs typeface="B Zar" pitchFamily="2" charset="-78"/>
              </a:rPr>
              <a:t>نسخه ‏‏26 استفاده شد.‏</a:t>
            </a:r>
          </a:p>
          <a:p>
            <a:pPr algn="r" rtl="1"/>
            <a:endParaRPr lang="fa-IR" sz="36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550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2558" y="4771233"/>
            <a:ext cx="23340957" cy="391556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 rtl="1">
              <a:defRPr/>
            </a:pPr>
            <a:r>
              <a:rPr lang="fa-IR" sz="72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7200" b="1" dirty="0">
              <a:solidFill>
                <a:prstClr val="white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86" y="9782174"/>
            <a:ext cx="36537899" cy="1147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6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2558" y="4771233"/>
            <a:ext cx="23340957" cy="391556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 rtl="1">
              <a:defRPr/>
            </a:pPr>
            <a:r>
              <a:rPr lang="fa-IR" sz="72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7200" b="1" dirty="0">
              <a:solidFill>
                <a:prstClr val="white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9867900"/>
            <a:ext cx="33489900" cy="1150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60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2558" y="4771233"/>
            <a:ext cx="23340957" cy="391556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667875"/>
            <a:ext cx="37338000" cy="1132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55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717257"/>
            <a:ext cx="26060400" cy="2283743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 rtl="1">
              <a:defRPr/>
            </a:pPr>
            <a:r>
              <a:rPr lang="fa-IR" sz="60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60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43600" y="9478746"/>
            <a:ext cx="28422600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3600" b="1" dirty="0">
                <a:cs typeface="B Zar" pitchFamily="2" charset="-78"/>
              </a:rPr>
              <a:t>‏  بر طبق نتايج بدست آمده مشخص شد که بین اضطراب سلامت با فرسودگی شغلی ‏در ‏پرستاران شاغل ‏در ‏بخش های ‏ویژه بیمارستان رازی ارتباط و همبستگی معناداری وجود دارد. در همین راستا  باقرزاده ‏و مظلوم ‏‏(1404) در پژوهشی نشان دادند که بین پریشانی روانشناختی ‏و اضطراب سلامت باعث افزایش فرسودگی ‏شغلی ‏می شود. همچنین سیاه تیری ‏و قنبری پناه (1403) در پژوهشی نشان دادند که ‏ فرسودگی شغلی ‏ ‏براساس اضطراب سلامت و ‏تعارض کار خانواده ‏قابل پیش بینی است و باعث افزایش فرسودگی شغلی ‏می ‏شود. </a:t>
            </a:r>
            <a:r>
              <a:rPr lang="fa-IR" sz="3600" b="1" dirty="0" smtClean="0">
                <a:cs typeface="B Zar" pitchFamily="2" charset="-78"/>
              </a:rPr>
              <a:t>‏</a:t>
            </a:r>
          </a:p>
          <a:p>
            <a:pPr algn="just" rtl="1">
              <a:lnSpc>
                <a:spcPct val="150000"/>
              </a:lnSpc>
            </a:pPr>
            <a:r>
              <a:rPr lang="fa-IR" sz="3600" b="1" dirty="0">
                <a:cs typeface="B Zar" pitchFamily="2" charset="-78"/>
              </a:rPr>
              <a:t>بر طبق نتايج بدست آمده مشخص شد که بین تجربه استرس ادراک شده با فرسودگی شغلی ‏در ‏پرستاران ‏شاغل ‏در بخش های ‏ویژه بیمارستان رازی ارتباط و همبستگی معناداری وجود دارد. در همین راستا ‏عبدالملکی ‏و رضایی (1404) در بررسی نشان دادند که ارتباط آماری معناداری بین استرس شغلی و فرسودگی ‏شغلی و نیز بین استرس شغلی و سلامت عمومی  مشاهده شد. استرس و فرسودگی شغلی می تواند اثرات ‏نامطلوبی بر عملکرد بالینی پرستار و سلامت روانی او داشته باشد. نتايج تحقيق لو و همکاران (2022) در ‏بررسي نشان دادند كه بين کیفیت زندگی با تجربه استرس ادراک شده و فرسودگي عاطفي، رابطه ی معكوس ‏معني داري وجود دارد. </a:t>
            </a:r>
            <a:endParaRPr lang="fa-IR" sz="3600" b="1" dirty="0" smtClean="0">
              <a:cs typeface="B Zar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3600" b="1" dirty="0">
                <a:cs typeface="B Zar" pitchFamily="2" charset="-78"/>
              </a:rPr>
              <a:t>احتمال عدم صداقت پاسخ دهندگان در پاسخ به گویه ها از ترس عواقب، نتایج پژوهش یا ترس از ‏ارزشیابی ‏موجود، که از محدودیت های پژوهش می باشد. بر اساس نتايج به مسئولان و برنامه ریزان در وزارت ‏بهداشت، درمان و آموزش پزشکی پيشنهاد مي ‏شود با کاهش ميزان اضطراب سلامت و تجربه استرس ادراک ‏شده از طريق برگزاری کارگاه های ‏آموزشی در بیمارستان های سرتاسر کشور، باعث کاهش فرسودگی ‏شغلی ‏در ‏پرستاران ‏‏گردند.‏</a:t>
            </a:r>
            <a:endParaRPr lang="en-US" sz="3600" b="1" dirty="0">
              <a:cs typeface="B Za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155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2100" dirty="0">
                <a:solidFill>
                  <a:srgbClr val="1F1F1F"/>
                </a:solidFill>
                <a:latin typeface="inherit"/>
              </a:rPr>
              <a:t>if available</a:t>
            </a:r>
            <a:r>
              <a:rPr lang="en-US" altLang="en-US" sz="4000" dirty="0">
                <a:solidFill>
                  <a:prstClr val="black"/>
                </a:solidFill>
              </a:rPr>
              <a:t> </a:t>
            </a:r>
            <a:endParaRPr lang="en-US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=""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924300"/>
            <a:ext cx="28994099" cy="3276600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60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7799" y="7200900"/>
            <a:ext cx="39509700" cy="1569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3200" b="1" dirty="0">
                <a:cs typeface="B Zar" pitchFamily="2" charset="-78"/>
              </a:rPr>
              <a:t>باقرزاده، مژده ‏و مظلوم، سهیلا. (1404). همبستگی پریشانی روانشناختی و مقابله با موقعیت های تنش زا، اضطراب سلامت در ‏پرستاران؛ نقش ‏میانجی فرسودگی شغلی. مجله مدیریت ارتقای سلامت، دوره: 13، شماره: 5، ص21_30.‏</a:t>
            </a:r>
          </a:p>
          <a:p>
            <a:pPr algn="just" rtl="1"/>
            <a:r>
              <a:rPr lang="fa-IR" sz="3200" b="1" dirty="0">
                <a:cs typeface="B Zar" pitchFamily="2" charset="-78"/>
              </a:rPr>
              <a:t>سیاه تیری، ناصر ‏و قنبری پناه، افسانه. (1403). مدل علی فرسودگی شغلی بر اساس اضطراب سلامت، تعارض کار خانواده و ‏تحمل ابهام در کارکنان شرکت ‏نفت فلات قاره ایران. مجله مطالعات راهبردی در صنعت نفت و انرژی، دوره: 14، شماره: 53، ‏ص11_19.‏</a:t>
            </a:r>
          </a:p>
          <a:p>
            <a:pPr algn="just" rtl="1"/>
            <a:r>
              <a:rPr lang="fa-IR" sz="3200" b="1" dirty="0">
                <a:cs typeface="B Zar" pitchFamily="2" charset="-78"/>
              </a:rPr>
              <a:t>عبدالملکی، محمد ‏و رضایی، نفیسه. (1404). بررسی استرس و فرسودگی شغلی در پرستاران بخش های ‏ویژه بیمارستان های ‏آموزشی دانشگاه علوم پزشکی ‏همدان. نوزدهمین کنفرانس بین المللی بهداشت، ‏درمان و ارتقای سلامت.</a:t>
            </a:r>
            <a:r>
              <a:rPr lang="fa-IR" sz="3200" b="1" dirty="0" smtClean="0">
                <a:cs typeface="B Zar" pitchFamily="2" charset="-78"/>
              </a:rPr>
              <a:t>‏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Abramowitz, J. S, &amp; Braddock, A. E. (2024). Psychological treatment of health anxiety and ‎hypochondriasis: A bio psychosocial approach. Cambridge, MA: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Hogrefe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&amp;Huber Publishers.‎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Aguayo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R, Vargas C, la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Fuente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, E, Lozano, L M. (2021). A meta-analytic reliability generalization ‎study‏ ‏of the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Maslach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Burnout Inventory. International Journal of Clinical and Health ‎Psychology;‎‏ ‏‎11(2): 343-61.‎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Bhárbara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R, Fernando P, Erika S, Francisco F, Jonathan S, Fernando A. (2019). Correlation between ‎Stress and Quality of Life Experienced by Caregivers: Perception of a Group of Healthcare ‎Professionals. Open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Nurs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J;11:135 -41.‎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Cohen S,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Kamarck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TA. (2025). Global measure of perceived stress. Journal ‎of Health and Social ‎Behavior;34: 385-396.‎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Dallas T,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Kononovas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K.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Japonijos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Jav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Lietuvos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(2020).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StudentŲ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Suvokto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Streso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Ir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AŠ ‎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Efektyvumo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Palyginimas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. Psichologija;39:59-70.‎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Edward, K.L. (2023). The phenomenon of resilience in crisis care mental health ‎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clinicians”,International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Journal of Mental Health Nursing, 14 (2),142– 148.‎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Freire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C,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Ferradás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MDM, Valle A,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Núñez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JC, Vallejo G. (2023). Profiles of Psychological Well-being ‎and Coping Strategies among University Students. Front Psychol;7.‎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Håland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, Å. &amp; Bailey, R. (2023). Symptoms of health anxiety in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obsessiveecompulsive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disorder: ‎relationship with treatment outcome and metacognition. Journal of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ObsessiveCompulsive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and ‎Related Disorders; 5: 76-81.‎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Lambert, E.G., Hogan, N.L., &amp; Griffin, M.L. (2024). The impact of distributive and procedural ‎justice on correctional staff job stress, job satisfaction, and organizational commitment. Journal ‎of Criminal Justice, 35, 644-656.‎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Lackritz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, I. James R. (2025). Exploring burnout among university faculty: incidence, performance, ‎and demographic issues, Journal of Teaching and Teacher Education 20.‎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Lu KY, Chang LC &amp; Wu HL. (2022). Relationships between professional commitment, job ‎satisfaction, and work stress in public health nurses in Taiwan. J Prof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Nurs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; 23(2): 110-6.‎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Mayer JD,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Salovey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P. (2022). Emotional Intelligence. Imagination Cognition Personality; 9:185-211‎</a:t>
            </a:r>
          </a:p>
          <a:p>
            <a:pPr algn="just">
              <a:lnSpc>
                <a:spcPct val="150000"/>
              </a:lnSpc>
            </a:pP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Moffa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‏ ‏KJ,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McConnachie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A, and Morrison JM. (2019). First year medical student stress and coping in ‎a problem-based learning medical curriculum. Med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Educ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; 38:482-491.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‎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550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1492</Words>
  <Application>Microsoft Office PowerPoint</Application>
  <PresentationFormat>Custom</PresentationFormat>
  <Paragraphs>48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1234</cp:lastModifiedBy>
  <cp:revision>37</cp:revision>
  <dcterms:created xsi:type="dcterms:W3CDTF">2026-09-07T19:22:54Z</dcterms:created>
  <dcterms:modified xsi:type="dcterms:W3CDTF">2026-10-04T15:57:03Z</dcterms:modified>
</cp:coreProperties>
</file>