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 snapToGrid="0">
      <p:cViewPr varScale="1">
        <p:scale>
          <a:sx n="22" d="100"/>
          <a:sy n="22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solidFill>
                  <a:srgbClr val="000000"/>
                </a:solidFill>
                <a:latin typeface="Noto Naskh Arabic"/>
              </a:rPr>
              <a:t>مروری بر عملکرد چت‌بات‌های هوشمند و مدل‌های زبانی بزرگ در مراقبت‌های مادر و نوزاد</a:t>
            </a:r>
            <a:endParaRPr lang="en-US" sz="8000" b="1" dirty="0">
              <a:latin typeface="Times New Roman" panose="02020603050405020304" pitchFamily="18" charset="0"/>
              <a:cs typeface="B Zar" panose="00000400000000000000" pitchFamily="2" charset="-78"/>
            </a:endParaRPr>
          </a:p>
          <a:p>
            <a:pPr algn="ctr" defTabSz="4029542">
              <a:spcBef>
                <a:spcPct val="20000"/>
              </a:spcBef>
              <a:defRPr/>
            </a:pP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7" y="4326549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268381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ریحانه جنید (1)، تکتم دهقانی (2)</a:t>
            </a:r>
            <a:endParaRPr lang="en-US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marL="742950" indent="-742950" algn="ctr" rtl="1">
              <a:buAutoNum type="arabicParenBoth"/>
            </a:pPr>
            <a:r>
              <a:rPr lang="fa-IR" sz="4000" b="1" dirty="0">
                <a:solidFill>
                  <a:srgbClr val="000000"/>
                </a:solidFill>
                <a:latin typeface="Noto Naskh Arabic"/>
              </a:rPr>
              <a:t> گروه کامپیوتر، مؤسسه آموزش عالی توس
گروه انفورماتیک پزشکی، دانشکده پزشکی، علوم پزشکی مشهد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56358" y="11406284"/>
            <a:ext cx="95420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ar-SA" sz="3200" dirty="0"/>
              <a:t>بارداری و پس از زایمان دوره‌های حیاتی برای سلامت جسمی و روانی هستند.</a:t>
            </a:r>
            <a:br>
              <a:rPr lang="ar-SA" sz="3200" dirty="0"/>
            </a:br>
            <a:r>
              <a:rPr lang="ar-SA" sz="3200" dirty="0"/>
              <a:t>10 تا 25 درصد از زنان در دوران بارداری یا پس از زایمان اضطراب یا افسردگی را تجربه می‌کنند.</a:t>
            </a:r>
            <a:br>
              <a:rPr lang="ar-SA" sz="3200" dirty="0"/>
            </a:br>
            <a:r>
              <a:rPr lang="ar-SA" sz="3200" dirty="0"/>
              <a:t>بسیاری از آنها با چالش‌هایی مانند زمان محدود مشاوره، کمبود متخصصان و دسترسی محدود به مراقبت مواجه هستند.</a:t>
            </a:r>
            <a:br>
              <a:rPr lang="ar-SA" sz="3200" dirty="0"/>
            </a:br>
            <a:r>
              <a:rPr lang="ar-SA" sz="3200" dirty="0"/>
              <a:t>اینترنت اطلاعات ارائه می‌دهد، اما قابلیت اطمینان آن متغیر است و ممکن است منجر به اطلاعات نادرست شود.</a:t>
            </a:r>
            <a:br>
              <a:rPr lang="ar-SA" sz="3200" dirty="0"/>
            </a:br>
            <a:r>
              <a:rPr lang="en-US" sz="3200" dirty="0"/>
              <a:t>LLM</a:t>
            </a:r>
            <a:r>
              <a:rPr lang="ar-SA" sz="3200" dirty="0"/>
              <a:t>ها و چت‌بات‌های هوش مصنوعی فرصت‌های جدیدی را برای ارائه پشتیبانی دقیق، در دسترس و محاوره‌ای از سلامت ارائه می‌دهند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0"/>
                </a:solidFill>
                <a:latin typeface="Noto Naskh Arabic"/>
              </a:rPr>
              <a:t>چت‌بات‌ها و </a:t>
            </a:r>
            <a:r>
              <a:rPr lang="en-US" sz="3200" dirty="0">
                <a:solidFill>
                  <a:srgbClr val="000000"/>
                </a:solidFill>
                <a:latin typeface="Noto Naskh Arabic"/>
              </a:rPr>
              <a:t>LLM</a:t>
            </a:r>
            <a:r>
              <a:rPr lang="fa-IR" sz="3200" dirty="0">
                <a:solidFill>
                  <a:srgbClr val="000000"/>
                </a:solidFill>
                <a:latin typeface="Noto Naskh Arabic"/>
              </a:rPr>
              <a:t>ها می‌توانند ابزارهای ارزشمندی در مراقبت از مادران و نوزادان باشند و پشتیبانی قابل دسترس، دقیق و مکالمه‌ای ارائه می‌دهند. با این حال، آنها باید تحت نظارت متخصصان مراقبت‌های بهداشتی و در کنار قضاوت بالینی استفاده شوند. آزمایش‌های بالینی بیشتری برای ارزیابی تأثیر واقعی آنها بر پیامدهای سلامت مورد نیاز است.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1"/>
            <a:r>
              <a:rPr lang="en-US" sz="3200" dirty="0">
                <a:solidFill>
                  <a:srgbClr val="000000"/>
                </a:solidFill>
                <a:latin typeface="Noto Naskh Arabic UI"/>
              </a:rPr>
              <a:t>[1] West M, et al. Int J </a:t>
            </a:r>
            <a:r>
              <a:rPr lang="en-US" sz="3200" dirty="0" err="1">
                <a:solidFill>
                  <a:srgbClr val="000000"/>
                </a:solidFill>
                <a:latin typeface="Noto Naskh Arabic UI"/>
              </a:rPr>
              <a:t>Gynecol</a:t>
            </a:r>
            <a:r>
              <a:rPr lang="en-US" sz="3200" dirty="0">
                <a:solidFill>
                  <a:srgbClr val="000000"/>
                </a:solidFill>
                <a:latin typeface="Noto Naskh Arabic UI"/>
              </a:rPr>
              <a:t> Obstet. 2026;173(1):328–335. doi:10.1002/ijgo.70622
[2] McAlister K, et al. JMIR Form Res. 2025;9:e72469. doi:10.2196/72469
[3] </a:t>
            </a:r>
            <a:r>
              <a:rPr lang="en-US" sz="3200" dirty="0" err="1">
                <a:solidFill>
                  <a:srgbClr val="000000"/>
                </a:solidFill>
                <a:latin typeface="Noto Naskh Arabic UI"/>
              </a:rPr>
              <a:t>Rasoli</a:t>
            </a:r>
            <a:r>
              <a:rPr lang="en-US" sz="3200" dirty="0">
                <a:solidFill>
                  <a:srgbClr val="000000"/>
                </a:solidFill>
                <a:latin typeface="Noto Naskh Arabic UI"/>
              </a:rPr>
              <a:t> R, et al. Oxford Open Digit Health. 2026;4:oqag001. doi:10.1093/</a:t>
            </a:r>
            <a:r>
              <a:rPr lang="en-US" sz="3200" dirty="0" err="1">
                <a:solidFill>
                  <a:srgbClr val="000000"/>
                </a:solidFill>
                <a:latin typeface="Noto Naskh Arabic UI"/>
              </a:rPr>
              <a:t>oodh</a:t>
            </a:r>
            <a:r>
              <a:rPr lang="en-US" sz="3200" dirty="0">
                <a:solidFill>
                  <a:srgbClr val="000000"/>
                </a:solidFill>
                <a:latin typeface="Noto Naskh Arabic UI"/>
              </a:rPr>
              <a:t>/oqag001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ar-SA" sz="3200" dirty="0"/>
              <a:t>یک بررسی روایی از مطالعات منتشر شده بین سال‌های 2023 تا 2026</a:t>
            </a:r>
            <a:br>
              <a:rPr lang="ar-SA" sz="3200" dirty="0"/>
            </a:br>
            <a:r>
              <a:rPr lang="ar-SA" sz="3200" dirty="0"/>
              <a:t>در </a:t>
            </a:r>
            <a:r>
              <a:rPr lang="en-US" sz="3200" dirty="0"/>
              <a:t>PubMed </a:t>
            </a:r>
            <a:r>
              <a:rPr lang="ar-SA" sz="3200" dirty="0"/>
              <a:t>و </a:t>
            </a:r>
            <a:r>
              <a:rPr lang="en-US" sz="3200" dirty="0"/>
              <a:t>Google Scholar، </a:t>
            </a:r>
            <a:r>
              <a:rPr lang="ar-SA" sz="3200" dirty="0"/>
              <a:t>کلمات کلیدی شامل </a:t>
            </a:r>
            <a:r>
              <a:rPr lang="en-US" sz="3200" dirty="0"/>
              <a:t>LLM</a:t>
            </a:r>
            <a:r>
              <a:rPr lang="ar-SA" sz="3200" dirty="0"/>
              <a:t>ها، چت‌بات، هوش مصنوعی، بارداری، سلامت مادران، مراقبت از نوزادان، مراقبت پس از زایمان، استفاده از عملگرهای </a:t>
            </a:r>
            <a:r>
              <a:rPr lang="en-US" sz="3200" dirty="0"/>
              <a:t>AND/OR </a:t>
            </a:r>
            <a:r>
              <a:rPr lang="ar-SA" sz="3200" dirty="0"/>
              <a:t>بود. ده مطالعه واجد شرایط در چهار حوزه مورد تجزیه و تحلیل قرار گرفتند: دقت و کامل بودن، ایمنی بالینی، پشتیبانی از سلامت روان و ملاحظات اخلاقی و فرهنگی.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514350" indent="-514350" algn="just" rtl="1">
              <a:buAutoNum type="arabicPeriod"/>
            </a:pPr>
            <a:r>
              <a:rPr lang="ar-SA" sz="3200" dirty="0">
                <a:solidFill>
                  <a:srgbClr val="000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دقت و کامل بودن</a:t>
            </a:r>
            <a:endParaRPr lang="fa-IR" sz="3200" dirty="0">
              <a:solidFill>
                <a:srgbClr val="000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/>
            <a:r>
              <a:rPr lang="ar-SA" sz="3200" dirty="0">
                <a:solidFill>
                  <a:srgbClr val="0000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مدل‌های پیشرفته در مقایسه با نسخه‌های قبلی عملکرد بالاتری نشان دادند.</a:t>
            </a:r>
            <a:endParaRPr lang="en-US" sz="3200" dirty="0">
              <a:solidFill>
                <a:srgbClr val="0000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FF59BA4-679C-CE02-9ED3-742444E2A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77" y="21022837"/>
            <a:ext cx="10392874" cy="34768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EA5849-15A7-451D-C101-8DD6FA6B1B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9893" y="4873756"/>
            <a:ext cx="9343069" cy="59292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CB7C8CE-7AD5-2F9A-E0F5-8F2D64FAA3E2}"/>
              </a:ext>
            </a:extLst>
          </p:cNvPr>
          <p:cNvSpPr txBox="1"/>
          <p:nvPr/>
        </p:nvSpPr>
        <p:spPr>
          <a:xfrm>
            <a:off x="37949323" y="4486816"/>
            <a:ext cx="2308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5400" dirty="0"/>
              <a:t>1317</a:t>
            </a:r>
            <a:endParaRPr lang="en-US" sz="66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F8B5203-568E-D187-BCED-DFB665924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60" y="4486816"/>
            <a:ext cx="3153480" cy="4411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A graph of different colored rectangular shapes&#10;&#10;AI-generated content may be incorrect.">
            <a:extLst>
              <a:ext uri="{FF2B5EF4-FFF2-40B4-BE49-F238E27FC236}">
                <a16:creationId xmlns:a16="http://schemas.microsoft.com/office/drawing/2014/main" id="{91FDB0DE-2B7D-CA3E-9F88-F1595E531C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2042" y="12571075"/>
            <a:ext cx="7113529" cy="4999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9FFCB1-6AF8-A306-870B-7D2272787E2F}"/>
              </a:ext>
            </a:extLst>
          </p:cNvPr>
          <p:cNvSpPr txBox="1"/>
          <p:nvPr/>
        </p:nvSpPr>
        <p:spPr>
          <a:xfrm>
            <a:off x="12918831" y="11415438"/>
            <a:ext cx="79746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>
                <a:latin typeface="Arial" panose="020B0604020202020204" pitchFamily="34" charset="0"/>
                <a:cs typeface="Arial" panose="020B0604020202020204" pitchFamily="34" charset="0"/>
              </a:rPr>
              <a:t>2. پاسخ‌های ناامن یا گمراه‌کننده</a:t>
            </a:r>
            <a:endParaRPr lang="fa-I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ar-SA" sz="3200" dirty="0">
                <a:latin typeface="Arial" panose="020B0604020202020204" pitchFamily="34" charset="0"/>
                <a:cs typeface="Arial" panose="020B0604020202020204" pitchFamily="34" charset="0"/>
              </a:rPr>
              <a:t>میزان پاسخ‌های ناامن یا گمراه‌کننده بین 5 تا 43 درصد گزارش شده است.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colorful circle with numbers and text&#10;&#10;AI-generated content may be incorrect.">
            <a:extLst>
              <a:ext uri="{FF2B5EF4-FFF2-40B4-BE49-F238E27FC236}">
                <a16:creationId xmlns:a16="http://schemas.microsoft.com/office/drawing/2014/main" id="{CADA187B-9280-D012-6C1B-10D5B95EAC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656" y="12876591"/>
            <a:ext cx="8632818" cy="4999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358696-5F05-A74E-D0DA-A410F0D34EAA}"/>
              </a:ext>
            </a:extLst>
          </p:cNvPr>
          <p:cNvSpPr txBox="1"/>
          <p:nvPr/>
        </p:nvSpPr>
        <p:spPr>
          <a:xfrm>
            <a:off x="23545969" y="18114077"/>
            <a:ext cx="85363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/>
              <a:t>3. تعامل کاربر (چت‌بات‌های تخصصی)</a:t>
            </a:r>
            <a:endParaRPr lang="en-US" sz="3200" dirty="0"/>
          </a:p>
          <a:p>
            <a:pPr algn="r"/>
            <a:r>
              <a:rPr lang="ar-SA" sz="3200" dirty="0"/>
              <a:t>طراحی چت‌بات‌های تخصصی کاربر محور منجر به نرخ تعامل بالا شد.</a:t>
            </a:r>
            <a:endParaRPr lang="en-US" sz="3200" dirty="0"/>
          </a:p>
        </p:txBody>
      </p:sp>
      <p:pic>
        <p:nvPicPr>
          <p:cNvPr id="15" name="Picture 14" descr="A close-up of a pie chart&#10;&#10;AI-generated content may be incorrect.">
            <a:extLst>
              <a:ext uri="{FF2B5EF4-FFF2-40B4-BE49-F238E27FC236}">
                <a16:creationId xmlns:a16="http://schemas.microsoft.com/office/drawing/2014/main" id="{2D5B9E0D-C550-86E5-EE52-764D9D3D2C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2043" y="19683737"/>
            <a:ext cx="7260236" cy="4178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707DC55-2C56-F8DD-7E44-56DC93E80B89}"/>
              </a:ext>
            </a:extLst>
          </p:cNvPr>
          <p:cNvSpPr txBox="1"/>
          <p:nvPr/>
        </p:nvSpPr>
        <p:spPr>
          <a:xfrm>
            <a:off x="12260656" y="18410050"/>
            <a:ext cx="8632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>
                <a:latin typeface="Arial" panose="020B0604020202020204" pitchFamily="34" charset="0"/>
              </a:rPr>
              <a:t>4. یافته‌های کلیدی در چهار حوزه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A screenshot of a phone&#10;&#10;AI-generated content may be incorrect.">
            <a:extLst>
              <a:ext uri="{FF2B5EF4-FFF2-40B4-BE49-F238E27FC236}">
                <a16:creationId xmlns:a16="http://schemas.microsoft.com/office/drawing/2014/main" id="{475E144C-88F9-F5E3-FEBE-A160AAAC9E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656" y="19051333"/>
            <a:ext cx="7260236" cy="4957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 descr="A person holding a baby&#10;&#10;AI-generated content may be incorrect.">
            <a:extLst>
              <a:ext uri="{FF2B5EF4-FFF2-40B4-BE49-F238E27FC236}">
                <a16:creationId xmlns:a16="http://schemas.microsoft.com/office/drawing/2014/main" id="{4B9A8A86-7601-6476-1B9A-CAC825842F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113" y="13309779"/>
            <a:ext cx="5867045" cy="45671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7558B41-1D6B-D5E7-96CF-AE0036A10B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29940" y="4486816"/>
            <a:ext cx="4099659" cy="4250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</TotalTime>
  <Words>435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B Nazanin</vt:lpstr>
      <vt:lpstr>Calibri</vt:lpstr>
      <vt:lpstr>Calibri Light</vt:lpstr>
      <vt:lpstr>inherit</vt:lpstr>
      <vt:lpstr>Libre Baskerville</vt:lpstr>
      <vt:lpstr>Noto Naskh Arabic</vt:lpstr>
      <vt:lpstr>Noto Naskh Arabic UI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reyhane joneid</cp:lastModifiedBy>
  <cp:revision>34</cp:revision>
  <dcterms:created xsi:type="dcterms:W3CDTF">2026-09-07T19:22:54Z</dcterms:created>
  <dcterms:modified xsi:type="dcterms:W3CDTF">2026-10-02T10:48:26Z</dcterms:modified>
</cp:coreProperties>
</file>