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21" d="100"/>
          <a:sy n="21" d="100"/>
        </p:scale>
        <p:origin x="348" y="-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GhavidelS4032@mums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4405841"/>
            <a:ext cx="3419856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lvl="0" algn="ctr" defTabSz="4029542">
              <a:spcBef>
                <a:spcPct val="20000"/>
              </a:spcBef>
              <a:defRPr/>
            </a:pPr>
            <a:r>
              <a:rPr lang="fa-IR" sz="6000" b="1" dirty="0">
                <a:latin typeface="Times New Roman" panose="02020603050405020304" pitchFamily="18" charset="0"/>
                <a:ea typeface="Times New Roman" panose="02020603050405020304" pitchFamily="18" charset="0"/>
                <a:cs typeface="B Titr" panose="00000700000000000000" pitchFamily="2" charset="-78"/>
              </a:rPr>
              <a:t>مروری بر تأثیر مداخلات پرستاری جامعه‌محور بر تاب‌آوری و امیدبخشی در بازتوانی بیماران با اختلالات روان‌شناختی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B Zar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عکس نویسنده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40697" y="6226244"/>
            <a:ext cx="41221152" cy="6660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spcAft>
                <a:spcPts val="0"/>
              </a:spcAft>
            </a:pPr>
            <a:r>
              <a:rPr lang="fa-IR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سپیده قویدل</a:t>
            </a:r>
            <a:r>
              <a:rPr lang="fa-IR" sz="4000" b="1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*.</a:t>
            </a:r>
            <a:r>
              <a:rPr lang="fa-IR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، ملیحه داودی</a:t>
            </a:r>
            <a:r>
              <a:rPr lang="ar-SA" sz="4400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2</a:t>
            </a:r>
            <a:endParaRPr lang="en-US" sz="4400" dirty="0"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  <a:p>
            <a:pPr marL="342900" marR="190500" lvl="0" indent="-342900" algn="ctr" rtl="1">
              <a:spcAft>
                <a:spcPts val="0"/>
              </a:spcAft>
              <a:buSzPts val="1200"/>
              <a:buFont typeface="+mj-lt"/>
              <a:buAutoNum type="arabicPeriod"/>
              <a:tabLst>
                <a:tab pos="228600" algn="l"/>
              </a:tabLst>
            </a:pPr>
            <a:r>
              <a:rPr lang="fa-IR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دانشجوی کارشناسی ارشد پرستاری گرایش سلامت جامعه، عضو کمیته تحقیقات دانشجویی، دانشکده پرستاری و مامایی، دانشگاه علوم پزشکی مشهد، مشهد، ایران. </a:t>
            </a:r>
            <a:endParaRPr lang="en-US" sz="4400" dirty="0"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  <a:p>
            <a:pPr marL="228600" marR="190500" algn="ctr" rtl="1">
              <a:spcAft>
                <a:spcPts val="0"/>
              </a:spcAft>
              <a:tabLst>
                <a:tab pos="228600" algn="l"/>
              </a:tabLst>
            </a:pPr>
            <a:r>
              <a:rPr lang="en-US" sz="28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GhavidelS4032@mums</a:t>
            </a:r>
            <a:r>
              <a:rPr lang="en-US" sz="28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.ac.ir</a:t>
            </a:r>
            <a:endParaRPr lang="en-US" sz="4400" dirty="0"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  <a:p>
            <a:pPr marL="342900" marR="190500" lvl="0" indent="-342900" algn="ctr" rtl="1">
              <a:spcAft>
                <a:spcPts val="0"/>
              </a:spcAft>
              <a:buSzPts val="1200"/>
              <a:buFont typeface="+mj-lt"/>
              <a:buAutoNum type="arabicPeriod"/>
              <a:tabLst>
                <a:tab pos="228600" algn="l"/>
              </a:tabLst>
            </a:pPr>
            <a:r>
              <a:rPr lang="fa-IR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دکترای پرستاری، مرکز تحقیقات مراقبت‌های پرستاری و مامایی، دانشگاه علوم پزشکی مشهد، مشهد، ایران</a:t>
            </a:r>
            <a:r>
              <a:rPr lang="fa-IR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</a:t>
            </a:r>
            <a:endParaRPr lang="en-US" sz="4400" dirty="0"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  <a:p>
            <a:pPr marL="2286000" marR="190500" algn="ctr" rtl="1">
              <a:spcAft>
                <a:spcPts val="0"/>
              </a:spcAft>
              <a:tabLst>
                <a:tab pos="228600" algn="l"/>
              </a:tabLst>
            </a:pPr>
            <a:r>
              <a:rPr lang="en-US" sz="28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DavoudiM@mums.ac.ir</a:t>
            </a:r>
            <a:endParaRPr lang="en-US" sz="4400" dirty="0"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  <a:p>
            <a:pPr algn="ctr" rtl="1">
              <a:spcAft>
                <a:spcPts val="0"/>
              </a:spcAft>
            </a:pPr>
            <a:r>
              <a:rPr lang="fa-IR" sz="36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و </a:t>
            </a:r>
            <a:r>
              <a:rPr lang="en-US" sz="3600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*</a:t>
            </a:r>
            <a:r>
              <a:rPr lang="fa-IR" sz="36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- </a:t>
            </a:r>
            <a:r>
              <a:rPr lang="ar-SA" sz="36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نويسنده مسئول: سپیده قویدل دانشجوی کارشناسی ارشد سلامت جامعه پرستاری/ </a:t>
            </a:r>
            <a:r>
              <a:rPr lang="en-US" sz="36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 </a:t>
            </a:r>
            <a:r>
              <a:rPr lang="en-US" sz="36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  <a:hlinkClick r:id="rId3"/>
              </a:rPr>
              <a:t>GhavidelS4032@mums</a:t>
            </a:r>
            <a:r>
              <a:rPr lang="en-US" sz="36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.ac.ir</a:t>
            </a:r>
            <a:r>
              <a:rPr lang="en-US" sz="3600" dirty="0">
                <a:latin typeface="B Nazanin" panose="00000400000000000000" pitchFamily="2" charset="-78"/>
                <a:ea typeface="Times New Roman" panose="02020603050405020304" pitchFamily="18" charset="0"/>
                <a:cs typeface="B Zar" panose="00000400000000000000" pitchFamily="2" charset="-78"/>
              </a:rPr>
              <a:t> </a:t>
            </a:r>
            <a:r>
              <a:rPr lang="ar-SA" sz="3600" dirty="0">
                <a:latin typeface="B Nazanin" panose="00000400000000000000" pitchFamily="2" charset="-78"/>
                <a:ea typeface="Times New Roman" panose="02020603050405020304" pitchFamily="18" charset="0"/>
                <a:cs typeface="B Zar" panose="00000400000000000000" pitchFamily="2" charset="-78"/>
              </a:rPr>
              <a:t>، تلفن ثابت05433416343، شماره همراه:09216424731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742950" marR="0" lvl="0" indent="-74295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AutoNum type="arabicParenBoth"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3507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8721" y="10174885"/>
            <a:ext cx="19316850" cy="853195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3" y="17164655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5913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>
              <a:lnSpc>
                <a:spcPct val="150000"/>
              </a:lnSpc>
              <a:spcAft>
                <a:spcPts val="0"/>
              </a:spcAft>
            </a:pPr>
            <a:r>
              <a:rPr lang="fa-IR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مداخلات پرستاری جامعه‌محور به طور مؤثری تاب‌آوری و امید را در بازتوانی بیماران با اختلالات روان‌شناختی افزایش می‌دهند و می‌توانند به عنوان بخشی از سیاست‌های سلامت روان ادغام شوند. توصیه می‌شود آموزش پرستاران در زمینه دیجیتال و مشارکتی تقویت شود تا چالش‌ها کاهش یابد و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outcomes </a:t>
            </a:r>
            <a:r>
              <a:rPr lang="fa-IR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بهبود یابد. تحقیقات آینده باید بر اثرات بلندمدت و فرهنگی تمرکز کنند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(1,2).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  <a:p>
            <a:pPr algn="just" rtl="1">
              <a:lnSpc>
                <a:spcPct val="150000"/>
              </a:lnSpc>
            </a:pP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90256" y="11398627"/>
            <a:ext cx="9587585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>
              <a:lnSpc>
                <a:spcPct val="150000"/>
              </a:lnSpc>
            </a:pPr>
            <a:r>
              <a:rPr lang="fa-IR" sz="2600" b="1" dirty="0">
                <a:cs typeface="B Zar" panose="00000400000000000000" pitchFamily="2" charset="-78"/>
              </a:rPr>
              <a:t>اختلالات روان‌شناختی مانند افسردگی، اضطراب و اختلالات شدید روانی، چالش‌های عمده‌ای برای سیستم‌های سلامت ایجاد می‌کنند و بر کیفیت زندگی، تاب‌آوری و امید بیماران تأثیر منفی می‌گذارند. مداخلات پرستاری جامعه‌محور، که بر پایه رویکردهای</a:t>
            </a:r>
            <a:r>
              <a:rPr lang="en-US" sz="2600" b="1" dirty="0">
                <a:cs typeface="B Zar" panose="00000400000000000000" pitchFamily="2" charset="-78"/>
              </a:rPr>
              <a:t> recovery-oriented </a:t>
            </a:r>
            <a:r>
              <a:rPr lang="fa-IR" sz="2600" b="1" dirty="0">
                <a:cs typeface="B Zar" panose="00000400000000000000" pitchFamily="2" charset="-78"/>
              </a:rPr>
              <a:t>و مشارکتی بنا شده‌اند، می‌توانند با تمرکز بر خودمدیریتی، حمایت اجتماعی و ادغام بیماران در جامعه، نقش کلیدی در بازتوانی ایفا کنند. این مقاله مروری به بررسی تأثیر این مداخلات بر افزایش تاب‌آوری (توانایی مقابله با استرس و بازگشت به تعادل) و امیدبخشی (ایجاد نگرش مثبت به آینده) در فرآیند بازتوانی می‌پردازد، با هدف شناسایی شواهد موجود برای بهبود خدمات سلامت روان جامعه‌محور</a:t>
            </a:r>
            <a:r>
              <a:rPr lang="en-US" sz="2600" b="1" dirty="0">
                <a:cs typeface="B Zar" panose="00000400000000000000" pitchFamily="2" charset="-78"/>
              </a:rPr>
              <a:t> (1,2).</a:t>
            </a:r>
            <a:endParaRPr lang="en-US" sz="2600" dirty="0">
              <a:cs typeface="B Zar" panose="00000400000000000000" pitchFamily="2" charset="-78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148723" y="18422161"/>
            <a:ext cx="9729118" cy="53273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sz="2600" b="1" dirty="0">
                <a:latin typeface="Arial" panose="020B0604020202020204" pitchFamily="34" charset="0"/>
                <a:cs typeface="Arial" panose="020B0604020202020204" pitchFamily="34" charset="0"/>
              </a:rPr>
              <a:t>این مطالعه مروری سیستماتیک بر اساس راهنمای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PRISMA </a:t>
            </a:r>
            <a:r>
              <a:rPr lang="fa-IR" sz="2600" b="1" dirty="0">
                <a:latin typeface="Arial" panose="020B0604020202020204" pitchFamily="34" charset="0"/>
                <a:cs typeface="Arial" panose="020B0604020202020204" pitchFamily="34" charset="0"/>
              </a:rPr>
              <a:t>انجام شد. جستجو در پایگاه‌های داده مانند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PubMed</a:t>
            </a:r>
            <a:r>
              <a:rPr lang="fa-IR" sz="2600" b="1" dirty="0">
                <a:latin typeface="Arial" panose="020B0604020202020204" pitchFamily="34" charset="0"/>
                <a:cs typeface="Arial" panose="020B0604020202020204" pitchFamily="34" charset="0"/>
              </a:rPr>
              <a:t>،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Scopus</a:t>
            </a:r>
            <a:r>
              <a:rPr lang="fa-IR" sz="2600" b="1" dirty="0">
                <a:latin typeface="Arial" panose="020B0604020202020204" pitchFamily="34" charset="0"/>
                <a:cs typeface="Arial" panose="020B0604020202020204" pitchFamily="34" charset="0"/>
              </a:rPr>
              <a:t>،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EMBASE</a:t>
            </a:r>
            <a:r>
              <a:rPr lang="fa-IR" sz="2600" b="1" dirty="0">
                <a:latin typeface="Arial" panose="020B0604020202020204" pitchFamily="34" charset="0"/>
                <a:cs typeface="Arial" panose="020B0604020202020204" pitchFamily="34" charset="0"/>
              </a:rPr>
              <a:t>،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PsychInfo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a-IR" sz="2600" b="1" dirty="0"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CINAHL </a:t>
            </a:r>
            <a:r>
              <a:rPr lang="fa-IR" sz="2600" b="1" dirty="0">
                <a:latin typeface="Arial" panose="020B0604020202020204" pitchFamily="34" charset="0"/>
                <a:cs typeface="Arial" panose="020B0604020202020204" pitchFamily="34" charset="0"/>
              </a:rPr>
              <a:t>از سال ۲۰۱۰ تا ۲۰۲۵ صورت گرفت، با کلمات کلیدی مانند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"community-based nursing interventions"</a:t>
            </a:r>
            <a:r>
              <a:rPr lang="fa-IR" sz="2600" b="1" dirty="0">
                <a:latin typeface="Arial" panose="020B0604020202020204" pitchFamily="34" charset="0"/>
                <a:cs typeface="Arial" panose="020B0604020202020204" pitchFamily="34" charset="0"/>
              </a:rPr>
              <a:t>،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"mental health recovery"</a:t>
            </a:r>
            <a:r>
              <a:rPr lang="fa-IR" sz="2600" b="1" dirty="0">
                <a:latin typeface="Arial" panose="020B0604020202020204" pitchFamily="34" charset="0"/>
                <a:cs typeface="Arial" panose="020B0604020202020204" pitchFamily="34" charset="0"/>
              </a:rPr>
              <a:t>،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"resilience"</a:t>
            </a:r>
            <a:r>
              <a:rPr lang="fa-IR" sz="2600" b="1" dirty="0">
                <a:latin typeface="Arial" panose="020B0604020202020204" pitchFamily="34" charset="0"/>
                <a:cs typeface="Arial" panose="020B0604020202020204" pitchFamily="34" charset="0"/>
              </a:rPr>
              <a:t>،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"hope" </a:t>
            </a:r>
            <a:r>
              <a:rPr lang="fa-IR" sz="2600" b="1" dirty="0"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"rehabilitation". </a:t>
            </a:r>
            <a:r>
              <a:rPr lang="fa-IR" sz="2600" b="1" dirty="0">
                <a:latin typeface="Arial" panose="020B0604020202020204" pitchFamily="34" charset="0"/>
                <a:cs typeface="Arial" panose="020B0604020202020204" pitchFamily="34" charset="0"/>
              </a:rPr>
              <a:t>معیارهای ورود شامل مطالعات کمی، کیفی و ترکیبی در مورد مداخلات پرستاری جامعه‌محور برای بیماران بزرگسال با اختلالات روان‌شناختی بود. مطالعات غیرانگلیسی، غیرمرتبط یا با کیفیت پایین حذف شدند. کیفیت مطالعات با ابزارهایی مانند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Kmet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a-IR" sz="2600" b="1" dirty="0">
                <a:latin typeface="Arial" panose="020B0604020202020204" pitchFamily="34" charset="0"/>
                <a:cs typeface="Arial" panose="020B0604020202020204" pitchFamily="34" charset="0"/>
              </a:rPr>
              <a:t>ارزیابی شد و داده‌ها به صورت توصیفی و تماتیک تحلیل گردیدند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(1,3).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if available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18720" y="11247938"/>
            <a:ext cx="19463558" cy="481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>
              <a:lnSpc>
                <a:spcPct val="200000"/>
              </a:lnSpc>
              <a:spcAft>
                <a:spcPts val="0"/>
              </a:spcAft>
            </a:pPr>
            <a:r>
              <a:rPr lang="fa-IR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از ۳۲ مطالعه بررسی‌شده 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)</a:t>
            </a:r>
            <a:r>
              <a:rPr lang="fa-IR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شامل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RCT</a:t>
            </a:r>
            <a:r>
              <a:rPr lang="fa-IR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ها، مطالعات کیفی و ترکیبی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(</a:t>
            </a:r>
            <a:r>
              <a:rPr lang="fa-IR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، مداخلات پرستاری جامعه‌محور مانند برنامه‌های روان‌آموزشی، بازدیدهای خانگی، فعالیت‌های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recreational )</a:t>
            </a:r>
            <a:r>
              <a:rPr lang="fa-IR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مانند هنر و ورزش) و حمایت‌های خانوادگی، اثرات مثبتی بر تاب‌آوری و امید نشان دادند. این مداخلات با بهبود خودمدیریتی، کاهش علائم، افزایش کیفیت زندگی و کاهش بستری مجدد همراه بودند. برای مثال، رویکردهای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recovery-oriented </a:t>
            </a:r>
            <a:r>
              <a:rPr lang="fa-IR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مانند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ACT-IMR </a:t>
            </a:r>
            <a:r>
              <a:rPr lang="fa-IR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و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IPS</a:t>
            </a:r>
            <a:r>
              <a:rPr lang="fa-IR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، امید را از طریق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empowerment </a:t>
            </a:r>
            <a:r>
              <a:rPr lang="fa-IR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و مقاومت در برابر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setbacks </a:t>
            </a:r>
            <a:r>
              <a:rPr lang="fa-IR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افزایش دادند، در حالی که روابط درمانی مشارکتی (مانند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codesign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</a:t>
            </a:r>
            <a:r>
              <a:rPr lang="fa-IR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فعالیت‌ها) تاب‌آوری را در مراحل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awareness </a:t>
            </a:r>
            <a:r>
              <a:rPr lang="fa-IR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و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growth recovery </a:t>
            </a:r>
            <a:r>
              <a:rPr lang="fa-IR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تقویت کردند. پرستاران نقش محوری در آموزش، پیگیری و حمایت عاطفی داشتند، اما چالش‌هایی مانند بار کاری و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stigma </a:t>
            </a:r>
            <a:r>
              <a:rPr lang="fa-IR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وجود داشت</a:t>
            </a:r>
            <a:r>
              <a:rPr lang="en-US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1,2,4)</a:t>
            </a:r>
            <a:r>
              <a:rPr lang="fa-IR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).</a:t>
            </a:r>
            <a:endParaRPr lang="en-US" sz="2600" dirty="0"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  <a:p>
            <a:pPr marL="0" marR="0" lvl="0" indent="0" algn="just" defTabSz="4703763" rtl="1" eaLnBrk="0" fontAlgn="auto" latinLnBrk="0" hangingPunc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9989" y="18428856"/>
            <a:ext cx="976407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cs typeface="B Zar" panose="00000400000000000000" pitchFamily="2" charset="-78"/>
              </a:rPr>
              <a:t>Leamy</a:t>
            </a:r>
            <a:r>
              <a:rPr lang="en-US" sz="2400" dirty="0">
                <a:cs typeface="B Zar" panose="00000400000000000000" pitchFamily="2" charset="-78"/>
              </a:rPr>
              <a:t> M, Bird V, Le </a:t>
            </a:r>
            <a:r>
              <a:rPr lang="en-US" sz="2400" dirty="0" err="1">
                <a:cs typeface="B Zar" panose="00000400000000000000" pitchFamily="2" charset="-78"/>
              </a:rPr>
              <a:t>Boutillier</a:t>
            </a:r>
            <a:r>
              <a:rPr lang="en-US" sz="2400" dirty="0">
                <a:cs typeface="B Zar" panose="00000400000000000000" pitchFamily="2" charset="-78"/>
              </a:rPr>
              <a:t> C, Williams J, Slade M. Conceptual framework for personal recovery in mental health: systematic review and narrative synthesis. Br J Psychiatry. 2011;199(6):445-52.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cs typeface="B Zar" panose="00000400000000000000" pitchFamily="2" charset="-78"/>
              </a:rPr>
              <a:t>Santabárbara</a:t>
            </a:r>
            <a:r>
              <a:rPr lang="en-US" sz="2400" dirty="0">
                <a:cs typeface="B Zar" panose="00000400000000000000" pitchFamily="2" charset="-78"/>
              </a:rPr>
              <a:t> J, Lipnicki DM, </a:t>
            </a:r>
            <a:r>
              <a:rPr lang="en-US" sz="2400" dirty="0" err="1">
                <a:cs typeface="B Zar" panose="00000400000000000000" pitchFamily="2" charset="-78"/>
              </a:rPr>
              <a:t>Villagrasa</a:t>
            </a:r>
            <a:r>
              <a:rPr lang="en-US" sz="2400" dirty="0">
                <a:cs typeface="B Zar" panose="00000400000000000000" pitchFamily="2" charset="-78"/>
              </a:rPr>
              <a:t> B, Lobo E, Prince M, </a:t>
            </a:r>
            <a:r>
              <a:rPr lang="en-US" sz="2400" dirty="0" err="1">
                <a:cs typeface="B Zar" panose="00000400000000000000" pitchFamily="2" charset="-78"/>
              </a:rPr>
              <a:t>Olaya</a:t>
            </a:r>
            <a:r>
              <a:rPr lang="en-US" sz="2400" dirty="0">
                <a:cs typeface="B Zar" panose="00000400000000000000" pitchFamily="2" charset="-78"/>
              </a:rPr>
              <a:t> B, et al. Impact of collaborative nursing care on the recovery process of mental health day hospital users: a mixed-methods study protocol. BMJ Open. 2022;12(5):e058614.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B Zar" panose="00000400000000000000" pitchFamily="2" charset="-78"/>
              </a:rPr>
              <a:t>Singh G, Saini R, Sharma N. Nursing Interventions in Mental Health: Impact on Patient Recovery, Relapse Prevention and Quality of Life. </a:t>
            </a:r>
            <a:r>
              <a:rPr lang="en-US" sz="2400" dirty="0" err="1">
                <a:cs typeface="B Zar" panose="00000400000000000000" pitchFamily="2" charset="-78"/>
              </a:rPr>
              <a:t>Int</a:t>
            </a:r>
            <a:r>
              <a:rPr lang="en-US" sz="2400" dirty="0">
                <a:cs typeface="B Zar" panose="00000400000000000000" pitchFamily="2" charset="-78"/>
              </a:rPr>
              <a:t> J </a:t>
            </a:r>
            <a:r>
              <a:rPr lang="en-US" sz="2400" dirty="0" err="1">
                <a:cs typeface="B Zar" panose="00000400000000000000" pitchFamily="2" charset="-78"/>
              </a:rPr>
              <a:t>Psychiatr</a:t>
            </a:r>
            <a:r>
              <a:rPr lang="en-US" sz="2400" dirty="0">
                <a:cs typeface="B Zar" panose="00000400000000000000" pitchFamily="2" charset="-78"/>
              </a:rPr>
              <a:t> </a:t>
            </a:r>
            <a:r>
              <a:rPr lang="en-US" sz="2400" dirty="0" err="1">
                <a:cs typeface="B Zar" panose="00000400000000000000" pitchFamily="2" charset="-78"/>
              </a:rPr>
              <a:t>Nurs</a:t>
            </a:r>
            <a:r>
              <a:rPr lang="en-US" sz="2400" dirty="0">
                <a:cs typeface="B Zar" panose="00000400000000000000" pitchFamily="2" charset="-78"/>
              </a:rPr>
              <a:t>. 2024;10(1):45-52.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B Zar" panose="00000400000000000000" pitchFamily="2" charset="-78"/>
              </a:rPr>
              <a:t>Al-</a:t>
            </a:r>
            <a:r>
              <a:rPr lang="en-US" sz="2400" dirty="0" err="1">
                <a:cs typeface="B Zar" panose="00000400000000000000" pitchFamily="2" charset="-78"/>
              </a:rPr>
              <a:t>Rashidi</a:t>
            </a:r>
            <a:r>
              <a:rPr lang="en-US" sz="2400" dirty="0">
                <a:cs typeface="B Zar" panose="00000400000000000000" pitchFamily="2" charset="-78"/>
              </a:rPr>
              <a:t> M, Al-</a:t>
            </a:r>
            <a:r>
              <a:rPr lang="en-US" sz="2400" dirty="0" err="1">
                <a:cs typeface="B Zar" panose="00000400000000000000" pitchFamily="2" charset="-78"/>
              </a:rPr>
              <a:t>Mutairi</a:t>
            </a:r>
            <a:r>
              <a:rPr lang="en-US" sz="2400" dirty="0">
                <a:cs typeface="B Zar" panose="00000400000000000000" pitchFamily="2" charset="-78"/>
              </a:rPr>
              <a:t> A, </a:t>
            </a:r>
            <a:r>
              <a:rPr lang="en-US" sz="2400" dirty="0" err="1">
                <a:cs typeface="B Zar" panose="00000400000000000000" pitchFamily="2" charset="-78"/>
              </a:rPr>
              <a:t>Alshammari</a:t>
            </a:r>
            <a:r>
              <a:rPr lang="en-US" sz="2400" dirty="0">
                <a:cs typeface="B Zar" panose="00000400000000000000" pitchFamily="2" charset="-78"/>
              </a:rPr>
              <a:t> S. Community Nursing Interventions and Their Impact on Health Outcomes: A Systematic Review of International Evidence. </a:t>
            </a:r>
            <a:r>
              <a:rPr lang="en-US" sz="2400" dirty="0" err="1">
                <a:cs typeface="B Zar" panose="00000400000000000000" pitchFamily="2" charset="-78"/>
              </a:rPr>
              <a:t>Cureus</a:t>
            </a:r>
            <a:r>
              <a:rPr lang="en-US" sz="2400" dirty="0">
                <a:cs typeface="B Zar" panose="00000400000000000000" pitchFamily="2" charset="-78"/>
              </a:rPr>
              <a:t>. 2023;15(8):e43215</a:t>
            </a:r>
            <a:endParaRPr lang="en-US" sz="40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pic>
        <p:nvPicPr>
          <p:cNvPr id="29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4419" y="16415597"/>
            <a:ext cx="11381232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82" y="4573425"/>
            <a:ext cx="3082625" cy="359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282</TotalTime>
  <Words>684</Words>
  <Application>Microsoft Office PowerPoint</Application>
  <PresentationFormat>Custom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3" baseType="lpstr">
      <vt:lpstr>Arial</vt:lpstr>
      <vt:lpstr>B Nazanin</vt:lpstr>
      <vt:lpstr>B Titr</vt:lpstr>
      <vt:lpstr>B Zar</vt:lpstr>
      <vt:lpstr>Calibri</vt:lpstr>
      <vt:lpstr>Calibri Light</vt:lpstr>
      <vt:lpstr>inherit</vt:lpstr>
      <vt:lpstr>Libre Baskerville</vt:lpstr>
      <vt:lpstr>Open Sauce Bold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ETEHAD</cp:lastModifiedBy>
  <cp:revision>40</cp:revision>
  <dcterms:created xsi:type="dcterms:W3CDTF">2026-09-07T19:22:54Z</dcterms:created>
  <dcterms:modified xsi:type="dcterms:W3CDTF">2026-10-09T10:59:08Z</dcterms:modified>
</cp:coreProperties>
</file>