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20" d="100"/>
          <a:sy n="20" d="100"/>
        </p:scale>
        <p:origin x="624" y="-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1037" y="4994781"/>
            <a:ext cx="31991216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defTabSz="4029542">
              <a:spcBef>
                <a:spcPct val="20000"/>
              </a:spcBef>
              <a:defRPr/>
            </a:pPr>
            <a:r>
              <a:rPr lang="fa-IR" sz="6000" b="1" dirty="0">
                <a:latin typeface="Times New Roman" panose="02020603050405020304" pitchFamily="18" charset="0"/>
                <a:cs typeface="B Zar" panose="00000400000000000000" pitchFamily="2" charset="-78"/>
              </a:rPr>
              <a:t>هوش مصنوعی تفسیرپذیر در پیشگیری از خطاهای دارویی: مروری روایتی بر فرصت‌ها و چالش‌های ایمنی بیمار</a:t>
            </a:r>
            <a:endParaRPr lang="en-US" sz="6000" b="1" dirty="0">
              <a:solidFill>
                <a:schemeClr val="tx1"/>
              </a:solidFill>
              <a:latin typeface="Times New Roman" panose="02020603050405020304" pitchFamily="18" charset="0"/>
              <a:cs typeface="B Zar" panose="00000400000000000000" pitchFamily="2" charset="-78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90525" y="4708930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rtl="1">
              <a:defRPr/>
            </a:pPr>
            <a:r>
              <a:rPr lang="en-US" sz="4800" dirty="0">
                <a:solidFill>
                  <a:schemeClr val="tx1"/>
                </a:solidFill>
                <a:cs typeface="B Nazanin" panose="00000400000000000000" pitchFamily="2" charset="-78"/>
              </a:rPr>
              <a:t>Code</a:t>
            </a:r>
            <a:r>
              <a:rPr lang="en-US" sz="4800" dirty="0" smtClean="0">
                <a:solidFill>
                  <a:schemeClr val="tx1"/>
                </a:solidFill>
                <a:cs typeface="B Nazanin" panose="00000400000000000000" pitchFamily="2" charset="-78"/>
              </a:rPr>
              <a:t>: </a:t>
            </a:r>
            <a:r>
              <a:rPr lang="en-US" sz="4800" dirty="0" smtClean="0">
                <a:solidFill>
                  <a:schemeClr val="tx1"/>
                </a:solidFill>
                <a:cs typeface="B Nazanin" panose="00000400000000000000" pitchFamily="2" charset="-78"/>
              </a:rPr>
              <a:t>1688 </a:t>
            </a:r>
            <a:endParaRPr lang="fa-IR" sz="4800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64" name="Rounded Rectangle 9">
            <a:extLst>
              <a:ext uri="{FF2B5EF4-FFF2-40B4-BE49-F238E27FC236}">
                <a16:creationId xmlns:a16="http://schemas.microsoft.com/office/drawing/2014/main" id="{69BCCD98-1CB6-4621-909D-4ABDA3EA51DD}"/>
              </a:ext>
            </a:extLst>
          </p:cNvPr>
          <p:cNvSpPr/>
          <p:nvPr/>
        </p:nvSpPr>
        <p:spPr>
          <a:xfrm>
            <a:off x="885328" y="4884811"/>
            <a:ext cx="2859135" cy="2821875"/>
          </a:xfrm>
          <a:prstGeom prst="round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5400" dirty="0">
                <a:solidFill>
                  <a:schemeClr val="accent1"/>
                </a:solidFill>
                <a:cs typeface="B Nazanin" panose="00000400000000000000" pitchFamily="2" charset="-78"/>
              </a:rPr>
              <a:t>عکس نویسنده</a:t>
            </a:r>
            <a:endParaRPr lang="en-US" sz="5400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1821901" y="7108414"/>
            <a:ext cx="36576000" cy="135421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آیدا </a:t>
            </a:r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ابراهیمی1،  </a:t>
            </a:r>
            <a:r>
              <a:rPr lang="fa-IR" sz="4000" b="1" u="sng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فریدخت </a:t>
            </a:r>
            <a:r>
              <a:rPr lang="fa-IR" sz="4000" b="1" u="sng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یزدانی1</a:t>
            </a:r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*</a:t>
            </a:r>
          </a:p>
          <a:p>
            <a:pPr algn="ctr"/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1</a:t>
            </a:r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. گروه </a:t>
            </a: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پرستاری، واحد نجف‌آباد، دانشگاه آزاد اسلامی، نجف‌آباد، </a:t>
            </a:r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ایران؛ مرکز </a:t>
            </a: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تحقیقات توسعه علوم پرستاری و مامایی، واحد نجف‌آباد، دانشگاه آزاد اسلامی، نجف‌آباد، </a:t>
            </a:r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ایران</a:t>
            </a:r>
            <a:endParaRPr lang="fa-IR" sz="4000" b="1" dirty="0">
              <a:solidFill>
                <a:srgbClr val="000001"/>
              </a:solidFill>
              <a:latin typeface="Times New Roman" panose="02020603050405020304" pitchFamily="18" charset="0"/>
              <a:ea typeface="Open Sauce Bold"/>
              <a:cs typeface="B Zar" panose="00000400000000000000" pitchFamily="2" charset="-78"/>
              <a:sym typeface="Open Sauce Bold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یافته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روش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76641" y="17973400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/>
            <a:r>
              <a:rPr lang="fa-IR" sz="3600" b="1" dirty="0">
                <a:solidFill>
                  <a:schemeClr val="bg1"/>
                </a:solidFill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رفرنس ها</a:t>
            </a:r>
            <a:endParaRPr lang="en-US" sz="3600" b="1" dirty="0">
              <a:solidFill>
                <a:schemeClr val="bg1"/>
              </a:solidFill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402867" y="11154881"/>
            <a:ext cx="96012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8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ایمنی دارویی از ارکان ایمنی بیمار است و خطا در هر مرحله چرخه مصرف دارو، از تجویز تا پایش، رخ می‌دهد.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160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8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سازمان جهانی بهداشت، آسیب مرتبط با دارو را سهم مهمی از آسیب قابل پیشگیری در مراقبت سلامت می‌داند.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160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8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بسیاری از مدل‌های AI «جعبه‌سیاه» هستند و منطق تصمیم آنها برای کاربر بالینی روشن نیست.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160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8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XAI با روش‌هایی مانند SHAP و LIME این منطق را قابل فهم‌تر می‌کند، اما توضیح‌پذیر بودن به معنای ایمن بودن نیست.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160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8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هدف: تحلیل انتقادی فرصت‌ها و چالش‌های ایمنی XAI در پیشگیری و شناسایی خطاهای دارویی.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212682" y="11722068"/>
            <a:ext cx="9857035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XAI ظرفیت مهمی برای تقویت ایمنی دارویی دارد، اما شواهد فعلی از اثر مستقل آن بر کاهش خطاها پشتیبانی کافی نمی‌کند.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32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ارزش اصلی آن در بازبینی‌پذیری، شفافیت و تعامل انتقادی با خروجی الگوریتم است.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32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پیشنهاد: XAI به‌عنوان بخشی از یک سامانه ایمنی انسان‌محور به کار رود، نه جایگزین قضاوت بالینی.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32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پژوهش‌های آینده: اعتبارسنجی مستقل، آزمون در محیط واقعی و سنجش پیامدهای ایمنی بیمار.</a:t>
            </a: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3340599" y="19669478"/>
            <a:ext cx="9729118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World Health Organization. Ethics and governance of artificial intelligence for health: WHO guidance. Geneva: WHO; 2021.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Rosenbacke R, et al. How explainable artificial intelligence can increase or decrease clinicians' trust in AI applications in health care: systematic review. JMIR AI. 2024;3:e53207.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Alqaraleh M, et al. Exploring the impact of artificial intelligence integration on medication error reduction: a nursing perspective. Nurse Educ Pract. 2025;86:104438.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87" name="Text Box 6">
            <a:extLst>
              <a:ext uri="{FF2B5EF4-FFF2-40B4-BE49-F238E27FC236}">
                <a16:creationId xmlns:a16="http://schemas.microsoft.com/office/drawing/2014/main" id="{06D77A5B-1406-461A-87C9-791AC8780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13196" y="18410951"/>
            <a:ext cx="10058400" cy="2354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/>
            <a:r>
              <a:rPr lang="fa-IR" sz="36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 پیام کلیدی</a:t>
            </a:r>
          </a:p>
          <a:p>
            <a:pPr algn="just" rtl="1"/>
            <a:r>
              <a:rPr lang="fa-IR" sz="36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XAI باید بخشی از سامانه ایمنی انسان‌محور باشد:</a:t>
            </a:r>
          </a:p>
          <a:p>
            <a:pPr algn="just" rtl="1"/>
            <a:r>
              <a:rPr lang="fa-IR" sz="36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مدل معتبر ← توضیح متناسب ← بازبینی انسانی ← پایش مستمر.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/>
            </a:r>
            <a:r>
              <a:rPr kumimoji="0" lang="en-US" altLang="en-US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6" name="Text Box 6">
            <a:extLst>
              <a:ext uri="{FF2B5EF4-FFF2-40B4-BE49-F238E27FC236}">
                <a16:creationId xmlns:a16="http://schemas.microsoft.com/office/drawing/2014/main" id="{BC3C95CE-436E-4FC3-8AAD-2B0E1BCB1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963" y="18187624"/>
            <a:ext cx="10058400" cy="5678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نوع مطالعه: </a:t>
            </a:r>
            <a:r>
              <a:rPr lang="fa-IR" sz="24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مرور روایتی انتقادی (Critical Narrative Review).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بازه زمانی: </a:t>
            </a:r>
            <a:r>
              <a:rPr lang="fa-IR" sz="24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ژانویه ۲۰۲۱ تا اکتبر ۲۰۲۶.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جستجو: </a:t>
            </a:r>
            <a:r>
              <a:rPr lang="fa-IR" sz="24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هدفمند در پایگاه‌های علمی معتبر و اسناد رسمی سازمان‌های بین‌المللی.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کلیدواژه‌های MeSH: </a:t>
            </a:r>
            <a:r>
              <a:rPr lang="fa-IR" sz="24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Artificial Intelligence | Medication Errors | Patient Safety | Decision Support Systems, Clinical | Medication Therapy Management.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واژه‌های آزاد: </a:t>
            </a:r>
            <a:r>
              <a:rPr lang="fa-IR" sz="24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explainable AI, explainability, medication safety, prescribing error.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معیار انتخاب: </a:t>
            </a:r>
            <a:r>
              <a:rPr lang="fa-IR" sz="24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ارتباط موضوعی، اعتبار، تازگی و کاربرد بالینی؛ منابع صرفاً فنی وارد سنتز نشدند.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حوزه‌های ورود: </a:t>
            </a:r>
            <a:r>
              <a:rPr lang="fa-IR" sz="24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AI در خطای دارویی؛ XAI در تصمیم‌گیری بالینی؛ اعتماد و سوگیری؛ اخلاق و حکمرانی.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چهارچوب تحلیل: </a:t>
            </a:r>
            <a:r>
              <a:rPr lang="fa-IR" sz="24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چهار محور — کاربردهای بالینی، تفسیرپذیری، تعامل انسان–AI، حکمرانی و ایمنی.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6CE5E7F-6469-44C6-AA51-B785B103A619}"/>
              </a:ext>
            </a:extLst>
          </p:cNvPr>
          <p:cNvSpPr txBox="1"/>
          <p:nvPr/>
        </p:nvSpPr>
        <p:spPr>
          <a:xfrm>
            <a:off x="11539320" y="11914693"/>
            <a:ext cx="1003945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r" rtl="1"/>
            <a:endParaRPr lang="fa-IR" sz="3200"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  <a:p>
            <a:pPr algn="r" rtl="1"/>
            <a:r>
              <a:rPr lang="fa-IR" sz="3200" b="1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۴. سوگیری و تغییر عملکرد مدل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fa-IR" sz="320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داده ناقص یا نامتوازن و رانش مدل در گذر زمان می‌تواند خطای تازه بسازد.</a:t>
            </a:r>
          </a:p>
          <a:p>
            <a:pPr algn="r" rtl="1"/>
            <a:endParaRPr lang="fa-IR" sz="3200" b="1"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  <a:p>
            <a:pPr algn="r" rtl="1"/>
            <a:r>
              <a:rPr lang="fa-IR" sz="3200" b="1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۵. خستگی هشدار و اتوماسیون‌باوری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fa-IR" sz="320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هشدار فراوان یا توضیح قانع‌کننده، بازبینی انتقادی کاربر را کم می‌کند.</a:t>
            </a:r>
          </a:p>
          <a:p>
            <a:pPr algn="r" rtl="1"/>
            <a:endParaRPr lang="fa-IR" sz="3200" b="1"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  <a:p>
            <a:pPr algn="r" rtl="1"/>
            <a:r>
              <a:rPr lang="fa-IR" sz="3200" b="1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۶. مسئولیت و حکمرانی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fa-IR" sz="320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مسئول اعتبارسنجی، پایش و گزارش خطای الگوریتم باید پیش از استقرار روشن شود.</a:t>
            </a:r>
          </a:p>
        </p:txBody>
      </p:sp>
      <p:sp>
        <p:nvSpPr>
          <p:cNvPr id="99" name="Text Box 6">
            <a:extLst>
              <a:ext uri="{FF2B5EF4-FFF2-40B4-BE49-F238E27FC236}">
                <a16:creationId xmlns:a16="http://schemas.microsoft.com/office/drawing/2014/main" id="{B736FB75-C98F-40ED-A29C-684FE758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23878" y="11247938"/>
            <a:ext cx="10058400" cy="260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/>
            <a:r>
              <a:rPr lang="fa-IR" sz="32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شش محور اصلی از سنتز شواهد استخراج شد: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320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algn="just" rtl="1"/>
            <a:r>
              <a:rPr lang="fa-IR" sz="3200" b="1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۱. فرصت‌های کاربردی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تجویز، بررسی نسخه و پایش؛ شناسایی الگوی غیرعادی و تداخل‌ها.</a:t>
            </a:r>
          </a:p>
        </p:txBody>
      </p:sp>
      <p:sp>
        <p:nvSpPr>
          <p:cNvPr id="31" name="Text Box 6">
            <a:extLst>
              <a:ext uri="{FF2B5EF4-FFF2-40B4-BE49-F238E27FC236}">
                <a16:creationId xmlns:a16="http://schemas.microsoft.com/office/drawing/2014/main" id="{A46928D3-007C-4D10-A1E8-BAF59D7F2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23878" y="20502712"/>
            <a:ext cx="10058400" cy="3093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/>
            <a:r>
              <a:rPr lang="fa-IR" sz="3200" b="1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۲. هشدار قابل بررسی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عوامل مؤثر بر هشدار، مثل تغییر عملکرد کلیه یا داروهای همزمان، نمایان می‌شود.</a:t>
            </a:r>
          </a:p>
          <a:p>
            <a:pPr algn="just" rtl="1"/>
            <a:endParaRPr lang="fa-IR" sz="320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algn="just" rtl="1"/>
            <a:r>
              <a:rPr lang="fa-IR" sz="3200" b="1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۳. تفسیرپذیری؛ شرط لازم، نه کافی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توضیح باید دقیق، پایدار و قابل فهم باشد، نه صرفاً قانع‌کننده.</a:t>
            </a:r>
          </a:p>
          <a:p>
            <a:pPr algn="just" rtl="1"/>
            <a:endParaRPr lang="fa-IR" sz="320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301" name="XAI figure title"/>
          <p:cNvSpPr/>
          <p:nvPr/>
        </p:nvSpPr>
        <p:spPr>
          <a:xfrm>
            <a:off x="22302216" y="14365224"/>
            <a:ext cx="9326880" cy="640080"/>
          </a:xfrm>
          <a:prstGeom prst="roundRect">
            <a:avLst>
              <a:gd name="adj" fmla="val 9000"/>
            </a:avLst>
          </a:prstGeom>
          <a:solidFill>
            <a:srgbClr val="0B3C6F"/>
          </a:solidFill>
          <a:ln>
            <a:noFill/>
          </a:ln>
        </p:spPr>
        <p:txBody>
          <a:bodyPr wrap="square" lIns="91440" tIns="45720" rIns="91440" bIns="45720" rtlCol="0" anchor="ctr">
            <a:noAutofit/>
          </a:bodyPr>
          <a:lstStyle/>
          <a:p>
            <a:pPr algn="ctr" rtl="1"/>
            <a:r>
              <a:rPr lang="fa-IR" sz="2600" b="1">
                <a:solidFill>
                  <a:srgbClr val="FFFFFF"/>
                </a:solidFill>
                <a:latin typeface="Times New Roman"/>
                <a:cs typeface="B Zar" panose="00000400000000000000" pitchFamily="2" charset="-78"/>
              </a:rPr>
              <a:t>چرخه دارودرمانی و جایگاه XAI</a:t>
            </a:r>
          </a:p>
        </p:txBody>
      </p:sp>
      <p:sp>
        <p:nvSpPr>
          <p:cNvPr id="302" name="XAI figure stage 1"/>
          <p:cNvSpPr/>
          <p:nvPr/>
        </p:nvSpPr>
        <p:spPr>
          <a:xfrm>
            <a:off x="29525976" y="15142464"/>
            <a:ext cx="2103120" cy="868680"/>
          </a:xfrm>
          <a:prstGeom prst="roundRect">
            <a:avLst>
              <a:gd name="adj" fmla="val 9000"/>
            </a:avLst>
          </a:prstGeom>
          <a:solidFill>
            <a:srgbClr val="0384E9"/>
          </a:solidFill>
          <a:ln>
            <a:noFill/>
          </a:ln>
        </p:spPr>
        <p:txBody>
          <a:bodyPr wrap="square" lIns="91440" tIns="45720" rIns="91440" bIns="45720" rtlCol="0" anchor="ctr">
            <a:noAutofit/>
          </a:bodyPr>
          <a:lstStyle/>
          <a:p>
            <a:pPr algn="ctr" rtl="1"/>
            <a:r>
              <a:rPr lang="fa-IR" sz="2400" b="1">
                <a:solidFill>
                  <a:srgbClr val="FFFFFF"/>
                </a:solidFill>
                <a:latin typeface="Times New Roman"/>
                <a:cs typeface="B Zar" panose="00000400000000000000" pitchFamily="2" charset="-78"/>
              </a:rPr>
              <a:t>تجویز</a:t>
            </a:r>
          </a:p>
        </p:txBody>
      </p:sp>
      <p:sp>
        <p:nvSpPr>
          <p:cNvPr id="303" name="XAI figure detail 1"/>
          <p:cNvSpPr/>
          <p:nvPr/>
        </p:nvSpPr>
        <p:spPr>
          <a:xfrm>
            <a:off x="29525976" y="16102584"/>
            <a:ext cx="2103120" cy="2103120"/>
          </a:xfrm>
          <a:prstGeom prst="roundRect">
            <a:avLst>
              <a:gd name="adj" fmla="val 9000"/>
            </a:avLst>
          </a:prstGeom>
          <a:solidFill>
            <a:srgbClr val="E3F1FD"/>
          </a:solidFill>
          <a:ln>
            <a:noFill/>
          </a:ln>
        </p:spPr>
        <p:txBody>
          <a:bodyPr wrap="square" lIns="91440" tIns="45720" rIns="91440" bIns="45720" rtlCol="0" anchor="ctr">
            <a:noAutofit/>
          </a:bodyPr>
          <a:lstStyle/>
          <a:p>
            <a:pPr algn="r" rtl="1"/>
            <a:r>
              <a:rPr lang="fa-IR" sz="2000" b="1">
                <a:solidFill>
                  <a:srgbClr val="0B3C6F"/>
                </a:solidFill>
                <a:latin typeface="Times New Roman"/>
                <a:cs typeface="B Zar" panose="00000400000000000000" pitchFamily="2" charset="-78"/>
              </a:rPr>
              <a:t>XAI: </a:t>
            </a:r>
            <a:r>
              <a:rPr lang="fa-IR" sz="20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نشان دادن عوامل مؤثر بر هشدار</a:t>
            </a:r>
          </a:p>
          <a:p>
            <a:pPr algn="r" rtl="1">
              <a:spcBef>
                <a:spcPts val="600"/>
              </a:spcBef>
            </a:pPr>
            <a:r>
              <a:rPr lang="fa-IR" sz="2000" b="1">
                <a:solidFill>
                  <a:srgbClr val="A61B1B"/>
                </a:solidFill>
                <a:latin typeface="Times New Roman"/>
                <a:cs typeface="B Zar" panose="00000400000000000000" pitchFamily="2" charset="-78"/>
              </a:rPr>
              <a:t>خطر: </a:t>
            </a:r>
            <a:r>
              <a:rPr lang="fa-IR" sz="2000">
                <a:solidFill>
                  <a:srgbClr val="A61B1B"/>
                </a:solidFill>
                <a:latin typeface="Times New Roman"/>
                <a:cs typeface="B Zar" panose="00000400000000000000" pitchFamily="2" charset="-78"/>
              </a:rPr>
              <a:t>هشدار کاذب</a:t>
            </a:r>
          </a:p>
        </p:txBody>
      </p:sp>
      <p:sp>
        <p:nvSpPr>
          <p:cNvPr id="304" name="XAI figure stage 2"/>
          <p:cNvSpPr/>
          <p:nvPr/>
        </p:nvSpPr>
        <p:spPr>
          <a:xfrm>
            <a:off x="27118056" y="15142464"/>
            <a:ext cx="2103120" cy="868680"/>
          </a:xfrm>
          <a:prstGeom prst="roundRect">
            <a:avLst>
              <a:gd name="adj" fmla="val 9000"/>
            </a:avLst>
          </a:prstGeom>
          <a:solidFill>
            <a:srgbClr val="0384E9"/>
          </a:solidFill>
          <a:ln>
            <a:noFill/>
          </a:ln>
        </p:spPr>
        <p:txBody>
          <a:bodyPr wrap="square" lIns="91440" tIns="45720" rIns="91440" bIns="45720" rtlCol="0" anchor="ctr">
            <a:noAutofit/>
          </a:bodyPr>
          <a:lstStyle/>
          <a:p>
            <a:pPr algn="ctr" rtl="1"/>
            <a:r>
              <a:rPr lang="fa-IR" sz="2400" b="1">
                <a:solidFill>
                  <a:srgbClr val="FFFFFF"/>
                </a:solidFill>
                <a:latin typeface="Times New Roman"/>
                <a:cs typeface="B Zar" panose="00000400000000000000" pitchFamily="2" charset="-78"/>
              </a:rPr>
              <a:t>بررسی دارو</a:t>
            </a:r>
          </a:p>
        </p:txBody>
      </p:sp>
      <p:sp>
        <p:nvSpPr>
          <p:cNvPr id="305" name="XAI figure detail 2"/>
          <p:cNvSpPr/>
          <p:nvPr/>
        </p:nvSpPr>
        <p:spPr>
          <a:xfrm>
            <a:off x="27118056" y="16102584"/>
            <a:ext cx="2103120" cy="2103120"/>
          </a:xfrm>
          <a:prstGeom prst="roundRect">
            <a:avLst>
              <a:gd name="adj" fmla="val 9000"/>
            </a:avLst>
          </a:prstGeom>
          <a:solidFill>
            <a:srgbClr val="E3F1FD"/>
          </a:solidFill>
          <a:ln>
            <a:noFill/>
          </a:ln>
        </p:spPr>
        <p:txBody>
          <a:bodyPr wrap="square" lIns="91440" tIns="45720" rIns="91440" bIns="45720" rtlCol="0" anchor="ctr">
            <a:noAutofit/>
          </a:bodyPr>
          <a:lstStyle/>
          <a:p>
            <a:pPr algn="r" rtl="1"/>
            <a:r>
              <a:rPr lang="fa-IR" sz="2000" b="1">
                <a:solidFill>
                  <a:srgbClr val="0B3C6F"/>
                </a:solidFill>
                <a:latin typeface="Times New Roman"/>
                <a:cs typeface="B Zar" panose="00000400000000000000" pitchFamily="2" charset="-78"/>
              </a:rPr>
              <a:t>XAI: </a:t>
            </a:r>
            <a:r>
              <a:rPr lang="fa-IR" sz="20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ارائه علت و شدت خطر</a:t>
            </a:r>
          </a:p>
          <a:p>
            <a:pPr algn="r" rtl="1">
              <a:spcBef>
                <a:spcPts val="600"/>
              </a:spcBef>
            </a:pPr>
            <a:r>
              <a:rPr lang="fa-IR" sz="2000" b="1">
                <a:solidFill>
                  <a:srgbClr val="A61B1B"/>
                </a:solidFill>
                <a:latin typeface="Times New Roman"/>
                <a:cs typeface="B Zar" panose="00000400000000000000" pitchFamily="2" charset="-78"/>
              </a:rPr>
              <a:t>خطر: </a:t>
            </a:r>
            <a:r>
              <a:rPr lang="fa-IR" sz="2000">
                <a:solidFill>
                  <a:srgbClr val="A61B1B"/>
                </a:solidFill>
                <a:latin typeface="Times New Roman"/>
                <a:cs typeface="B Zar" panose="00000400000000000000" pitchFamily="2" charset="-78"/>
              </a:rPr>
              <a:t>توضیح ناقص</a:t>
            </a:r>
          </a:p>
        </p:txBody>
      </p:sp>
      <p:sp>
        <p:nvSpPr>
          <p:cNvPr id="306" name="XAI figure stage 3"/>
          <p:cNvSpPr/>
          <p:nvPr/>
        </p:nvSpPr>
        <p:spPr>
          <a:xfrm>
            <a:off x="24710136" y="15142464"/>
            <a:ext cx="2103120" cy="868680"/>
          </a:xfrm>
          <a:prstGeom prst="roundRect">
            <a:avLst>
              <a:gd name="adj" fmla="val 9000"/>
            </a:avLst>
          </a:prstGeom>
          <a:solidFill>
            <a:srgbClr val="0384E9"/>
          </a:solidFill>
          <a:ln>
            <a:noFill/>
          </a:ln>
        </p:spPr>
        <p:txBody>
          <a:bodyPr wrap="square" lIns="91440" tIns="45720" rIns="91440" bIns="45720" rtlCol="0" anchor="ctr">
            <a:noAutofit/>
          </a:bodyPr>
          <a:lstStyle/>
          <a:p>
            <a:pPr algn="ctr" rtl="1"/>
            <a:r>
              <a:rPr lang="fa-IR" sz="2400" b="1">
                <a:solidFill>
                  <a:srgbClr val="FFFFFF"/>
                </a:solidFill>
                <a:latin typeface="Times New Roman"/>
                <a:cs typeface="B Zar" panose="00000400000000000000" pitchFamily="2" charset="-78"/>
              </a:rPr>
              <a:t>مصرف دارو</a:t>
            </a:r>
          </a:p>
        </p:txBody>
      </p:sp>
      <p:sp>
        <p:nvSpPr>
          <p:cNvPr id="307" name="XAI figure detail 3"/>
          <p:cNvSpPr/>
          <p:nvPr/>
        </p:nvSpPr>
        <p:spPr>
          <a:xfrm>
            <a:off x="24710136" y="16102584"/>
            <a:ext cx="2103120" cy="2103120"/>
          </a:xfrm>
          <a:prstGeom prst="roundRect">
            <a:avLst>
              <a:gd name="adj" fmla="val 9000"/>
            </a:avLst>
          </a:prstGeom>
          <a:solidFill>
            <a:srgbClr val="E3F1FD"/>
          </a:solidFill>
          <a:ln>
            <a:noFill/>
          </a:ln>
        </p:spPr>
        <p:txBody>
          <a:bodyPr wrap="square" lIns="91440" tIns="45720" rIns="91440" bIns="45720" rtlCol="0" anchor="ctr">
            <a:noAutofit/>
          </a:bodyPr>
          <a:lstStyle/>
          <a:p>
            <a:pPr algn="r" rtl="1"/>
            <a:r>
              <a:rPr lang="fa-IR" sz="2000" b="1">
                <a:solidFill>
                  <a:srgbClr val="0B3C6F"/>
                </a:solidFill>
                <a:latin typeface="Times New Roman"/>
                <a:cs typeface="B Zar" panose="00000400000000000000" pitchFamily="2" charset="-78"/>
              </a:rPr>
              <a:t>XAI: </a:t>
            </a:r>
            <a:r>
              <a:rPr lang="fa-IR" sz="20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امکان بازبینی پیش از اقدام</a:t>
            </a:r>
          </a:p>
          <a:p>
            <a:pPr algn="r" rtl="1">
              <a:spcBef>
                <a:spcPts val="600"/>
              </a:spcBef>
            </a:pPr>
            <a:r>
              <a:rPr lang="fa-IR" sz="2000" b="1">
                <a:solidFill>
                  <a:srgbClr val="A61B1B"/>
                </a:solidFill>
                <a:latin typeface="Times New Roman"/>
                <a:cs typeface="B Zar" panose="00000400000000000000" pitchFamily="2" charset="-78"/>
              </a:rPr>
              <a:t>خطر: </a:t>
            </a:r>
            <a:r>
              <a:rPr lang="fa-IR" sz="2000">
                <a:solidFill>
                  <a:srgbClr val="A61B1B"/>
                </a:solidFill>
                <a:latin typeface="Times New Roman"/>
                <a:cs typeface="B Zar" panose="00000400000000000000" pitchFamily="2" charset="-78"/>
              </a:rPr>
              <a:t>اتوماسیون‌باوری</a:t>
            </a:r>
          </a:p>
        </p:txBody>
      </p:sp>
      <p:sp>
        <p:nvSpPr>
          <p:cNvPr id="308" name="XAI figure stage 4"/>
          <p:cNvSpPr/>
          <p:nvPr/>
        </p:nvSpPr>
        <p:spPr>
          <a:xfrm>
            <a:off x="22302216" y="15142464"/>
            <a:ext cx="2103120" cy="868680"/>
          </a:xfrm>
          <a:prstGeom prst="roundRect">
            <a:avLst>
              <a:gd name="adj" fmla="val 9000"/>
            </a:avLst>
          </a:prstGeom>
          <a:solidFill>
            <a:srgbClr val="0384E9"/>
          </a:solidFill>
          <a:ln>
            <a:noFill/>
          </a:ln>
        </p:spPr>
        <p:txBody>
          <a:bodyPr wrap="square" lIns="91440" tIns="45720" rIns="91440" bIns="45720" rtlCol="0" anchor="ctr">
            <a:noAutofit/>
          </a:bodyPr>
          <a:lstStyle/>
          <a:p>
            <a:pPr algn="ctr" rtl="1"/>
            <a:r>
              <a:rPr lang="fa-IR" sz="2400" b="1">
                <a:solidFill>
                  <a:srgbClr val="FFFFFF"/>
                </a:solidFill>
                <a:latin typeface="Times New Roman"/>
                <a:cs typeface="B Zar" panose="00000400000000000000" pitchFamily="2" charset="-78"/>
              </a:rPr>
              <a:t>پایش</a:t>
            </a:r>
          </a:p>
        </p:txBody>
      </p:sp>
      <p:sp>
        <p:nvSpPr>
          <p:cNvPr id="309" name="XAI figure detail 4"/>
          <p:cNvSpPr/>
          <p:nvPr/>
        </p:nvSpPr>
        <p:spPr>
          <a:xfrm>
            <a:off x="22302216" y="16102584"/>
            <a:ext cx="2103120" cy="2103120"/>
          </a:xfrm>
          <a:prstGeom prst="roundRect">
            <a:avLst>
              <a:gd name="adj" fmla="val 9000"/>
            </a:avLst>
          </a:prstGeom>
          <a:solidFill>
            <a:srgbClr val="E3F1FD"/>
          </a:solidFill>
          <a:ln>
            <a:noFill/>
          </a:ln>
        </p:spPr>
        <p:txBody>
          <a:bodyPr wrap="square" lIns="91440" tIns="45720" rIns="91440" bIns="45720" rtlCol="0" anchor="ctr">
            <a:noAutofit/>
          </a:bodyPr>
          <a:lstStyle/>
          <a:p>
            <a:pPr algn="r" rtl="1"/>
            <a:r>
              <a:rPr lang="fa-IR" sz="2000" b="1">
                <a:solidFill>
                  <a:srgbClr val="0B3C6F"/>
                </a:solidFill>
                <a:latin typeface="Times New Roman"/>
                <a:cs typeface="B Zar" panose="00000400000000000000" pitchFamily="2" charset="-78"/>
              </a:rPr>
              <a:t>XAI: </a:t>
            </a:r>
            <a:r>
              <a:rPr lang="fa-IR" sz="20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نمایش عوامل تغییرکننده خطر</a:t>
            </a:r>
          </a:p>
          <a:p>
            <a:pPr algn="r" rtl="1">
              <a:spcBef>
                <a:spcPts val="600"/>
              </a:spcBef>
            </a:pPr>
            <a:r>
              <a:rPr lang="fa-IR" sz="2000" b="1">
                <a:solidFill>
                  <a:srgbClr val="A61B1B"/>
                </a:solidFill>
                <a:latin typeface="Times New Roman"/>
                <a:cs typeface="B Zar" panose="00000400000000000000" pitchFamily="2" charset="-78"/>
              </a:rPr>
              <a:t>خطر: </a:t>
            </a:r>
            <a:r>
              <a:rPr lang="fa-IR" sz="2000">
                <a:solidFill>
                  <a:srgbClr val="A61B1B"/>
                </a:solidFill>
                <a:latin typeface="Times New Roman"/>
                <a:cs typeface="B Zar" panose="00000400000000000000" pitchFamily="2" charset="-78"/>
              </a:rPr>
              <a:t>تغییر عملکرد مدل</a:t>
            </a:r>
          </a:p>
        </p:txBody>
      </p:sp>
      <p:sp>
        <p:nvSpPr>
          <p:cNvPr id="310" name="XAI figure human review"/>
          <p:cNvSpPr/>
          <p:nvPr/>
        </p:nvSpPr>
        <p:spPr>
          <a:xfrm>
            <a:off x="22302216" y="18388584"/>
            <a:ext cx="9326880" cy="1097280"/>
          </a:xfrm>
          <a:prstGeom prst="roundRect">
            <a:avLst>
              <a:gd name="adj" fmla="val 9000"/>
            </a:avLst>
          </a:prstGeom>
          <a:solidFill>
            <a:srgbClr val="FFF2CC"/>
          </a:solidFill>
          <a:ln>
            <a:noFill/>
          </a:ln>
        </p:spPr>
        <p:txBody>
          <a:bodyPr wrap="square" lIns="91440" tIns="45720" rIns="91440" bIns="45720" rtlCol="0" anchor="ctr">
            <a:noAutofit/>
          </a:bodyPr>
          <a:lstStyle/>
          <a:p>
            <a:pPr algn="ctr" rtl="1"/>
            <a:r>
              <a:rPr lang="fa-IR" sz="2400" b="1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قضاوت پرستار و پزشک: تأیید، رد یا اصلاح پیشنهاد سامانه</a:t>
            </a:r>
          </a:p>
        </p:txBody>
      </p:sp>
    </p:spTree>
    <p:extLst>
      <p:ext uri="{BB962C8B-B14F-4D97-AF65-F5344CB8AC3E}">
        <p14:creationId xmlns:p14="http://schemas.microsoft.com/office/powerpoint/2010/main" val="2784909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295</TotalTime>
  <Words>667</Words>
  <Application>Microsoft Office PowerPoint</Application>
  <PresentationFormat>Custom</PresentationFormat>
  <Paragraphs>60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4" baseType="lpstr">
      <vt:lpstr>Arial</vt:lpstr>
      <vt:lpstr>B Nazanin</vt:lpstr>
      <vt:lpstr>B Titr</vt:lpstr>
      <vt:lpstr>B Zar</vt:lpstr>
      <vt:lpstr>Calibri</vt:lpstr>
      <vt:lpstr>Calibri Light</vt:lpstr>
      <vt:lpstr>inherit</vt:lpstr>
      <vt:lpstr>Libre Baskerville</vt:lpstr>
      <vt:lpstr>Open Sans</vt:lpstr>
      <vt:lpstr>Open Sauce Bold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هوش مصنوعی تفسیرپذیر در پیشگیری از خطاهای دارویی: مروری روایتی بر فرصت‌ها و چالش‌های ایمنی بیمار</dc:title>
  <dc:creator>Amir sh</dc:creator>
  <cp:lastModifiedBy>Ya</cp:lastModifiedBy>
  <cp:revision>58</cp:revision>
  <dcterms:created xsi:type="dcterms:W3CDTF">2026-09-07T19:22:54Z</dcterms:created>
  <dcterms:modified xsi:type="dcterms:W3CDTF">2026-09-26T09:17:18Z</dcterms:modified>
</cp:coreProperties>
</file>