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624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037" y="4994781"/>
            <a:ext cx="3199121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cs typeface="B Zar" panose="00000400000000000000" pitchFamily="2" charset="-78"/>
              </a:rPr>
              <a:t>هوش مصنوعی در استدلال و تصمیم‌گیری بالینی پرستاران مراقبت ویژه: مروری روایتی بر فرصت‌ها، چالش‌ها و ملاحظات ایمنی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525" y="4708930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: 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1694 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35421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آیدا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ابراهیمی1،  </a:t>
            </a:r>
            <a:r>
              <a:rPr lang="fa-IR" sz="4000" b="1" u="sng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فریدخت </a:t>
            </a:r>
            <a:r>
              <a:rPr lang="fa-IR" sz="4000" b="1" u="sng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یزدانی1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*</a:t>
            </a:r>
          </a:p>
          <a:p>
            <a:pPr algn="ctr"/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. گروه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پرستاری،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ایران؛ 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تحقیقات توسعه علوم پرستاری و مامایی،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54881"/>
            <a:ext cx="9601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پرستار مراقبت ویژه بخش بزرگی از شیفت را صرف دیدن، سنجیدن و تصمیم‌گرفتن می‌کند و حجم داده پایش از توان پردازش ذهن بیشتر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استدلال بالینی پرستار شامل توجه به نشانه‌ها، تفسیر، اقدام و بازاندیشی است و تجربه در آن نقش پررنگی دارد.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پژوهش‌های AI در مراقبت ویژه بیشتر به توانایی الگوریتم پرداخته‌اند تا اثر آن بر تصمیم پرستار.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16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هدف: بررسی نقش AI در استدلال و تصمیم‌گیری پرستاران مراقبت ویژه و روشن‌کردن فرصت‌ها، چالش‌ها و ملاحظات ایمنی آن.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AI می‌تواند به پرستار کمک کند وخامت را زودتر ببیند و بار هشدارها را سبک‌تر کند، اما شواهد درباره اثر آن بر استدلال بالینی هنوز کافی نیست.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اتوماسیون‌باوری، خستگی هشدار و افت مهارت باید پیش از استقرار جدی گرفته شود.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پیشنهاد: اعتبارسنجی محلی، آموزش پرستاران، مشارکت آنان در طراحی و روشن‌بودن مسئولیت.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پژوهش‌های آینده: سنجش اثر بر قضاوت پرستار و پیامد بیمار در بخش واقعی.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Yoon JH, Pinsky MR, Clermont G. Artificial intelligence in critical care medicine. Crit Care. 2022;26(1):75.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Tanner CA. Thinking like a nurse: a research-based model of clinical judgment in nursing. J Nurs Educ. 2006;45(6):204-11.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Wong A, et al. External validation of a widely implemented proprietary sepsis prediction model in hospitalized patients. JAMA Intern Med. 2021;181(8):1065-70.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3196" y="18410951"/>
            <a:ext cx="10058400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6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پیام کلیدی</a:t>
            </a:r>
          </a:p>
          <a:p>
            <a:pPr algn="just" rtl="1"/>
            <a:r>
              <a:rPr lang="fa-IR" sz="36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AI باید در خدمت قضاوت پرستار باشد:</a:t>
            </a:r>
          </a:p>
          <a:p>
            <a:pPr algn="just" rtl="1"/>
            <a:r>
              <a:rPr lang="fa-IR" sz="36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اعتبارسنجی محلی ← آموزش ← مشارکت پرستار ← پایش مستمر.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/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نوع مطالعه: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 روایتی.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بازه زمانی: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منابع انگلیسی تا اکتبر ۲۰۲۶.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پایگاه‌ها: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PubMed، Scopus، Google Scholar.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کلیدواژه‌های MeSH: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Artificial Intelligence | Critical Care Nursing | Clinical Decision-Making | Decision Support Systems, Clinical | Patient Safety.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واژه‌های آزاد: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machine learning, clinical reasoning, alarm fatigue, automation bias.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اولویت منابع: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مرورهای نظام‌مند، مطالعات آینده‌نگر، گزارش‌های اجرایی و اسناد سازمان جهانی بهداشت؛ مقاله‌های صرفاً فنی کنار گذاشته شدند.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معیار ورود: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کاربرد AI در پایش و پشتیبانی تصمیم؛ اثر بر استدلال و قضاوت؛ خطرهای ایمنی؛ آموزش، حکمرانی و استقرار.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چهارچوب تحلیل: </a:t>
            </a:r>
            <a:r>
              <a:rPr lang="fa-IR" sz="24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پنج محور — پیش‌بینی وخامت، مدیریت هشدار، استدلال بالینی، نقش پرستار و چالش‌های ایمنی.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539320" y="11914693"/>
            <a:ext cx="100394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endParaRPr lang="fa-IR" sz="320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۴. افت تدریجی مهارت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تکیه نوآموز بر پیشنهاد سامانه، ساختن شم بالینی را کم می‌کند.</a:t>
            </a:r>
          </a:p>
          <a:p>
            <a:pPr algn="r" rtl="1"/>
            <a:endParaRPr lang="fa-IR" sz="3200" b="1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۵. نقش پرستار و آموزش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مشارکت پرستاران در طراحی و آموزش محدودیت‌های مدل ضروری است.</a:t>
            </a:r>
          </a:p>
          <a:p>
            <a:pPr algn="r" rtl="1"/>
            <a:endParaRPr lang="fa-IR" sz="3200" b="1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۶. چالش‌های ایمنی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تعمیم‌پذیری ضعیف (AUC حدود 0.63 در یک مدل سپسیس)، سوگیری داده و مسئولیت نامشخص.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محورهای اصلی یافته‌ها: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۱. پیش‌بینی وخامت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تأیید هشدار سپسیس در ساعت‌های نخست با کاهش مرگ‌ومیر همراه بود.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502712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۲. هشدار و بار توجه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بخش بزرگی از هشدارها کاذب یا بی‌اهمیت است و پرستار را بی‌حس می‌کند.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۳. اتوماسیون‌باوری و توضیح‌پذیری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تکیه بیش از حد به خروجی سامانه؛ توضیح‌ها هم همیشه قابل اتکا نیستند.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301" name="AI figure title"/>
          <p:cNvSpPr/>
          <p:nvPr/>
        </p:nvSpPr>
        <p:spPr>
          <a:xfrm>
            <a:off x="22302216" y="14365224"/>
            <a:ext cx="9326880" cy="640080"/>
          </a:xfrm>
          <a:prstGeom prst="roundRect">
            <a:avLst>
              <a:gd name="adj" fmla="val 9000"/>
            </a:avLst>
          </a:prstGeom>
          <a:solidFill>
            <a:srgbClr val="0B3C6F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6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استدلال بالینی پرستار و جایگاه AI</a:t>
            </a:r>
          </a:p>
        </p:txBody>
      </p:sp>
      <p:sp>
        <p:nvSpPr>
          <p:cNvPr id="302" name="AI figure stage 1"/>
          <p:cNvSpPr/>
          <p:nvPr/>
        </p:nvSpPr>
        <p:spPr>
          <a:xfrm>
            <a:off x="29525976" y="15142464"/>
            <a:ext cx="2103120" cy="86868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2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توجه به نشانه‌ها</a:t>
            </a:r>
          </a:p>
        </p:txBody>
      </p:sp>
      <p:sp>
        <p:nvSpPr>
          <p:cNvPr id="303" name="AI figure detail 1"/>
          <p:cNvSpPr/>
          <p:nvPr/>
        </p:nvSpPr>
        <p:spPr>
          <a:xfrm>
            <a:off x="29525976" y="16102584"/>
            <a:ext cx="2103120" cy="21031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20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AI: </a:t>
            </a:r>
            <a:r>
              <a:rPr lang="fa-IR" sz="20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هشدار زودهنگام وخامت</a:t>
            </a:r>
          </a:p>
          <a:p>
            <a:pPr algn="r" rtl="1">
              <a:spcBef>
                <a:spcPts val="600"/>
              </a:spcBef>
            </a:pPr>
            <a:r>
              <a:rPr lang="fa-IR" sz="20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خطر: </a:t>
            </a:r>
            <a:r>
              <a:rPr lang="fa-IR" sz="20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خستگی هشدار</a:t>
            </a:r>
          </a:p>
        </p:txBody>
      </p:sp>
      <p:sp>
        <p:nvSpPr>
          <p:cNvPr id="304" name="AI figure stage 2"/>
          <p:cNvSpPr/>
          <p:nvPr/>
        </p:nvSpPr>
        <p:spPr>
          <a:xfrm>
            <a:off x="27118056" y="15142464"/>
            <a:ext cx="2103120" cy="86868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2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تفسیر</a:t>
            </a:r>
          </a:p>
        </p:txBody>
      </p:sp>
      <p:sp>
        <p:nvSpPr>
          <p:cNvPr id="305" name="AI figure detail 2"/>
          <p:cNvSpPr/>
          <p:nvPr/>
        </p:nvSpPr>
        <p:spPr>
          <a:xfrm>
            <a:off x="27118056" y="16102584"/>
            <a:ext cx="2103120" cy="21031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20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AI: </a:t>
            </a:r>
            <a:r>
              <a:rPr lang="fa-IR" sz="20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تلفیق داده‌های پایش و آزمایش</a:t>
            </a:r>
          </a:p>
          <a:p>
            <a:pPr algn="r" rtl="1">
              <a:spcBef>
                <a:spcPts val="600"/>
              </a:spcBef>
            </a:pPr>
            <a:r>
              <a:rPr lang="fa-IR" sz="20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خطر: </a:t>
            </a:r>
            <a:r>
              <a:rPr lang="fa-IR" sz="20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اتوماسیون‌باوری</a:t>
            </a:r>
          </a:p>
        </p:txBody>
      </p:sp>
      <p:sp>
        <p:nvSpPr>
          <p:cNvPr id="306" name="AI figure stage 3"/>
          <p:cNvSpPr/>
          <p:nvPr/>
        </p:nvSpPr>
        <p:spPr>
          <a:xfrm>
            <a:off x="24710136" y="15142464"/>
            <a:ext cx="2103120" cy="86868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2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اقدام</a:t>
            </a:r>
          </a:p>
        </p:txBody>
      </p:sp>
      <p:sp>
        <p:nvSpPr>
          <p:cNvPr id="307" name="AI figure detail 3"/>
          <p:cNvSpPr/>
          <p:nvPr/>
        </p:nvSpPr>
        <p:spPr>
          <a:xfrm>
            <a:off x="24710136" y="16102584"/>
            <a:ext cx="2103120" cy="21031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20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AI: </a:t>
            </a:r>
            <a:r>
              <a:rPr lang="fa-IR" sz="20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پیشنهاد اقدام یا دوز دارو</a:t>
            </a:r>
          </a:p>
          <a:p>
            <a:pPr algn="r" rtl="1">
              <a:spcBef>
                <a:spcPts val="600"/>
              </a:spcBef>
            </a:pPr>
            <a:r>
              <a:rPr lang="fa-IR" sz="20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خطر: </a:t>
            </a:r>
            <a:r>
              <a:rPr lang="fa-IR" sz="20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پیشنهاد نامناسب</a:t>
            </a:r>
          </a:p>
        </p:txBody>
      </p:sp>
      <p:sp>
        <p:nvSpPr>
          <p:cNvPr id="308" name="AI figure stage 4"/>
          <p:cNvSpPr/>
          <p:nvPr/>
        </p:nvSpPr>
        <p:spPr>
          <a:xfrm>
            <a:off x="22302216" y="15142464"/>
            <a:ext cx="2103120" cy="868680"/>
          </a:xfrm>
          <a:prstGeom prst="roundRect">
            <a:avLst>
              <a:gd name="adj" fmla="val 9000"/>
            </a:avLst>
          </a:prstGeom>
          <a:solidFill>
            <a:srgbClr val="0384E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200" b="1">
                <a:solidFill>
                  <a:srgbClr val="FFFFFF"/>
                </a:solidFill>
                <a:latin typeface="Times New Roman"/>
                <a:cs typeface="B Zar" panose="00000400000000000000" pitchFamily="2" charset="-78"/>
              </a:rPr>
              <a:t>بازاندیشی</a:t>
            </a:r>
          </a:p>
        </p:txBody>
      </p:sp>
      <p:sp>
        <p:nvSpPr>
          <p:cNvPr id="309" name="AI figure detail 4"/>
          <p:cNvSpPr/>
          <p:nvPr/>
        </p:nvSpPr>
        <p:spPr>
          <a:xfrm>
            <a:off x="22302216" y="16102584"/>
            <a:ext cx="2103120" cy="2103120"/>
          </a:xfrm>
          <a:prstGeom prst="roundRect">
            <a:avLst>
              <a:gd name="adj" fmla="val 9000"/>
            </a:avLst>
          </a:prstGeom>
          <a:solidFill>
            <a:srgbClr val="E3F1FD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r" rtl="1"/>
            <a:r>
              <a:rPr lang="fa-IR" sz="2000" b="1">
                <a:solidFill>
                  <a:srgbClr val="0B3C6F"/>
                </a:solidFill>
                <a:latin typeface="Times New Roman"/>
                <a:cs typeface="B Zar" panose="00000400000000000000" pitchFamily="2" charset="-78"/>
              </a:rPr>
              <a:t>AI: </a:t>
            </a:r>
            <a:r>
              <a:rPr lang="fa-IR" sz="200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 رویدادها</a:t>
            </a:r>
          </a:p>
          <a:p>
            <a:pPr algn="r" rtl="1">
              <a:spcBef>
                <a:spcPts val="600"/>
              </a:spcBef>
            </a:pPr>
            <a:r>
              <a:rPr lang="fa-IR" sz="2000" b="1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خطر: </a:t>
            </a:r>
            <a:r>
              <a:rPr lang="fa-IR" sz="2000">
                <a:solidFill>
                  <a:srgbClr val="A61B1B"/>
                </a:solidFill>
                <a:latin typeface="Times New Roman"/>
                <a:cs typeface="B Zar" panose="00000400000000000000" pitchFamily="2" charset="-78"/>
              </a:rPr>
              <a:t>افت مهارت</a:t>
            </a:r>
          </a:p>
        </p:txBody>
      </p:sp>
      <p:sp>
        <p:nvSpPr>
          <p:cNvPr id="310" name="AI figure human review"/>
          <p:cNvSpPr/>
          <p:nvPr/>
        </p:nvSpPr>
        <p:spPr>
          <a:xfrm>
            <a:off x="22302216" y="18388584"/>
            <a:ext cx="9326880" cy="1097280"/>
          </a:xfrm>
          <a:prstGeom prst="roundRect">
            <a:avLst>
              <a:gd name="adj" fmla="val 9000"/>
            </a:avLst>
          </a:prstGeom>
          <a:solidFill>
            <a:srgbClr val="FFF2CC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 rtl="1"/>
            <a:r>
              <a:rPr lang="fa-IR" sz="2400" b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قضاوت پرستار: پذیرش، رد یا اصلاح خروجی سامانه</a:t>
            </a:r>
          </a:p>
        </p:txBody>
      </p: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667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هوش مصنوعی در استدلال و تصمیم‌گیری بالینی پرستاران مراقبت ویژه: مروری روایتی بر فرصت‌ها، چالش‌ها و ملاحظات ایمنی</dc:title>
  <dc:creator>Amir sh</dc:creator>
  <cp:lastModifiedBy>Ya</cp:lastModifiedBy>
  <cp:revision>58</cp:revision>
  <dcterms:created xsi:type="dcterms:W3CDTF">2026-09-07T19:22:54Z</dcterms:created>
  <dcterms:modified xsi:type="dcterms:W3CDTF">2026-09-26T09:17:18Z</dcterms:modified>
</cp:coreProperties>
</file>