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از مراقبت سنتی تا سلامت هوشمند: مروری بر نقش هوش مصنوعی در بازطراحی خدمات سلامت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1707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آیدا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ابراهیمی1، 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*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خدمات سلامت دهه‌هاست حول بیمارستان و ویزیت حضوری شکل گرفته‌اند؛ این الگو برای بیماری مزمن و جمعیت سالمند هم گران است و هم دیر وارد عمل می‌شود.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«هدف سه‌گانه» و «هدف چهارگانه» بازطراحی خدمات را پیش از آمدن هوش مصنوعی هم مطرح کرده بودند.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برای پیش‌بینی خطر، غربالگری و سبک‌کردن کار اداری پیشنهاد می‌شود، اما اثر آن بر خود مسیر مراقبت روشن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هدف: بررسی نقش AI در بازطراحی خدمات سلامت و نشان‌دادن محدودیت‌های شواهد موجود.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AI می‌تواند نقش واقعی در بازطراحی خدمات داشته باشد، اما نتیجه بیش از الگوریتم به جاگرفتن آن در مسیر مراقبت بستگی دارد.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شواهد برای غربالگری تصویری و کاهش بار مستندسازی امیدوارکننده است و برای پایش از راه دور هنوز کافی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پیشنهاد: اعتبارسنجی محلی، توجه به سوگیری، آموزش و نظارت مداوم.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پژوهش‌های آینده: سنجش پیامد بیماران.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Noah B, et al. Impact of remote patient monitoring on clinical outcomes: an updated meta-analysis of randomized controlled trials. npj Digit Med. 2018;1:20172. doi:10.1038/s41746-017-0002-4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Abràmoff MD, et al. Pivotal trial of an autonomous AI-based diagnostic system for detection of diabetic retinopathy in primary care offices. npj Digit Med. 2018;1:39.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Wong A, et al. External validation of a widely implemented proprietary sepsis prediction model in hospitalized patients. JAMA Intern Med. 2021;181(8):1065-70.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3196" y="18410951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پیام کلیدی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باید گام‌های مراقبت را بازطراحی کند: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اعتبارسنجی محلی ← مشارکت کادر درمان ← آموزش ← پایش مستمر.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/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زمانی: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منابع انگلیسی تا اکتبر ۲۰۲۶.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PubMed، Scopus، Google Scholar.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کلیدواژه‌های MeSH: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Artificial Intelligence | Delivery of Health Care | Telemedicine | Decision Support Systems, Clinical | Quality of Health Care.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واژه‌های آزاد: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machine learning, health services, remote monitoring, clinical decision support.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اولویت منابع: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مرورها، کارآزمایی‌ها، گزارش‌های اجرایی و اسناد سازمان جهانی بهداشت؛ مقاله‌های صرفاً فنی کنار گذاشته شدند.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معیار ورود: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در پیش‌بینی و غربالگری؛ بار اداری؛ نقش پرستاران؛ ایمنی، اجرا و حکمرانی.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چهارچوب تحلیل: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پنج محور — مراقبت پیش‌دستانه، غربالگری، مستندسازی، پرستاری و چالش‌های ایمنی.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914693"/>
            <a:ext cx="100394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endParaRPr lang="fa-IR" sz="320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۴. جایگاه پرستاری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AI نقش‌ها، روال کار و رابطه پرستار و بیمار را شکل می‌دهد.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۵. تعمیم‌پذیری و سوگیری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مدل سپسیس پرکاربرد: AUC حدود 0.63 و ۶۷ درصد موارد شناسایی نشد.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۶. اجرا و حکمرانی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موفقیت به جاافتادن در روال کار و روشن‌بودن مسئولیت بستگی دارد.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محورهای اصلی یافته‌ها: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۱. مراقبت پیش‌دستانه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پایش از راه دور: ۲۷ کارآزمایی، بدون اثر معنادار بر شش پیامد.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تشخیص و غربالگری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 رتینوپاتی در مراقبت‌های اولیه: حساسیت 87.2 و ویژگی 90.7 درصد.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۳. بار مستندسازی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نویسنده محیطی AI بازخورد مطلوب پزشکان را گرفت؛ شواهد هنوز اولیه است.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01" name="AI figure title"/>
          <p:cNvSpPr/>
          <p:nvPr/>
        </p:nvSpPr>
        <p:spPr>
          <a:xfrm>
            <a:off x="22302216" y="14365224"/>
            <a:ext cx="9326880" cy="640080"/>
          </a:xfrm>
          <a:prstGeom prst="roundRect">
            <a:avLst>
              <a:gd name="adj" fmla="val 9000"/>
            </a:avLst>
          </a:prstGeom>
          <a:solidFill>
            <a:srgbClr val="0B3C6F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6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از مراقبت سنتی تا مراقبت هوشمند</a:t>
            </a:r>
          </a:p>
        </p:txBody>
      </p:sp>
      <p:sp>
        <p:nvSpPr>
          <p:cNvPr id="302" name="AI figure stage 1"/>
          <p:cNvSpPr/>
          <p:nvPr/>
        </p:nvSpPr>
        <p:spPr>
          <a:xfrm>
            <a:off x="29525976" y="15142464"/>
            <a:ext cx="2103120" cy="73152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زمان مداخله</a:t>
            </a:r>
          </a:p>
        </p:txBody>
      </p:sp>
      <p:sp>
        <p:nvSpPr>
          <p:cNvPr id="303" name="AI figure detail 1"/>
          <p:cNvSpPr/>
          <p:nvPr/>
        </p:nvSpPr>
        <p:spPr>
          <a:xfrm>
            <a:off x="29525976" y="15965424"/>
            <a:ext cx="2103120" cy="23317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1900" b="1">
                <a:solidFill>
                  <a:srgbClr val="4A4A4A"/>
                </a:solidFill>
                <a:latin typeface="Times New Roman"/>
                <a:cs typeface="B Zar" panose="00000400000000000000" pitchFamily="2" charset="-78"/>
              </a:rPr>
              <a:t>سنتی: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پس از علامت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هوشمند: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پیش از وخامت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احتیاط: </a:t>
            </a:r>
            <a:r>
              <a:rPr lang="fa-IR" sz="19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شواهد ناهمگون</a:t>
            </a:r>
          </a:p>
        </p:txBody>
      </p:sp>
      <p:sp>
        <p:nvSpPr>
          <p:cNvPr id="304" name="AI figure stage 2"/>
          <p:cNvSpPr/>
          <p:nvPr/>
        </p:nvSpPr>
        <p:spPr>
          <a:xfrm>
            <a:off x="27118056" y="15142464"/>
            <a:ext cx="2103120" cy="73152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محل خدمت</a:t>
            </a:r>
          </a:p>
        </p:txBody>
      </p:sp>
      <p:sp>
        <p:nvSpPr>
          <p:cNvPr id="305" name="AI figure detail 2"/>
          <p:cNvSpPr/>
          <p:nvPr/>
        </p:nvSpPr>
        <p:spPr>
          <a:xfrm>
            <a:off x="27118056" y="15965424"/>
            <a:ext cx="2103120" cy="23317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1900" b="1">
                <a:solidFill>
                  <a:srgbClr val="4A4A4A"/>
                </a:solidFill>
                <a:latin typeface="Times New Roman"/>
                <a:cs typeface="B Zar" panose="00000400000000000000" pitchFamily="2" charset="-78"/>
              </a:rPr>
              <a:t>سنتی: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حضوری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هوشمند: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حضوری و از راه دور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احتیاط: </a:t>
            </a:r>
            <a:r>
              <a:rPr lang="fa-IR" sz="19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نابرابری دسترسی</a:t>
            </a:r>
          </a:p>
        </p:txBody>
      </p:sp>
      <p:sp>
        <p:nvSpPr>
          <p:cNvPr id="306" name="AI figure stage 3"/>
          <p:cNvSpPr/>
          <p:nvPr/>
        </p:nvSpPr>
        <p:spPr>
          <a:xfrm>
            <a:off x="24710136" y="15142464"/>
            <a:ext cx="2103120" cy="73152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مستندسازی</a:t>
            </a:r>
          </a:p>
        </p:txBody>
      </p:sp>
      <p:sp>
        <p:nvSpPr>
          <p:cNvPr id="307" name="AI figure detail 3"/>
          <p:cNvSpPr/>
          <p:nvPr/>
        </p:nvSpPr>
        <p:spPr>
          <a:xfrm>
            <a:off x="24710136" y="15965424"/>
            <a:ext cx="2103120" cy="23317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1900" b="1">
                <a:solidFill>
                  <a:srgbClr val="4A4A4A"/>
                </a:solidFill>
                <a:latin typeface="Times New Roman"/>
                <a:cs typeface="B Zar" panose="00000400000000000000" pitchFamily="2" charset="-78"/>
              </a:rPr>
              <a:t>سنتی: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ثبت دستی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هوشمند: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پیش‌نویس خودکار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احتیاط: </a:t>
            </a:r>
            <a:r>
              <a:rPr lang="fa-IR" sz="19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خطای محتوا</a:t>
            </a:r>
          </a:p>
        </p:txBody>
      </p:sp>
      <p:sp>
        <p:nvSpPr>
          <p:cNvPr id="308" name="AI figure stage 4"/>
          <p:cNvSpPr/>
          <p:nvPr/>
        </p:nvSpPr>
        <p:spPr>
          <a:xfrm>
            <a:off x="22302216" y="15142464"/>
            <a:ext cx="2103120" cy="73152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غربالگری</a:t>
            </a:r>
          </a:p>
        </p:txBody>
      </p:sp>
      <p:sp>
        <p:nvSpPr>
          <p:cNvPr id="309" name="AI figure detail 4"/>
          <p:cNvSpPr/>
          <p:nvPr/>
        </p:nvSpPr>
        <p:spPr>
          <a:xfrm>
            <a:off x="22302216" y="15965424"/>
            <a:ext cx="2103120" cy="23317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1900" b="1">
                <a:solidFill>
                  <a:srgbClr val="4A4A4A"/>
                </a:solidFill>
                <a:latin typeface="Times New Roman"/>
                <a:cs typeface="B Zar" panose="00000400000000000000" pitchFamily="2" charset="-78"/>
              </a:rPr>
              <a:t>سنتی: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نیازمند متخصص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هوشمند: </a:t>
            </a:r>
            <a:r>
              <a:rPr lang="fa-IR" sz="19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مراقبت اولیه</a:t>
            </a:r>
          </a:p>
          <a:p>
            <a:pPr algn="r" rtl="1">
              <a:spcBef>
                <a:spcPts val="600"/>
              </a:spcBef>
            </a:pPr>
            <a:r>
              <a:rPr lang="fa-IR" sz="19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احتیاط: </a:t>
            </a:r>
            <a:r>
              <a:rPr lang="fa-IR" sz="19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محدودیت معیار ورود</a:t>
            </a:r>
          </a:p>
        </p:txBody>
      </p:sp>
      <p:sp>
        <p:nvSpPr>
          <p:cNvPr id="310" name="AI figure bottom"/>
          <p:cNvSpPr/>
          <p:nvPr/>
        </p:nvSpPr>
        <p:spPr>
          <a:xfrm>
            <a:off x="22302216" y="18434304"/>
            <a:ext cx="9326880" cy="1051560"/>
          </a:xfrm>
          <a:prstGeom prst="roundRect">
            <a:avLst>
              <a:gd name="adj" fmla="val 9000"/>
            </a:avLst>
          </a:prstGeom>
          <a:solidFill>
            <a:srgbClr val="FFF2CC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بازطراحی گام‌های مراقبت با ابزار معتبر، آموزش و نظارت مستمر</a:t>
            </a: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667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از مراقبت سنتی تا سلامت هوشمند: مروری بر نقش هوش مصنوعی در بازطراحی خدمات سلامت</dc:title>
  <dc:creator>Amir sh</dc:creator>
  <cp:lastModifiedBy>Ya</cp:lastModifiedBy>
  <cp:revision>58</cp:revision>
  <dcterms:created xsi:type="dcterms:W3CDTF">2026-09-07T19:22:54Z</dcterms:created>
  <dcterms:modified xsi:type="dcterms:W3CDTF">2026-09-26T09:17:18Z</dcterms:modified>
</cp:coreProperties>
</file>