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31" d="100"/>
          <a:sy n="31" d="100"/>
        </p:scale>
        <p:origin x="104"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10/6/2026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173398" y="4449982"/>
            <a:ext cx="30544167" cy="2381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0" marR="0" algn="ctr" rtl="0">
              <a:lnSpc>
                <a:spcPct val="107000"/>
              </a:lnSpc>
              <a:spcAft>
                <a:spcPts val="800"/>
              </a:spcAft>
              <a:buNone/>
            </a:pPr>
            <a:r>
              <a:rPr lang="en-US" sz="6000" b="1" kern="0" dirty="0">
                <a:effectLst/>
                <a:latin typeface="Times New Roman" panose="02020603050405020304" pitchFamily="18" charset="0"/>
                <a:ea typeface="Calibri" panose="020F0502020204030204" pitchFamily="34" charset="0"/>
                <a:cs typeface="Arial" panose="020B0604020202020204" pitchFamily="34" charset="0"/>
              </a:rPr>
              <a:t>Interpersonal Communication Skills of Nursing Students:</a:t>
            </a:r>
          </a:p>
          <a:p>
            <a:pPr marL="0" marR="0" algn="ctr" rtl="0">
              <a:lnSpc>
                <a:spcPct val="107000"/>
              </a:lnSpc>
              <a:spcAft>
                <a:spcPts val="800"/>
              </a:spcAft>
              <a:buNone/>
            </a:pPr>
            <a:r>
              <a:rPr lang="en-US" sz="6000" b="1" kern="0" dirty="0">
                <a:effectLst/>
                <a:latin typeface="Times New Roman" panose="02020603050405020304" pitchFamily="18" charset="0"/>
                <a:ea typeface="Calibri" panose="020F0502020204030204" pitchFamily="34" charset="0"/>
                <a:cs typeface="Arial" panose="020B0604020202020204" pitchFamily="34" charset="0"/>
              </a:rPr>
              <a:t> A Cross-Sectional Study during the COVID-19 Pandemic</a:t>
            </a: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5536799" y="4759628"/>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Code:1649</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4800600" y="7501281"/>
            <a:ext cx="34039626" cy="1969770"/>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Sharareh </a:t>
            </a: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Zeighami</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Mohammadi¹</a:t>
            </a:r>
          </a:p>
          <a:p>
            <a:pPr algn="ctr"/>
            <a:r>
              <a:rPr lang="en-US" sz="4000" dirty="0">
                <a:solidFill>
                  <a:srgbClr val="000001"/>
                </a:solidFill>
                <a:latin typeface="Times New Roman" panose="02020603050405020304" pitchFamily="18" charset="0"/>
                <a:ea typeface="Open Sauce Bold"/>
                <a:cs typeface="Times New Roman" panose="02020603050405020304" pitchFamily="18" charset="0"/>
                <a:sym typeface="Open Sauce Bold"/>
              </a:rPr>
              <a:t>Clinical Cares and Health Promotion Research Center, </a:t>
            </a:r>
            <a:r>
              <a:rPr lang="en-US" sz="4000" dirty="0" err="1">
                <a:solidFill>
                  <a:srgbClr val="000001"/>
                </a:solidFill>
                <a:latin typeface="Times New Roman" panose="02020603050405020304" pitchFamily="18" charset="0"/>
                <a:ea typeface="Open Sauce Bold"/>
                <a:cs typeface="Times New Roman" panose="02020603050405020304" pitchFamily="18" charset="0"/>
                <a:sym typeface="Open Sauce Bold"/>
              </a:rPr>
              <a:t>Ka.C</a:t>
            </a:r>
            <a:r>
              <a:rPr lang="en-US" sz="4000" dirty="0">
                <a:solidFill>
                  <a:srgbClr val="000001"/>
                </a:solidFill>
                <a:latin typeface="Times New Roman" panose="02020603050405020304" pitchFamily="18" charset="0"/>
                <a:ea typeface="Open Sauce Bold"/>
                <a:cs typeface="Times New Roman" panose="02020603050405020304" pitchFamily="18" charset="0"/>
                <a:sym typeface="Open Sauce Bold"/>
              </a:rPr>
              <a:t>., Islamic Azad University, Karaj, Iran. 0000-0002-8738-9551, Tel:+98(912)5680679, Email: zeighami@kiau.ac.ir</a:t>
            </a: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293884" y="16537485"/>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148724" y="16974135"/>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293884" y="11100219"/>
            <a:ext cx="9601200" cy="4914038"/>
          </a:xfrm>
          <a:prstGeom prst="rect">
            <a:avLst/>
          </a:prstGeom>
          <a:noFill/>
        </p:spPr>
        <p:txBody>
          <a:bodyPr wrap="square" rtlCol="0">
            <a:spAutoFit/>
          </a:bodyPr>
          <a:lstStyle>
            <a:defPPr>
              <a:defRPr kern="1200"/>
            </a:defPPr>
          </a:lstStyle>
          <a:p>
            <a:pPr marL="0" marR="0" algn="just" rtl="0">
              <a:lnSpc>
                <a:spcPct val="107000"/>
              </a:lnSpc>
              <a:spcAft>
                <a:spcPts val="800"/>
              </a:spcAft>
              <a:buNone/>
            </a:pPr>
            <a:r>
              <a:rPr lang="en-US" sz="3200" dirty="0">
                <a:effectLst/>
                <a:latin typeface="Calibri" panose="020F0502020204030204" pitchFamily="34" charset="0"/>
                <a:ea typeface="Calibri" panose="020F0502020204030204" pitchFamily="34" charset="0"/>
                <a:cs typeface="+mj-cs"/>
              </a:rPr>
              <a:t>Assessing the interpersonal communication skills of nursing students during the COVID-19 pandemic enables us to understand their communication challenges and needs in crises and devise appropriate solutions to address them effectively.</a:t>
            </a:r>
          </a:p>
          <a:p>
            <a:pPr marL="0" marR="0" algn="just" rtl="0">
              <a:lnSpc>
                <a:spcPct val="107000"/>
              </a:lnSpc>
              <a:spcAft>
                <a:spcPts val="800"/>
              </a:spcAft>
              <a:buNone/>
            </a:pPr>
            <a:r>
              <a:rPr lang="en-US" sz="3200" dirty="0">
                <a:effectLst/>
                <a:latin typeface="Calibri" panose="020F0502020204030204" pitchFamily="34" charset="0"/>
                <a:ea typeface="Calibri" panose="020F0502020204030204" pitchFamily="34" charset="0"/>
                <a:cs typeface="+mj-cs"/>
              </a:rPr>
              <a:t>Objectives: This study aimed to determine the interpersonal communication skills of nursing students in Islamic Azad University, Karaj Branch, amidst the COVID-19 pandemic.</a:t>
            </a:r>
          </a:p>
        </p:txBody>
      </p:sp>
      <p:sp>
        <p:nvSpPr>
          <p:cNvPr id="76" name="TextBox 75">
            <a:extLst>
              <a:ext uri="{FF2B5EF4-FFF2-40B4-BE49-F238E27FC236}">
                <a16:creationId xmlns:a16="http://schemas.microsoft.com/office/drawing/2014/main" id="{82745442-14D6-454C-AEAA-7ECB778143F4}"/>
              </a:ext>
            </a:extLst>
          </p:cNvPr>
          <p:cNvSpPr txBox="1"/>
          <p:nvPr/>
        </p:nvSpPr>
        <p:spPr>
          <a:xfrm>
            <a:off x="32892889" y="11398907"/>
            <a:ext cx="9857035" cy="5078313"/>
          </a:xfrm>
          <a:prstGeom prst="rect">
            <a:avLst/>
          </a:prstGeom>
          <a:noFill/>
        </p:spPr>
        <p:txBody>
          <a:bodyPr wrap="square" rtlCol="0">
            <a:spAutoFit/>
          </a:bodyPr>
          <a:lstStyle>
            <a:defPPr>
              <a:defRPr kern="1200"/>
            </a:defPPr>
          </a:lstStyle>
          <a:p>
            <a:r>
              <a:rPr lang="en-US" sz="3600" dirty="0">
                <a:effectLst/>
                <a:latin typeface="Times New Roman" panose="02020603050405020304" pitchFamily="18" charset="0"/>
                <a:ea typeface="Calibri" panose="020F0502020204030204" pitchFamily="34" charset="0"/>
                <a:cs typeface="Traditional Arabic" panose="02020603050405020304" pitchFamily="18" charset="-78"/>
              </a:rPr>
              <a:t>The results indicated that more than half of nursing students during the COVID-19 pandemic had moderate interpersonal communication skills. The highest area of weakness was in the skill of assertiveness. These findings highlight the need for attention and training to improve assertiveness skills among nursing students. Also, it is essential to focus on teaching interpersonal communication skills, especially in critical conditions, to nursing students. </a:t>
            </a:r>
            <a:endParaRPr lang="en-US" sz="3600" dirty="0">
              <a:effectLst/>
              <a:latin typeface="Times New Roman" panose="02020603050405020304" pitchFamily="18" charset="0"/>
              <a:ea typeface="Times New Roman" panose="02020603050405020304" pitchFamily="18" charset="0"/>
              <a:cs typeface="Traditional Arabic" panose="02020603050405020304" pitchFamily="18" charset="-78"/>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148724" y="18116225"/>
            <a:ext cx="9729118" cy="4924425"/>
          </a:xfrm>
          <a:prstGeom prst="rect">
            <a:avLst/>
          </a:prstGeom>
        </p:spPr>
        <p:txBody>
          <a:bodyPr wrap="square" lIns="0" tIns="0" rIns="0" bIns="0" rtlCol="0" anchor="t">
            <a:spAutoFit/>
          </a:bodyPr>
          <a:lstStyle/>
          <a:p>
            <a:pPr marL="342900" marR="742950" lvl="0" indent="-342900" algn="l" rtl="0">
              <a:buSzPts val="1100"/>
              <a:buFont typeface="Calibri" panose="020F0502020204030204" pitchFamily="34" charset="0"/>
              <a:buAutoNum type="arabicPeriod"/>
            </a:pPr>
            <a:r>
              <a:rPr lang="en-US" sz="2000" dirty="0" err="1">
                <a:effectLst/>
                <a:latin typeface="Times New Roman" panose="02020603050405020304" pitchFamily="18" charset="0"/>
                <a:ea typeface="Calibri" panose="020F0502020204030204" pitchFamily="34" charset="0"/>
                <a:cs typeface="Arial" panose="020B0604020202020204" pitchFamily="34" charset="0"/>
              </a:rPr>
              <a:t>Shafakhah</a:t>
            </a:r>
            <a:r>
              <a:rPr lang="en-US" sz="2000" dirty="0">
                <a:effectLst/>
                <a:latin typeface="Times New Roman" panose="02020603050405020304" pitchFamily="18" charset="0"/>
                <a:ea typeface="Calibri" panose="020F0502020204030204" pitchFamily="34" charset="0"/>
                <a:cs typeface="Arial" panose="020B0604020202020204" pitchFamily="34" charset="0"/>
              </a:rPr>
              <a:t> M,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Zarshenas</a:t>
            </a:r>
            <a:r>
              <a:rPr lang="en-US" sz="2000" dirty="0">
                <a:effectLst/>
                <a:latin typeface="Times New Roman" panose="02020603050405020304" pitchFamily="18" charset="0"/>
                <a:ea typeface="Calibri" panose="020F0502020204030204" pitchFamily="34" charset="0"/>
                <a:cs typeface="Arial" panose="020B0604020202020204" pitchFamily="34" charset="0"/>
              </a:rPr>
              <a:t> L, Sharif F, Sabet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Sarvestani</a:t>
            </a:r>
            <a:r>
              <a:rPr lang="en-US" sz="2000" dirty="0">
                <a:effectLst/>
                <a:latin typeface="Times New Roman" panose="02020603050405020304" pitchFamily="18" charset="0"/>
                <a:ea typeface="Calibri" panose="020F0502020204030204" pitchFamily="34" charset="0"/>
                <a:cs typeface="Arial" panose="020B0604020202020204" pitchFamily="34" charset="0"/>
              </a:rPr>
              <a:t> R. Evaluation of nursing students' communication abilities in clinical courses in hospitals. Glob J Health Sci. 2015;7(4):323-8.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doi</a:t>
            </a:r>
            <a:r>
              <a:rPr lang="en-US" sz="2000" dirty="0">
                <a:effectLst/>
                <a:latin typeface="Times New Roman" panose="02020603050405020304" pitchFamily="18" charset="0"/>
                <a:ea typeface="Calibri" panose="020F0502020204030204" pitchFamily="34" charset="0"/>
                <a:cs typeface="Arial" panose="020B0604020202020204" pitchFamily="34" charset="0"/>
              </a:rPr>
              <a:t>: 10.5539/gjhs.v7n4p323. [PMID: 25946924] [PMCID: PMC4802203]</a:t>
            </a:r>
          </a:p>
          <a:p>
            <a:pPr marL="342900" marR="742950" lvl="0" indent="-342900" algn="l" rtl="0">
              <a:buSzPts val="1100"/>
              <a:buFont typeface="Calibri" panose="020F0502020204030204" pitchFamily="34" charset="0"/>
              <a:buAutoNum type="arabicPeriod"/>
            </a:pPr>
            <a:r>
              <a:rPr lang="en-US" sz="2000" dirty="0">
                <a:effectLst/>
                <a:latin typeface="Times New Roman" panose="02020603050405020304" pitchFamily="18" charset="0"/>
                <a:ea typeface="Calibri" panose="020F0502020204030204" pitchFamily="34" charset="0"/>
                <a:cs typeface="Arial" panose="020B0604020202020204" pitchFamily="34" charset="0"/>
              </a:rPr>
              <a:t>Namazi A,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Homauonfar</a:t>
            </a:r>
            <a:r>
              <a:rPr lang="en-US" sz="2000" dirty="0">
                <a:effectLst/>
                <a:latin typeface="Times New Roman" panose="02020603050405020304" pitchFamily="18" charset="0"/>
                <a:ea typeface="Calibri" panose="020F0502020204030204" pitchFamily="34" charset="0"/>
                <a:cs typeface="Arial" panose="020B0604020202020204" pitchFamily="34" charset="0"/>
              </a:rPr>
              <a:t> H. Assessment of interpersonal communication skills and related factors in nursing and midwifery students.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Health_Based</a:t>
            </a:r>
            <a:r>
              <a:rPr lang="en-US" sz="2000" dirty="0">
                <a:effectLst/>
                <a:latin typeface="Times New Roman" panose="02020603050405020304" pitchFamily="18" charset="0"/>
                <a:ea typeface="Calibri" panose="020F0502020204030204" pitchFamily="34" charset="0"/>
                <a:cs typeface="Arial" panose="020B0604020202020204" pitchFamily="34" charset="0"/>
              </a:rPr>
              <a:t> Research. 2017; 2 (4) :369-380. Persian.</a:t>
            </a:r>
          </a:p>
          <a:p>
            <a:pPr marL="342900" marR="742950" lvl="0" indent="-342900" algn="l" rtl="0">
              <a:buSzPts val="1100"/>
              <a:buFont typeface="Calibri" panose="020F0502020204030204" pitchFamily="34" charset="0"/>
              <a:buAutoNum type="arabicPeriod"/>
            </a:pPr>
            <a:r>
              <a:rPr lang="en-US" sz="2000" dirty="0">
                <a:effectLst/>
                <a:latin typeface="Times New Roman" panose="02020603050405020304" pitchFamily="18" charset="0"/>
                <a:ea typeface="Calibri" panose="020F0502020204030204" pitchFamily="34" charset="0"/>
                <a:cs typeface="Arial" panose="020B0604020202020204" pitchFamily="34" charset="0"/>
              </a:rPr>
              <a:t> Heidari H, Masoudi R,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Noorian</a:t>
            </a:r>
            <a:r>
              <a:rPr lang="en-US" sz="2000" dirty="0">
                <a:effectLst/>
                <a:latin typeface="Times New Roman" panose="02020603050405020304" pitchFamily="18" charset="0"/>
                <a:ea typeface="Calibri" panose="020F0502020204030204" pitchFamily="34" charset="0"/>
                <a:cs typeface="Arial" panose="020B0604020202020204" pitchFamily="34" charset="0"/>
              </a:rPr>
              <a:t> K, Jamali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Gandomani</a:t>
            </a:r>
            <a:r>
              <a:rPr lang="en-US" sz="2000" dirty="0">
                <a:effectLst/>
                <a:latin typeface="Times New Roman" panose="02020603050405020304" pitchFamily="18" charset="0"/>
                <a:ea typeface="Calibri" panose="020F0502020204030204" pitchFamily="34" charset="0"/>
                <a:cs typeface="Arial" panose="020B0604020202020204" pitchFamily="34" charset="0"/>
              </a:rPr>
              <a:t> S. The design, implementation, and</a:t>
            </a:r>
          </a:p>
          <a:p>
            <a:pPr marL="342900" marR="742950" lvl="0" indent="-342900" algn="l" rtl="0">
              <a:buSzPts val="1100"/>
              <a:buFont typeface="Calibri" panose="020F0502020204030204" pitchFamily="34" charset="0"/>
              <a:buAutoNum type="arabicPeriod"/>
            </a:pPr>
            <a:r>
              <a:rPr lang="en-US" sz="2000" dirty="0">
                <a:effectLst/>
                <a:latin typeface="Times New Roman" panose="02020603050405020304" pitchFamily="18" charset="0"/>
                <a:ea typeface="Calibri" panose="020F0502020204030204" pitchFamily="34" charset="0"/>
                <a:cs typeface="Arial" panose="020B0604020202020204" pitchFamily="34" charset="0"/>
              </a:rPr>
              <a:t>evaluation of a communication skills program for the nursing students of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Shahrekord</a:t>
            </a:r>
            <a:r>
              <a:rPr lang="en-US" sz="2000" dirty="0">
                <a:effectLst/>
                <a:latin typeface="Times New Roman" panose="02020603050405020304" pitchFamily="18" charset="0"/>
                <a:ea typeface="Calibri" panose="020F0502020204030204" pitchFamily="34" charset="0"/>
                <a:cs typeface="Arial" panose="020B0604020202020204" pitchFamily="34" charset="0"/>
              </a:rPr>
              <a:t> university of medical sciences. Journal of Clinical Nursing and Midwifery. 2020 8(4): 553-559. Persian.</a:t>
            </a:r>
          </a:p>
          <a:p>
            <a:pPr marL="342900" marR="742950" lvl="0" indent="-342900" algn="l" rtl="0">
              <a:buSzPts val="1100"/>
              <a:buFont typeface="Calibri" panose="020F0502020204030204" pitchFamily="34" charset="0"/>
              <a:buAutoNum type="arabicPeriod"/>
            </a:pPr>
            <a:r>
              <a:rPr lang="en-US" sz="2000" dirty="0">
                <a:effectLst/>
                <a:latin typeface="Times New Roman" panose="02020603050405020304" pitchFamily="18" charset="0"/>
                <a:ea typeface="Calibri" panose="020F0502020204030204" pitchFamily="34" charset="0"/>
                <a:cs typeface="Arial" panose="020B0604020202020204" pitchFamily="34" charset="0"/>
              </a:rPr>
              <a:t>Mirzaei-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Alavijeh</a:t>
            </a:r>
            <a:r>
              <a:rPr lang="en-US" sz="2000" dirty="0">
                <a:effectLst/>
                <a:latin typeface="Times New Roman" panose="02020603050405020304" pitchFamily="18" charset="0"/>
                <a:ea typeface="Calibri" panose="020F0502020204030204" pitchFamily="34" charset="0"/>
                <a:cs typeface="Arial" panose="020B0604020202020204" pitchFamily="34" charset="0"/>
              </a:rPr>
              <a:t> M, Motlagh M, Hosseini S, Jalilian F. nursing students' communication skills with patients in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kermanshah</a:t>
            </a:r>
            <a:r>
              <a:rPr lang="en-US" sz="2000" dirty="0">
                <a:effectLst/>
                <a:latin typeface="Times New Roman" panose="02020603050405020304" pitchFamily="18" charset="0"/>
                <a:ea typeface="Calibri" panose="020F0502020204030204" pitchFamily="34" charset="0"/>
                <a:cs typeface="Arial" panose="020B0604020202020204" pitchFamily="34" charset="0"/>
              </a:rPr>
              <a:t> university of medical sciences.  Research in Medical Education. 2017; 9 (3) :54-47. Persian.</a:t>
            </a:r>
          </a:p>
          <a:p>
            <a:pPr marL="342900" marR="742950" lvl="0" indent="-342900" algn="l" rtl="0">
              <a:buSzPts val="1100"/>
              <a:buFont typeface="Calibri" panose="020F0502020204030204" pitchFamily="34" charset="0"/>
              <a:buAutoNum type="arabicPeriod"/>
            </a:pPr>
            <a:endParaRPr lang="en-US" sz="2000" dirty="0">
              <a:effectLst/>
              <a:latin typeface="Times New Roman" panose="02020603050405020304" pitchFamily="18" charset="0"/>
              <a:ea typeface="Calibri" panose="020F0502020204030204" pitchFamily="34" charset="0"/>
              <a:cs typeface="Arial" panose="020B0604020202020204" pitchFamily="34" charset="0"/>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93884" y="17485283"/>
            <a:ext cx="10058400" cy="5555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3200" dirty="0">
                <a:latin typeface="Times New Roman" panose="02020603050405020304" pitchFamily="18" charset="0"/>
                <a:ea typeface="Times New Roman" panose="02020603050405020304" pitchFamily="18" charset="0"/>
                <a:cs typeface="Traditional Arabic" panose="02020603050405020304" pitchFamily="18" charset="-78"/>
              </a:rPr>
              <a:t>This was a descriptive cross-sectional study performed on 167 nursing students in the 7th and 8th semesters of the School of Nursing and Midwifery of the Islamic Azad University, Karaj Branch in 2020-2021. Sampling was done by a purposeful sample method. Data were collected using a demographic information form and Interpersonal Communication Skills Test, which was completed by the self-report method. Data were analyzed by SPSS software version 26 using descriptive tests of mean, standard deviation, frequency, percentage, and inferential tests such as Pearson correlation coefficient, and t-test.</a:t>
            </a:r>
            <a:endParaRPr lang="en-US" sz="3200" dirty="0">
              <a:effectLst/>
              <a:latin typeface="Times New Roman" panose="02020603050405020304" pitchFamily="18" charset="0"/>
              <a:ea typeface="Times New Roman" panose="02020603050405020304" pitchFamily="18" charset="0"/>
              <a:cs typeface="Traditional Arabic" panose="02020603050405020304" pitchFamily="18" charset="-78"/>
            </a:endParaRPr>
          </a:p>
        </p:txBody>
      </p:sp>
      <p:pic>
        <p:nvPicPr>
          <p:cNvPr id="6" name="Picture 5">
            <a:extLst>
              <a:ext uri="{FF2B5EF4-FFF2-40B4-BE49-F238E27FC236}">
                <a16:creationId xmlns:a16="http://schemas.microsoft.com/office/drawing/2014/main" id="{5952E4B8-3194-472C-5337-24C77F5F70E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1418730" y="4355926"/>
            <a:ext cx="2950962" cy="3850389"/>
          </a:xfrm>
          <a:prstGeom prst="ellipse">
            <a:avLst/>
          </a:prstGeom>
          <a:ln w="63500" cap="rnd">
            <a:solidFill>
              <a:schemeClr val="bg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TextBox 9">
            <a:extLst>
              <a:ext uri="{FF2B5EF4-FFF2-40B4-BE49-F238E27FC236}">
                <a16:creationId xmlns:a16="http://schemas.microsoft.com/office/drawing/2014/main" id="{9AFAB75D-056D-25C3-FCB6-DB128006FCE5}"/>
              </a:ext>
            </a:extLst>
          </p:cNvPr>
          <p:cNvSpPr txBox="1"/>
          <p:nvPr/>
        </p:nvSpPr>
        <p:spPr>
          <a:xfrm>
            <a:off x="11393276" y="11100219"/>
            <a:ext cx="20371001" cy="3170099"/>
          </a:xfrm>
          <a:prstGeom prst="rect">
            <a:avLst/>
          </a:prstGeom>
          <a:noFill/>
        </p:spPr>
        <p:txBody>
          <a:bodyPr wrap="square">
            <a:spAutoFit/>
          </a:bodyPr>
          <a:lstStyle/>
          <a:p>
            <a:pPr marL="0" marR="0" algn="l" rtl="0">
              <a:buNone/>
            </a:pPr>
            <a:r>
              <a:rPr lang="en-US" sz="4000" dirty="0">
                <a:effectLst/>
                <a:latin typeface="Times New Roman" panose="02020603050405020304" pitchFamily="18" charset="0"/>
                <a:ea typeface="Calibri" panose="020F0502020204030204" pitchFamily="34" charset="0"/>
                <a:cs typeface="Traditional Arabic" panose="02020603050405020304" pitchFamily="18" charset="-78"/>
              </a:rPr>
              <a:t>More than half (53.3%) of nursing students had moderate interpersonal communication skills. The lowest mean was related to communication with assertiveness13.72 ± 3.24, while the highest mean was related to the ability to receive and send messages 28.53 ± 4.62. A weak significant inverse correlation was found between the total score of interpersonal communication skills and age (r = -0.182, p = 0.019).</a:t>
            </a:r>
            <a:endParaRPr lang="en-US" sz="4000" dirty="0">
              <a:effectLst/>
              <a:latin typeface="Times New Roman" panose="02020603050405020304" pitchFamily="18" charset="0"/>
              <a:ea typeface="Times New Roman" panose="02020603050405020304" pitchFamily="18" charset="0"/>
              <a:cs typeface="Traditional Arabic" panose="02020603050405020304" pitchFamily="18" charset="-78"/>
            </a:endParaRPr>
          </a:p>
        </p:txBody>
      </p:sp>
      <p:pic>
        <p:nvPicPr>
          <p:cNvPr id="27" name="Picture 26">
            <a:extLst>
              <a:ext uri="{FF2B5EF4-FFF2-40B4-BE49-F238E27FC236}">
                <a16:creationId xmlns:a16="http://schemas.microsoft.com/office/drawing/2014/main" id="{FE48DFD4-6CE3-4C2A-01D9-3492E469153C}"/>
              </a:ext>
            </a:extLst>
          </p:cNvPr>
          <p:cNvPicPr>
            <a:picLocks noChangeAspect="1"/>
          </p:cNvPicPr>
          <p:nvPr/>
        </p:nvPicPr>
        <p:blipFill>
          <a:blip r:embed="rId5"/>
          <a:stretch>
            <a:fillRect/>
          </a:stretch>
        </p:blipFill>
        <p:spPr>
          <a:xfrm>
            <a:off x="10730213" y="14631951"/>
            <a:ext cx="11638297" cy="4689169"/>
          </a:xfrm>
          <a:prstGeom prst="rect">
            <a:avLst/>
          </a:prstGeom>
        </p:spPr>
      </p:pic>
      <p:pic>
        <p:nvPicPr>
          <p:cNvPr id="29" name="Picture 28">
            <a:extLst>
              <a:ext uri="{FF2B5EF4-FFF2-40B4-BE49-F238E27FC236}">
                <a16:creationId xmlns:a16="http://schemas.microsoft.com/office/drawing/2014/main" id="{3A3C2554-75CC-8220-B385-F7368991CDF0}"/>
              </a:ext>
            </a:extLst>
          </p:cNvPr>
          <p:cNvPicPr>
            <a:picLocks noChangeAspect="1"/>
          </p:cNvPicPr>
          <p:nvPr/>
        </p:nvPicPr>
        <p:blipFill>
          <a:blip r:embed="rId6"/>
          <a:stretch>
            <a:fillRect/>
          </a:stretch>
        </p:blipFill>
        <p:spPr>
          <a:xfrm>
            <a:off x="23203640" y="14504704"/>
            <a:ext cx="8927896" cy="4914037"/>
          </a:xfrm>
          <a:prstGeom prst="rect">
            <a:avLst/>
          </a:prstGeom>
        </p:spPr>
      </p:pic>
      <p:pic>
        <p:nvPicPr>
          <p:cNvPr id="31" name="Picture 30">
            <a:extLst>
              <a:ext uri="{FF2B5EF4-FFF2-40B4-BE49-F238E27FC236}">
                <a16:creationId xmlns:a16="http://schemas.microsoft.com/office/drawing/2014/main" id="{37113B62-ED80-C87C-DB38-A94A7A3B6369}"/>
              </a:ext>
            </a:extLst>
          </p:cNvPr>
          <p:cNvPicPr>
            <a:picLocks noChangeAspect="1"/>
          </p:cNvPicPr>
          <p:nvPr/>
        </p:nvPicPr>
        <p:blipFill>
          <a:blip r:embed="rId7"/>
          <a:stretch>
            <a:fillRect/>
          </a:stretch>
        </p:blipFill>
        <p:spPr>
          <a:xfrm>
            <a:off x="11221983" y="19653129"/>
            <a:ext cx="11146527" cy="4501482"/>
          </a:xfrm>
          <a:prstGeom prst="rect">
            <a:avLst/>
          </a:prstGeom>
        </p:spPr>
      </p:pic>
      <p:pic>
        <p:nvPicPr>
          <p:cNvPr id="33" name="Picture 32">
            <a:extLst>
              <a:ext uri="{FF2B5EF4-FFF2-40B4-BE49-F238E27FC236}">
                <a16:creationId xmlns:a16="http://schemas.microsoft.com/office/drawing/2014/main" id="{99A398AE-7B38-2437-0F13-77635F8D4192}"/>
              </a:ext>
            </a:extLst>
          </p:cNvPr>
          <p:cNvPicPr>
            <a:picLocks noChangeAspect="1"/>
          </p:cNvPicPr>
          <p:nvPr/>
        </p:nvPicPr>
        <p:blipFill>
          <a:blip r:embed="rId8"/>
          <a:stretch>
            <a:fillRect/>
          </a:stretch>
        </p:blipFill>
        <p:spPr>
          <a:xfrm>
            <a:off x="23238209" y="19712379"/>
            <a:ext cx="9229971" cy="4442232"/>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231</TotalTime>
  <Words>547</Words>
  <Application>Microsoft Office PowerPoint</Application>
  <PresentationFormat>Custom</PresentationFormat>
  <Paragraphs>21</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sh</cp:lastModifiedBy>
  <cp:revision>40</cp:revision>
  <dcterms:created xsi:type="dcterms:W3CDTF">2026-09-07T19:22:54Z</dcterms:created>
  <dcterms:modified xsi:type="dcterms:W3CDTF">2026-10-06T15:27:18Z</dcterms:modified>
</cp:coreProperties>
</file>