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31" d="100"/>
          <a:sy n="31" d="100"/>
        </p:scale>
        <p:origin x="10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10/6/2026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pubmed.ncbi.nlm.nih.gov/31417325/" TargetMode="External"/><Relationship Id="rId13" Type="http://schemas.openxmlformats.org/officeDocument/2006/relationships/image" Target="../media/image3.png"/><Relationship Id="rId3" Type="http://schemas.openxmlformats.org/officeDocument/2006/relationships/hyperlink" Target="https://brieflands.com/articles/mcj-127692" TargetMode="External"/><Relationship Id="rId7" Type="http://schemas.openxmlformats.org/officeDocument/2006/relationships/hyperlink" Target="https://jcs.tbzmed.ac.ir/Article/jcs-30369" TargetMode="External"/><Relationship Id="rId12" Type="http://schemas.microsoft.com/office/2007/relationships/hdphoto" Target="../media/hdphoto1.wdp"/><Relationship Id="rId2" Type="http://schemas.openxmlformats.org/officeDocument/2006/relationships/image" Target="../media/image1.jpg"/><Relationship Id="rId16"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hyperlink" Target="https://www.ncbi.nlm.nih.gov/pmc/articles/PMC9720504/" TargetMode="External"/><Relationship Id="rId11" Type="http://schemas.openxmlformats.org/officeDocument/2006/relationships/image" Target="../media/image2.png"/><Relationship Id="rId5" Type="http://schemas.openxmlformats.org/officeDocument/2006/relationships/hyperlink" Target="https://pubmed.ncbi.nlm.nih.gov/36483689/" TargetMode="External"/><Relationship Id="rId15" Type="http://schemas.openxmlformats.org/officeDocument/2006/relationships/image" Target="../media/image5.png"/><Relationship Id="rId10" Type="http://schemas.openxmlformats.org/officeDocument/2006/relationships/hyperlink" Target="https://www.dovepress.com/effect-of-expert-patient-teaching-on-empathy-in-nursing-students-a-ran-peer-reviewed-fulltext-article-PRBM" TargetMode="External"/><Relationship Id="rId4" Type="http://schemas.openxmlformats.org/officeDocument/2006/relationships/hyperlink" Target="http://unmf.umsu.ac.ir/article-1-1831-fa.html" TargetMode="External"/><Relationship Id="rId9" Type="http://schemas.openxmlformats.org/officeDocument/2006/relationships/hyperlink" Target="https://www.ncbi.nlm.nih.gov/pmc/articles/PMC6602298/" TargetMode="External"/><Relationship Id="rId1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965581" y="5095936"/>
            <a:ext cx="30544167" cy="2296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algn="ctr" rtl="0">
              <a:lnSpc>
                <a:spcPct val="107000"/>
              </a:lnSpc>
              <a:spcAft>
                <a:spcPts val="800"/>
              </a:spcAft>
              <a:buNone/>
            </a:pPr>
            <a:r>
              <a:rPr lang="en-US" sz="6000" b="1" kern="0" dirty="0">
                <a:effectLst/>
                <a:latin typeface="Times New Roman" panose="02020603050405020304" pitchFamily="18" charset="0"/>
                <a:ea typeface="Calibri" panose="020F0502020204030204" pitchFamily="34" charset="0"/>
                <a:cs typeface="Arial" panose="020B0604020202020204" pitchFamily="34" charset="0"/>
              </a:rPr>
              <a:t>The Relationship Between the Perception of Professional Values and Empathy in Nursing Students</a:t>
            </a:r>
            <a:endParaRPr lang="en-US" sz="4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Code:1650</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4800600" y="7501281"/>
            <a:ext cx="34039626" cy="1969770"/>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Sharareh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Zeighami</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Mohammadi¹</a:t>
            </a:r>
          </a:p>
          <a:p>
            <a:pPr algn="ctr"/>
            <a:r>
              <a:rPr lang="en-US" sz="4000" dirty="0">
                <a:solidFill>
                  <a:srgbClr val="000001"/>
                </a:solidFill>
                <a:latin typeface="Times New Roman" panose="02020603050405020304" pitchFamily="18" charset="0"/>
                <a:ea typeface="Open Sauce Bold"/>
                <a:cs typeface="Times New Roman" panose="02020603050405020304" pitchFamily="18" charset="0"/>
                <a:sym typeface="Open Sauce Bold"/>
              </a:rPr>
              <a:t>Clinical Cares and Health Promotion Research Center, </a:t>
            </a:r>
            <a:r>
              <a:rPr lang="en-US" sz="4000" dirty="0" err="1">
                <a:solidFill>
                  <a:srgbClr val="000001"/>
                </a:solidFill>
                <a:latin typeface="Times New Roman" panose="02020603050405020304" pitchFamily="18" charset="0"/>
                <a:ea typeface="Open Sauce Bold"/>
                <a:cs typeface="Times New Roman" panose="02020603050405020304" pitchFamily="18" charset="0"/>
                <a:sym typeface="Open Sauce Bold"/>
              </a:rPr>
              <a:t>Ka.C</a:t>
            </a:r>
            <a:r>
              <a:rPr lang="en-US" sz="4000" dirty="0">
                <a:solidFill>
                  <a:srgbClr val="000001"/>
                </a:solidFill>
                <a:latin typeface="Times New Roman" panose="02020603050405020304" pitchFamily="18" charset="0"/>
                <a:ea typeface="Open Sauce Bold"/>
                <a:cs typeface="Times New Roman" panose="02020603050405020304" pitchFamily="18" charset="0"/>
                <a:sym typeface="Open Sauce Bold"/>
              </a:rPr>
              <a:t>., Islamic Azad University, Karaj, Iran. 0000-0002-8738-9551, Tel:+98(912)5680679, Email: zeighami@kiau.ac.ir</a:t>
            </a: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5109488"/>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622787"/>
          </a:xfrm>
          <a:prstGeom prst="rect">
            <a:avLst/>
          </a:prstGeom>
          <a:noFill/>
        </p:spPr>
        <p:txBody>
          <a:bodyPr wrap="square" rtlCol="0">
            <a:spAutoFit/>
          </a:bodyPr>
          <a:lstStyle>
            <a:defPPr>
              <a:defRPr kern="1200"/>
            </a:defPPr>
          </a:lstStyle>
          <a:p>
            <a:pPr marL="0" marR="0" algn="just" rtl="0">
              <a:lnSpc>
                <a:spcPct val="107000"/>
              </a:lnSpc>
              <a:spcAft>
                <a:spcPts val="800"/>
              </a:spcAft>
              <a:buNone/>
            </a:pPr>
            <a:r>
              <a:rPr lang="en-US" sz="3600" dirty="0">
                <a:effectLst/>
                <a:latin typeface="Calibri" panose="020F0502020204030204" pitchFamily="34" charset="0"/>
                <a:ea typeface="Calibri" panose="020F0502020204030204" pitchFamily="34" charset="0"/>
                <a:cs typeface="+mj-cs"/>
              </a:rPr>
              <a:t>Empathy is an essential interpersonal skill during care. Therefore, it is important to identify factors related to empathy in nursing students. This study aimed to examine the relationship between the perception of professional values ​​and empathy in nursing students.</a:t>
            </a:r>
            <a:endParaRPr lang="en-US" sz="4400" kern="100" dirty="0">
              <a:effectLst/>
              <a:latin typeface="Calibri" panose="020F0502020204030204" pitchFamily="34" charset="0"/>
              <a:ea typeface="Calibri" panose="020F0502020204030204" pitchFamily="34" charset="0"/>
              <a:cs typeface="+mj-cs"/>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2892889" y="11398907"/>
            <a:ext cx="9857035" cy="5632311"/>
          </a:xfrm>
          <a:prstGeom prst="rect">
            <a:avLst/>
          </a:prstGeom>
          <a:noFill/>
        </p:spPr>
        <p:txBody>
          <a:bodyPr wrap="square" rtlCol="0">
            <a:spAutoFit/>
          </a:bodyPr>
          <a:lstStyle>
            <a:defPPr>
              <a:defRPr kern="1200"/>
            </a:defPPr>
          </a:lstStyle>
          <a:p>
            <a:r>
              <a:rPr lang="en-US" sz="3600" dirty="0">
                <a:effectLst/>
                <a:latin typeface="Times New Roman" panose="02020603050405020304" pitchFamily="18" charset="0"/>
                <a:ea typeface="Calibri" panose="020F0502020204030204" pitchFamily="34" charset="0"/>
                <a:cs typeface="Traditional Arabic" panose="02020603050405020304" pitchFamily="18" charset="-78"/>
              </a:rPr>
              <a:t>This study found a positive association between nursing students' perceptions of professional values and their empathy levels. Enhancing professional values in the hidden curriculum and incorporating strategies </a:t>
            </a:r>
            <a:r>
              <a:rPr lang="en-US" sz="3600" dirty="0">
                <a:latin typeface="Times New Roman" panose="02020603050405020304" pitchFamily="18" charset="0"/>
                <a:ea typeface="Calibri" panose="020F0502020204030204" pitchFamily="34" charset="0"/>
                <a:cs typeface="Traditional Arabic" panose="02020603050405020304" pitchFamily="18" charset="-78"/>
              </a:rPr>
              <a:t>into both theoretical and practical training may help cultivate </a:t>
            </a:r>
            <a:r>
              <a:rPr lang="en-US" sz="3600" dirty="0">
                <a:effectLst/>
                <a:latin typeface="Times New Roman" panose="02020603050405020304" pitchFamily="18" charset="0"/>
                <a:ea typeface="Calibri" panose="020F0502020204030204" pitchFamily="34" charset="0"/>
                <a:cs typeface="Traditional Arabic" panose="02020603050405020304" pitchFamily="18" charset="-78"/>
              </a:rPr>
              <a:t>higher levels of empathy among nursing students. This insight is valuable for educational policymakers and curriculum planners aiming to promote empathetic care in future nursing professionals.</a:t>
            </a:r>
            <a:endParaRPr lang="en-US" sz="3600" dirty="0">
              <a:effectLst/>
              <a:latin typeface="Times New Roman" panose="02020603050405020304" pitchFamily="18" charset="0"/>
              <a:ea typeface="Times New Roman" panose="02020603050405020304" pitchFamily="18" charset="0"/>
              <a:cs typeface="Traditional Arabic" panose="02020603050405020304" pitchFamily="18" charset="-78"/>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276641" y="19154972"/>
            <a:ext cx="9729118" cy="4001095"/>
          </a:xfrm>
          <a:prstGeom prst="rect">
            <a:avLst/>
          </a:prstGeom>
        </p:spPr>
        <p:txBody>
          <a:bodyPr wrap="square" lIns="0" tIns="0" rIns="0" bIns="0" rtlCol="0" anchor="t">
            <a:spAutoFit/>
          </a:bodyPr>
          <a:lstStyle/>
          <a:p>
            <a:pPr marL="342900" marR="742950" lvl="0" indent="-342900" algn="l" rtl="0">
              <a:buSzPts val="1100"/>
              <a:buFont typeface="Calibri" panose="020F0502020204030204" pitchFamily="34" charset="0"/>
              <a:buAutoNum type="arabicPeriod"/>
            </a:pPr>
            <a:r>
              <a:rPr lang="en-US" sz="2000" dirty="0" err="1">
                <a:effectLst/>
                <a:latin typeface="Times New Roman" panose="02020603050405020304" pitchFamily="18" charset="0"/>
                <a:ea typeface="Calibri" panose="020F0502020204030204" pitchFamily="34" charset="0"/>
                <a:cs typeface="Arial" panose="020B0604020202020204" pitchFamily="34" charset="0"/>
              </a:rPr>
              <a:t>Zeighami</a:t>
            </a:r>
            <a:r>
              <a:rPr lang="en-US" sz="2000" dirty="0">
                <a:effectLst/>
                <a:latin typeface="Times New Roman" panose="02020603050405020304" pitchFamily="18" charset="0"/>
                <a:ea typeface="Calibri" panose="020F0502020204030204" pitchFamily="34" charset="0"/>
                <a:cs typeface="Arial" panose="020B0604020202020204" pitchFamily="34" charset="0"/>
              </a:rPr>
              <a:t> Mohammadi S, Haghighi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Khoskhoo</a:t>
            </a:r>
            <a:r>
              <a:rPr lang="en-US" sz="2000" dirty="0">
                <a:effectLst/>
                <a:latin typeface="Times New Roman" panose="02020603050405020304" pitchFamily="18" charset="0"/>
                <a:ea typeface="Calibri" panose="020F0502020204030204" pitchFamily="34" charset="0"/>
                <a:cs typeface="Arial" panose="020B0604020202020204" pitchFamily="34" charset="0"/>
              </a:rPr>
              <a:t> N. Correlation between satisfaction with the field of study and clinical competence in nursing students. Mod Care J. 2022;19(3):e127692. https://</a:t>
            </a:r>
            <a:r>
              <a:rPr lang="en-US" sz="2000" u="sng" dirty="0">
                <a:solidFill>
                  <a:srgbClr val="0000FF"/>
                </a:solidFill>
                <a:effectLst/>
                <a:latin typeface="Times New Roman" panose="02020603050405020304" pitchFamily="18" charset="0"/>
                <a:ea typeface="Calibri" panose="020F0502020204030204" pitchFamily="34" charset="0"/>
                <a:cs typeface="Arial" panose="020B0604020202020204" pitchFamily="34" charset="0"/>
                <a:hlinkClick r:id="rId3"/>
              </a:rPr>
              <a:t>doi.org/10.5812/modernc-127692</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p>
          <a:p>
            <a:pPr marL="342900" marR="742950" lvl="0" indent="-342900" algn="l" rtl="0">
              <a:buSzPts val="1100"/>
              <a:buFont typeface="Calibri" panose="020F0502020204030204" pitchFamily="34" charset="0"/>
              <a:buAutoNum type="arabicPeriod"/>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Heidari A,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Salehian</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M. Caring concept: an integrative review. Nursing and Midwifery Journal 2014; 12 (2) :129-135. URL: </a:t>
            </a:r>
            <a:r>
              <a:rPr lang="en-US" sz="2000" u="none" strike="noStrike"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http://unmf.umsu.ac.ir/article-1-1831-fa.html</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342900" marR="742950" lvl="0" indent="-342900" algn="l" rtl="0">
              <a:buSzPts val="1100"/>
              <a:buFont typeface="Calibri" panose="020F0502020204030204" pitchFamily="34" charset="0"/>
              <a:buAutoNum type="arabicPeriod"/>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Ghanbari-Afra L, Adib-</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Hajbaghery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M,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Dianati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M. Human caring: a concept analysis. J Caring Sci. 2022;11(4):246-254. [PMID: </a:t>
            </a:r>
            <a:r>
              <a:rPr lang="en-US" sz="20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5"/>
              </a:rPr>
              <a:t>36483689</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PMCID: </a:t>
            </a:r>
            <a:r>
              <a:rPr lang="en-US" sz="20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6"/>
              </a:rPr>
              <a:t>PMC9720504</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doi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7"/>
              </a:rPr>
              <a:t>10.34172/jcs.2022.21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a:p>
            <a:pPr marL="342900" marR="742950" lvl="0" indent="-342900" algn="l" rtl="0">
              <a:buSzPts val="1100"/>
              <a:buFont typeface="Calibri" panose="020F0502020204030204" pitchFamily="34" charset="0"/>
              <a:buAutoNum type="arabicPeriod"/>
            </a:pPr>
            <a:r>
              <a:rPr lang="en-US" sz="2000" dirty="0">
                <a:solidFill>
                  <a:srgbClr val="212121"/>
                </a:solidFill>
                <a:effectLst/>
                <a:latin typeface="Times New Roman" panose="02020603050405020304" pitchFamily="18" charset="0"/>
                <a:ea typeface="Calibri" panose="020F0502020204030204" pitchFamily="34" charset="0"/>
                <a:cs typeface="Arial" panose="020B0604020202020204" pitchFamily="34" charset="0"/>
              </a:rPr>
              <a:t>Ferri P, </a:t>
            </a:r>
            <a:r>
              <a:rPr lang="en-US" sz="2000" dirty="0" err="1">
                <a:solidFill>
                  <a:srgbClr val="212121"/>
                </a:solidFill>
                <a:effectLst/>
                <a:latin typeface="Times New Roman" panose="02020603050405020304" pitchFamily="18" charset="0"/>
                <a:ea typeface="Calibri" panose="020F0502020204030204" pitchFamily="34" charset="0"/>
                <a:cs typeface="Arial" panose="020B0604020202020204" pitchFamily="34" charset="0"/>
              </a:rPr>
              <a:t>Rovesti</a:t>
            </a:r>
            <a:r>
              <a:rPr lang="en-US" sz="2000" dirty="0">
                <a:solidFill>
                  <a:srgbClr val="212121"/>
                </a:solidFill>
                <a:effectLst/>
                <a:latin typeface="Times New Roman" panose="02020603050405020304" pitchFamily="18" charset="0"/>
                <a:ea typeface="Calibri" panose="020F0502020204030204" pitchFamily="34" charset="0"/>
                <a:cs typeface="Arial" panose="020B0604020202020204" pitchFamily="34" charset="0"/>
              </a:rPr>
              <a:t> S, Padula MS, D'Amico R, Di Lorenzo R. Effect of expert-patient teaching on empathy in nursing students: a randomized controlled trial. Psychol Res </a:t>
            </a:r>
            <a:r>
              <a:rPr lang="en-US" sz="2000" dirty="0" err="1">
                <a:solidFill>
                  <a:srgbClr val="212121"/>
                </a:solidFill>
                <a:effectLst/>
                <a:latin typeface="Times New Roman" panose="02020603050405020304" pitchFamily="18" charset="0"/>
                <a:ea typeface="Calibri" panose="020F0502020204030204" pitchFamily="34" charset="0"/>
                <a:cs typeface="Arial" panose="020B0604020202020204" pitchFamily="34" charset="0"/>
              </a:rPr>
              <a:t>Behav</a:t>
            </a:r>
            <a:r>
              <a:rPr lang="en-US" sz="2000" dirty="0">
                <a:solidFill>
                  <a:srgbClr val="212121"/>
                </a:solidFill>
                <a:effectLst/>
                <a:latin typeface="Times New Roman" panose="02020603050405020304" pitchFamily="18" charset="0"/>
                <a:ea typeface="Calibri" panose="020F0502020204030204" pitchFamily="34" charset="0"/>
                <a:cs typeface="Arial" panose="020B0604020202020204" pitchFamily="34" charset="0"/>
              </a:rPr>
              <a:t> Manag. 2019;12:457-467. [PMID: </a:t>
            </a:r>
            <a:r>
              <a:rPr lang="en-US" sz="2000" u="sng" dirty="0">
                <a:solidFill>
                  <a:srgbClr val="0000FF"/>
                </a:solidFill>
                <a:effectLst/>
                <a:latin typeface="Times New Roman" panose="02020603050405020304" pitchFamily="18" charset="0"/>
                <a:ea typeface="Calibri" panose="020F0502020204030204" pitchFamily="34" charset="0"/>
                <a:cs typeface="Arial" panose="020B0604020202020204" pitchFamily="34" charset="0"/>
                <a:hlinkClick r:id="rId8"/>
              </a:rPr>
              <a:t>31417325</a:t>
            </a:r>
            <a:r>
              <a:rPr lang="en-US" sz="2000" dirty="0">
                <a:solidFill>
                  <a:srgbClr val="212121"/>
                </a:solidFill>
                <a:effectLst/>
                <a:latin typeface="Times New Roman" panose="02020603050405020304" pitchFamily="18" charset="0"/>
                <a:ea typeface="Calibri" panose="020F0502020204030204" pitchFamily="34" charset="0"/>
                <a:cs typeface="Arial" panose="020B0604020202020204" pitchFamily="34" charset="0"/>
              </a:rPr>
              <a:t>].[ PMCID: </a:t>
            </a:r>
            <a:r>
              <a:rPr lang="en-US" sz="2000" u="sng" dirty="0">
                <a:solidFill>
                  <a:srgbClr val="0000FF"/>
                </a:solidFill>
                <a:effectLst/>
                <a:latin typeface="Times New Roman" panose="02020603050405020304" pitchFamily="18" charset="0"/>
                <a:ea typeface="Calibri" panose="020F0502020204030204" pitchFamily="34" charset="0"/>
                <a:cs typeface="Arial" panose="020B0604020202020204" pitchFamily="34" charset="0"/>
                <a:hlinkClick r:id="rId9"/>
              </a:rPr>
              <a:t>PMC6602298</a:t>
            </a:r>
            <a:r>
              <a:rPr lang="en-US" sz="2000" dirty="0">
                <a:solidFill>
                  <a:srgbClr val="212121"/>
                </a:solidFill>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solidFill>
                  <a:srgbClr val="212121"/>
                </a:solidFill>
                <a:effectLst/>
                <a:latin typeface="Times New Roman" panose="02020603050405020304" pitchFamily="18" charset="0"/>
                <a:ea typeface="Calibri" panose="020F0502020204030204" pitchFamily="34" charset="0"/>
                <a:cs typeface="Arial" panose="020B0604020202020204" pitchFamily="34" charset="0"/>
              </a:rPr>
              <a:t>doi</a:t>
            </a:r>
            <a:r>
              <a:rPr lang="en-US" sz="2000" dirty="0">
                <a:solidFill>
                  <a:srgbClr val="212121"/>
                </a:solidFill>
                <a:effectLst/>
                <a:latin typeface="Times New Roman" panose="02020603050405020304" pitchFamily="18" charset="0"/>
                <a:ea typeface="Calibri" panose="020F0502020204030204" pitchFamily="34" charset="0"/>
                <a:cs typeface="Arial" panose="020B0604020202020204" pitchFamily="34" charset="0"/>
              </a:rPr>
              <a:t>: </a:t>
            </a:r>
            <a:r>
              <a:rPr lang="en-US" sz="2000" u="sng" dirty="0">
                <a:solidFill>
                  <a:srgbClr val="0000FF"/>
                </a:solidFill>
                <a:effectLst/>
                <a:latin typeface="Times New Roman" panose="02020603050405020304" pitchFamily="18" charset="0"/>
                <a:ea typeface="Calibri" panose="020F0502020204030204" pitchFamily="34" charset="0"/>
                <a:cs typeface="Arial" panose="020B0604020202020204" pitchFamily="34" charset="0"/>
                <a:hlinkClick r:id="rId10"/>
              </a:rPr>
              <a:t>10.2147/PRBM.S208427</a:t>
            </a:r>
            <a:r>
              <a:rPr lang="en-US" sz="2000" dirty="0">
                <a:solidFill>
                  <a:srgbClr val="212121"/>
                </a:solidFill>
                <a:effectLst/>
                <a:latin typeface="Times New Roman" panose="02020603050405020304" pitchFamily="18" charset="0"/>
                <a:ea typeface="Calibri" panose="020F0502020204030204" pitchFamily="34" charset="0"/>
                <a:cs typeface="Arial" panose="020B0604020202020204" pitchFamily="34" charset="0"/>
              </a:rPr>
              <a:t>.</a:t>
            </a: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125263" y="16438451"/>
            <a:ext cx="10058400" cy="7340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600" dirty="0">
                <a:effectLst/>
                <a:latin typeface="Times New Roman" panose="02020603050405020304" pitchFamily="18" charset="0"/>
                <a:ea typeface="Calibri" panose="020F0502020204030204" pitchFamily="34" charset="0"/>
                <a:cs typeface="Traditional Arabic" panose="02020603050405020304" pitchFamily="18" charset="-78"/>
              </a:rPr>
              <a:t>A descriptive-correlational design was employed, involving 200 nursing students from the Islamic Azad University's Medical Sciences Faculty in Karaj, Iran. Data were collected between April 24 and June 10, 2023, using convenience sampling. Participants completed a demographic form, the Jefferson Scale of Empathy-Health Profession Students (JES-HPS), and the Nurse Professional Values Scale-Revised (NPVS-R) through self-report.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Data were analyzed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using an independent-samples t-test, ANOVA, and Pearson's correlation coefficient using the IBM Statistical Package for the Social Sciences (SPSS) version 26.</a:t>
            </a:r>
            <a:endParaRPr lang="en-US" sz="3600" dirty="0">
              <a:effectLst/>
              <a:latin typeface="Times New Roman" panose="02020603050405020304" pitchFamily="18" charset="0"/>
              <a:ea typeface="Times New Roman" panose="02020603050405020304" pitchFamily="18" charset="0"/>
              <a:cs typeface="Traditional Arabic" panose="02020603050405020304" pitchFamily="18" charset="-78"/>
            </a:endParaRPr>
          </a:p>
        </p:txBody>
      </p:sp>
      <p:pic>
        <p:nvPicPr>
          <p:cNvPr id="6" name="Picture 5">
            <a:extLst>
              <a:ext uri="{FF2B5EF4-FFF2-40B4-BE49-F238E27FC236}">
                <a16:creationId xmlns:a16="http://schemas.microsoft.com/office/drawing/2014/main" id="{5952E4B8-3194-472C-5337-24C77F5F70E9}"/>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25000"/>
                    </a14:imgEffect>
                  </a14:imgLayer>
                </a14:imgProps>
              </a:ext>
              <a:ext uri="{28A0092B-C50C-407E-A947-70E740481C1C}">
                <a14:useLocalDpi xmlns:a14="http://schemas.microsoft.com/office/drawing/2010/main" val="0"/>
              </a:ext>
            </a:extLst>
          </a:blip>
          <a:stretch>
            <a:fillRect/>
          </a:stretch>
        </p:blipFill>
        <p:spPr>
          <a:xfrm>
            <a:off x="1418730" y="4355926"/>
            <a:ext cx="2950962" cy="3850389"/>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TextBox 9">
            <a:extLst>
              <a:ext uri="{FF2B5EF4-FFF2-40B4-BE49-F238E27FC236}">
                <a16:creationId xmlns:a16="http://schemas.microsoft.com/office/drawing/2014/main" id="{9AFAB75D-056D-25C3-FCB6-DB128006FCE5}"/>
              </a:ext>
            </a:extLst>
          </p:cNvPr>
          <p:cNvSpPr txBox="1"/>
          <p:nvPr/>
        </p:nvSpPr>
        <p:spPr>
          <a:xfrm>
            <a:off x="11393276" y="11100219"/>
            <a:ext cx="20371001" cy="2554545"/>
          </a:xfrm>
          <a:prstGeom prst="rect">
            <a:avLst/>
          </a:prstGeom>
          <a:noFill/>
        </p:spPr>
        <p:txBody>
          <a:bodyPr wrap="square">
            <a:spAutoFit/>
          </a:bodyPr>
          <a:lstStyle/>
          <a:p>
            <a:pPr marL="0" marR="0" algn="l" rtl="0">
              <a:buNone/>
            </a:pPr>
            <a:r>
              <a:rPr lang="en-US" sz="4000" dirty="0">
                <a:effectLst/>
                <a:latin typeface="Times New Roman" panose="02020603050405020304" pitchFamily="18" charset="0"/>
                <a:ea typeface="Calibri" panose="020F0502020204030204" pitchFamily="34" charset="0"/>
                <a:cs typeface="Traditional Arabic" panose="02020603050405020304" pitchFamily="18" charset="-78"/>
              </a:rPr>
              <a:t>The mean scores for empathy and perception of professional values were 69.26 ± 7.74 and 108.74 ± 14.56, respectively. Pearson correlation analysis revealed a significant positive correlation between total empathy scores and total nursing students' perceptions of professional values scores (r=0.232, p=0.001).</a:t>
            </a:r>
            <a:endParaRPr lang="en-US" sz="4000" dirty="0">
              <a:effectLst/>
              <a:latin typeface="Times New Roman" panose="02020603050405020304" pitchFamily="18" charset="0"/>
              <a:ea typeface="Times New Roman" panose="02020603050405020304" pitchFamily="18" charset="0"/>
              <a:cs typeface="Traditional Arabic" panose="02020603050405020304" pitchFamily="18" charset="-78"/>
            </a:endParaRPr>
          </a:p>
        </p:txBody>
      </p:sp>
      <p:pic>
        <p:nvPicPr>
          <p:cNvPr id="18" name="Picture 17">
            <a:extLst>
              <a:ext uri="{FF2B5EF4-FFF2-40B4-BE49-F238E27FC236}">
                <a16:creationId xmlns:a16="http://schemas.microsoft.com/office/drawing/2014/main" id="{ED7D5BA7-3960-DC65-F7A0-EF42E951F3BE}"/>
              </a:ext>
            </a:extLst>
          </p:cNvPr>
          <p:cNvPicPr>
            <a:picLocks noChangeAspect="1"/>
          </p:cNvPicPr>
          <p:nvPr/>
        </p:nvPicPr>
        <p:blipFill>
          <a:blip r:embed="rId13"/>
          <a:stretch>
            <a:fillRect/>
          </a:stretch>
        </p:blipFill>
        <p:spPr>
          <a:xfrm>
            <a:off x="10567416" y="14141039"/>
            <a:ext cx="10526130" cy="4608399"/>
          </a:xfrm>
          <a:prstGeom prst="rect">
            <a:avLst/>
          </a:prstGeom>
        </p:spPr>
      </p:pic>
      <p:pic>
        <p:nvPicPr>
          <p:cNvPr id="20" name="Picture 19">
            <a:extLst>
              <a:ext uri="{FF2B5EF4-FFF2-40B4-BE49-F238E27FC236}">
                <a16:creationId xmlns:a16="http://schemas.microsoft.com/office/drawing/2014/main" id="{7354DB82-86C3-9863-0728-B46D1CFC8923}"/>
              </a:ext>
            </a:extLst>
          </p:cNvPr>
          <p:cNvPicPr>
            <a:picLocks noChangeAspect="1"/>
          </p:cNvPicPr>
          <p:nvPr/>
        </p:nvPicPr>
        <p:blipFill>
          <a:blip r:embed="rId14"/>
          <a:stretch>
            <a:fillRect/>
          </a:stretch>
        </p:blipFill>
        <p:spPr>
          <a:xfrm>
            <a:off x="21445482" y="14000249"/>
            <a:ext cx="10708138" cy="4846452"/>
          </a:xfrm>
          <a:prstGeom prst="rect">
            <a:avLst/>
          </a:prstGeom>
        </p:spPr>
      </p:pic>
      <p:pic>
        <p:nvPicPr>
          <p:cNvPr id="22" name="Picture 21">
            <a:extLst>
              <a:ext uri="{FF2B5EF4-FFF2-40B4-BE49-F238E27FC236}">
                <a16:creationId xmlns:a16="http://schemas.microsoft.com/office/drawing/2014/main" id="{6C76F222-4EDF-2F24-CE8E-26B06D43109B}"/>
              </a:ext>
            </a:extLst>
          </p:cNvPr>
          <p:cNvPicPr>
            <a:picLocks noChangeAspect="1"/>
          </p:cNvPicPr>
          <p:nvPr/>
        </p:nvPicPr>
        <p:blipFill>
          <a:blip r:embed="rId15"/>
          <a:stretch>
            <a:fillRect/>
          </a:stretch>
        </p:blipFill>
        <p:spPr>
          <a:xfrm>
            <a:off x="10704221" y="19332976"/>
            <a:ext cx="10389324" cy="4342751"/>
          </a:xfrm>
          <a:prstGeom prst="rect">
            <a:avLst/>
          </a:prstGeom>
        </p:spPr>
      </p:pic>
      <p:pic>
        <p:nvPicPr>
          <p:cNvPr id="24" name="Picture 23">
            <a:extLst>
              <a:ext uri="{FF2B5EF4-FFF2-40B4-BE49-F238E27FC236}">
                <a16:creationId xmlns:a16="http://schemas.microsoft.com/office/drawing/2014/main" id="{B50023ED-8FD3-013E-B278-161956988515}"/>
              </a:ext>
            </a:extLst>
          </p:cNvPr>
          <p:cNvPicPr>
            <a:picLocks noChangeAspect="1"/>
          </p:cNvPicPr>
          <p:nvPr/>
        </p:nvPicPr>
        <p:blipFill>
          <a:blip r:embed="rId16"/>
          <a:stretch>
            <a:fillRect/>
          </a:stretch>
        </p:blipFill>
        <p:spPr>
          <a:xfrm>
            <a:off x="21445482" y="19332976"/>
            <a:ext cx="10708138" cy="4342751"/>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219</TotalTime>
  <Words>498</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sh</cp:lastModifiedBy>
  <cp:revision>35</cp:revision>
  <dcterms:created xsi:type="dcterms:W3CDTF">2026-09-07T19:22:54Z</dcterms:created>
  <dcterms:modified xsi:type="dcterms:W3CDTF">2026-10-06T15:16:11Z</dcterms:modified>
</cp:coreProperties>
</file>