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31" d="100"/>
          <a:sy n="31" d="100"/>
        </p:scale>
        <p:origin x="10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10/6/2026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965581" y="5095936"/>
            <a:ext cx="30544167" cy="130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algn="ctr" rtl="0">
              <a:lnSpc>
                <a:spcPct val="107000"/>
              </a:lnSpc>
              <a:spcAft>
                <a:spcPts val="800"/>
              </a:spcAft>
              <a:buNone/>
            </a:pPr>
            <a:r>
              <a:rPr lang="en-US" sz="6000" b="1" kern="0" dirty="0">
                <a:effectLst/>
                <a:latin typeface="Times New Roman" panose="02020603050405020304" pitchFamily="18" charset="0"/>
                <a:ea typeface="Calibri" panose="020F0502020204030204" pitchFamily="34" charset="0"/>
                <a:cs typeface="Arial" panose="020B0604020202020204" pitchFamily="34" charset="0"/>
              </a:rPr>
              <a:t>Correlation between empathy and nursing students' attitudes toward care of dying patients</a:t>
            </a:r>
            <a:endParaRPr lang="en-US" sz="48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a:solidFill>
                  <a:schemeClr val="tx1"/>
                </a:solidFill>
                <a:cs typeface="B Nazanin" panose="00000400000000000000" pitchFamily="2" charset="-78"/>
              </a:rPr>
              <a:t>Code:1651</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4800600" y="7501281"/>
            <a:ext cx="34039626" cy="1969770"/>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Sharareh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Zeighami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Mohammadi¹</a:t>
            </a:r>
          </a:p>
          <a:p>
            <a:pPr algn="ctr"/>
            <a:r>
              <a:rPr lang="en-US" sz="4000" dirty="0">
                <a:solidFill>
                  <a:srgbClr val="000001"/>
                </a:solidFill>
                <a:latin typeface="Times New Roman" panose="02020603050405020304" pitchFamily="18" charset="0"/>
                <a:ea typeface="Open Sauce Bold"/>
                <a:cs typeface="Times New Roman" panose="02020603050405020304" pitchFamily="18" charset="0"/>
                <a:sym typeface="Open Sauce Bold"/>
              </a:rPr>
              <a:t>Clinical Cares and Health Promotion Research Center, </a:t>
            </a:r>
            <a:r>
              <a:rPr lang="en-US" sz="4000" dirty="0" err="1">
                <a:solidFill>
                  <a:srgbClr val="000001"/>
                </a:solidFill>
                <a:latin typeface="Times New Roman" panose="02020603050405020304" pitchFamily="18" charset="0"/>
                <a:ea typeface="Open Sauce Bold"/>
                <a:cs typeface="Times New Roman" panose="02020603050405020304" pitchFamily="18" charset="0"/>
                <a:sym typeface="Open Sauce Bold"/>
              </a:rPr>
              <a:t>Ka.C</a:t>
            </a:r>
            <a:r>
              <a:rPr lang="en-US" sz="4000" dirty="0">
                <a:solidFill>
                  <a:srgbClr val="000001"/>
                </a:solidFill>
                <a:latin typeface="Times New Roman" panose="02020603050405020304" pitchFamily="18" charset="0"/>
                <a:ea typeface="Open Sauce Bold"/>
                <a:cs typeface="Times New Roman" panose="02020603050405020304" pitchFamily="18" charset="0"/>
                <a:sym typeface="Open Sauce Bold"/>
              </a:rPr>
              <a:t>., Islamic Azad University, Karaj, Iran. 0000-0002-8738-9551, Tel:+98(912)5680679, Email: zeighami@kiau.ac.ir</a:t>
            </a: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500160"/>
          </a:xfrm>
          <a:prstGeom prst="rect">
            <a:avLst/>
          </a:prstGeom>
          <a:noFill/>
        </p:spPr>
        <p:txBody>
          <a:bodyPr wrap="square" rtlCol="0">
            <a:spAutoFit/>
          </a:bodyPr>
          <a:lstStyle>
            <a:defPPr>
              <a:defRPr kern="1200"/>
            </a:defPPr>
          </a:lstStyle>
          <a:p>
            <a:pPr marL="0" marR="0" algn="just" rtl="0">
              <a:lnSpc>
                <a:spcPct val="107000"/>
              </a:lnSpc>
              <a:spcAft>
                <a:spcPts val="800"/>
              </a:spcAft>
              <a:buNone/>
            </a:pPr>
            <a:r>
              <a:rPr lang="en-US" sz="3600" kern="100" dirty="0">
                <a:effectLst/>
                <a:latin typeface="Times New Roman" panose="02020603050405020304" pitchFamily="18" charset="0"/>
                <a:ea typeface="Calibri" panose="020F0502020204030204" pitchFamily="34" charset="0"/>
                <a:cs typeface="Arial" panose="020B0604020202020204" pitchFamily="34" charset="0"/>
              </a:rPr>
              <a:t>End-of-life care is one of the vital areas of nursing science that deals with providing comprehensive and humane care to people who are in the final stages of their lives. Providing this care requires a positive attitude and proper empathy with the patient and family</a:t>
            </a:r>
            <a:r>
              <a:rPr lang="fa-IR" sz="3600" kern="100" dirty="0">
                <a:effectLst/>
                <a:latin typeface="Times New Roman" panose="02020603050405020304" pitchFamily="18" charset="0"/>
                <a:ea typeface="Calibri" panose="020F0502020204030204" pitchFamily="34" charset="0"/>
                <a:cs typeface="Arial" panose="020B0604020202020204" pitchFamily="34" charset="0"/>
              </a:rPr>
              <a:t>.</a:t>
            </a:r>
            <a:endParaRPr lang="en-US" sz="4400" kern="100" dirty="0">
              <a:effectLst/>
              <a:latin typeface="Calibri" panose="020F0502020204030204" pitchFamily="34" charset="0"/>
              <a:ea typeface="Calibri" panose="020F0502020204030204" pitchFamily="34" charset="0"/>
              <a:cs typeface="Arial" panose="020B0604020202020204" pitchFamily="34" charset="0"/>
            </a:endParaRPr>
          </a:p>
          <a:p>
            <a:pPr marL="0" marR="0" algn="just" rtl="0">
              <a:lnSpc>
                <a:spcPct val="107000"/>
              </a:lnSpc>
              <a:spcAft>
                <a:spcPts val="800"/>
              </a:spcAft>
              <a:buNone/>
            </a:pPr>
            <a:r>
              <a:rPr lang="en-US" sz="3600" b="1" kern="100" dirty="0">
                <a:effectLst/>
                <a:latin typeface="Times New Roman" panose="02020603050405020304" pitchFamily="18" charset="0"/>
                <a:ea typeface="Calibri" panose="020F0502020204030204" pitchFamily="34" charset="0"/>
                <a:cs typeface="Arial" panose="020B0604020202020204" pitchFamily="34" charset="0"/>
              </a:rPr>
              <a:t>Objectives:</a:t>
            </a:r>
            <a:r>
              <a:rPr lang="en-US" sz="3600" kern="100" dirty="0">
                <a:effectLst/>
                <a:latin typeface="Times New Roman" panose="02020603050405020304" pitchFamily="18" charset="0"/>
                <a:ea typeface="Calibri" panose="020F0502020204030204" pitchFamily="34" charset="0"/>
                <a:cs typeface="Arial" panose="020B0604020202020204" pitchFamily="34" charset="0"/>
              </a:rPr>
              <a:t> This study aimed to investigate the correlation between empathy and nursing students' attitudes toward caring for dying patients</a:t>
            </a:r>
            <a:r>
              <a:rPr lang="fa-IR" sz="3600" kern="100" dirty="0">
                <a:effectLst/>
                <a:latin typeface="Times New Roman" panose="02020603050405020304" pitchFamily="18" charset="0"/>
                <a:ea typeface="Calibri" panose="020F0502020204030204" pitchFamily="34" charset="0"/>
                <a:cs typeface="Arial" panose="020B0604020202020204" pitchFamily="34" charset="0"/>
              </a:rPr>
              <a:t>.</a:t>
            </a:r>
            <a:endParaRPr lang="en-US" sz="4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2892889" y="11398907"/>
            <a:ext cx="9857035" cy="6583149"/>
          </a:xfrm>
          <a:prstGeom prst="rect">
            <a:avLst/>
          </a:prstGeom>
          <a:noFill/>
        </p:spPr>
        <p:txBody>
          <a:bodyPr wrap="square" rtlCol="0">
            <a:spAutoFit/>
          </a:bodyPr>
          <a:lstStyle>
            <a:defPPr>
              <a:defRPr kern="1200"/>
            </a:defPPr>
          </a:lstStyle>
          <a:p>
            <a:pPr marL="0" marR="0" algn="just" rtl="0">
              <a:lnSpc>
                <a:spcPct val="107000"/>
              </a:lnSpc>
              <a:spcAft>
                <a:spcPts val="800"/>
              </a:spcAft>
              <a:buNone/>
            </a:pPr>
            <a:r>
              <a:rPr lang="en-US" sz="3600" kern="100" dirty="0">
                <a:effectLst/>
                <a:latin typeface="Times New Roman" panose="02020603050405020304" pitchFamily="18" charset="0"/>
                <a:ea typeface="Calibri" panose="020F0502020204030204" pitchFamily="34" charset="0"/>
                <a:cs typeface="Arial" panose="020B0604020202020204" pitchFamily="34" charset="0"/>
              </a:rPr>
              <a:t>Our findings suggest that nursing students who demonstrated higher levels of empathy had a positive attitude toward the care of dying patients. Empathy leads to a deeper human connection and improves communication between the nurse and the patient in critical situations, which can help to form positive attitudes towards end-of-life care. Educational planners should employ strategies to enhance empathic skills to foster a positive attitude among nursing students toward caring for dying patients</a:t>
            </a:r>
            <a:r>
              <a:rPr lang="fa-IR" sz="3600" kern="100" dirty="0">
                <a:effectLst/>
                <a:latin typeface="Times New Roman" panose="02020603050405020304" pitchFamily="18" charset="0"/>
                <a:ea typeface="Calibri" panose="020F0502020204030204" pitchFamily="34" charset="0"/>
                <a:cs typeface="Arial" panose="020B0604020202020204" pitchFamily="34" charset="0"/>
              </a:rPr>
              <a:t>.</a:t>
            </a:r>
            <a:endParaRPr lang="en-US" sz="44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276641" y="19154972"/>
            <a:ext cx="9729118" cy="3385542"/>
          </a:xfrm>
          <a:prstGeom prst="rect">
            <a:avLst/>
          </a:prstGeom>
        </p:spPr>
        <p:txBody>
          <a:bodyPr wrap="square" lIns="0" tIns="0" rIns="0" bIns="0" rtlCol="0" anchor="t">
            <a:spAutoFit/>
          </a:bodyPr>
          <a:lstStyle/>
          <a:p>
            <a:pPr algn="l"/>
            <a:r>
              <a:rPr lang="en-US" sz="2000" dirty="0">
                <a:solidFill>
                  <a:srgbClr val="000001"/>
                </a:solidFill>
                <a:latin typeface="Times New Roman"/>
                <a:ea typeface="Times New Roman"/>
                <a:cs typeface="Times New Roman"/>
                <a:sym typeface="Times New Roman"/>
              </a:rPr>
              <a:t>1- Perez-de la Cruz S, Ramírez I, Maldonado C. factors and beliefs that condition the attitude of health science students towards end of life in Spain and Bolivia: a multicenter study. Int J Environ Res Public Health. 2020 1;17(17):6373. </a:t>
            </a:r>
            <a:r>
              <a:rPr lang="en-US" sz="2000" dirty="0" err="1">
                <a:solidFill>
                  <a:srgbClr val="000001"/>
                </a:solidFill>
                <a:latin typeface="Times New Roman"/>
                <a:ea typeface="Times New Roman"/>
                <a:cs typeface="Times New Roman"/>
                <a:sym typeface="Times New Roman"/>
              </a:rPr>
              <a:t>doi</a:t>
            </a:r>
            <a:r>
              <a:rPr lang="en-US" sz="2000" dirty="0">
                <a:solidFill>
                  <a:srgbClr val="000001"/>
                </a:solidFill>
                <a:latin typeface="Times New Roman"/>
                <a:ea typeface="Times New Roman"/>
                <a:cs typeface="Times New Roman"/>
                <a:sym typeface="Times New Roman"/>
              </a:rPr>
              <a:t>: 10.3390/ijerph17176373. PMID: 32882961; PMCID: PMC7504099.</a:t>
            </a:r>
          </a:p>
          <a:p>
            <a:pPr algn="l"/>
            <a:r>
              <a:rPr lang="en-US" sz="2000" dirty="0">
                <a:solidFill>
                  <a:srgbClr val="000001"/>
                </a:solidFill>
                <a:latin typeface="Times New Roman"/>
                <a:ea typeface="Times New Roman"/>
                <a:cs typeface="Times New Roman"/>
                <a:sym typeface="Times New Roman"/>
              </a:rPr>
              <a:t>2-Berndtsson IEK, Karlsson MG, </a:t>
            </a:r>
            <a:r>
              <a:rPr lang="en-US" sz="2000" dirty="0" err="1">
                <a:solidFill>
                  <a:srgbClr val="000001"/>
                </a:solidFill>
                <a:latin typeface="Times New Roman"/>
                <a:ea typeface="Times New Roman"/>
                <a:cs typeface="Times New Roman"/>
                <a:sym typeface="Times New Roman"/>
              </a:rPr>
              <a:t>Rejno</a:t>
            </a:r>
            <a:r>
              <a:rPr lang="en-US" sz="2000" dirty="0">
                <a:solidFill>
                  <a:srgbClr val="000001"/>
                </a:solidFill>
                <a:latin typeface="Times New Roman"/>
                <a:ea typeface="Times New Roman"/>
                <a:cs typeface="Times New Roman"/>
                <a:sym typeface="Times New Roman"/>
              </a:rPr>
              <a:t> ACU. Nursing students' attitudes toward care of dying patients: A pre- and post-palliative course study. </a:t>
            </a:r>
            <a:r>
              <a:rPr lang="en-US" sz="2000" dirty="0" err="1">
                <a:solidFill>
                  <a:srgbClr val="000001"/>
                </a:solidFill>
                <a:latin typeface="Times New Roman"/>
                <a:ea typeface="Times New Roman"/>
                <a:cs typeface="Times New Roman"/>
                <a:sym typeface="Times New Roman"/>
              </a:rPr>
              <a:t>Heliyon</a:t>
            </a:r>
            <a:r>
              <a:rPr lang="en-US" sz="2000" dirty="0">
                <a:solidFill>
                  <a:srgbClr val="000001"/>
                </a:solidFill>
                <a:latin typeface="Times New Roman"/>
                <a:ea typeface="Times New Roman"/>
                <a:cs typeface="Times New Roman"/>
                <a:sym typeface="Times New Roman"/>
              </a:rPr>
              <a:t>. 2019;5(10):e02578. </a:t>
            </a:r>
            <a:r>
              <a:rPr lang="en-US" sz="2000" dirty="0" err="1">
                <a:solidFill>
                  <a:srgbClr val="000001"/>
                </a:solidFill>
                <a:latin typeface="Times New Roman"/>
                <a:ea typeface="Times New Roman"/>
                <a:cs typeface="Times New Roman"/>
                <a:sym typeface="Times New Roman"/>
              </a:rPr>
              <a:t>doi</a:t>
            </a:r>
            <a:r>
              <a:rPr lang="en-US" sz="2000" dirty="0">
                <a:solidFill>
                  <a:srgbClr val="000001"/>
                </a:solidFill>
                <a:latin typeface="Times New Roman"/>
                <a:ea typeface="Times New Roman"/>
                <a:cs typeface="Times New Roman"/>
                <a:sym typeface="Times New Roman"/>
              </a:rPr>
              <a:t>: 10.1016/j.heliyon.2019.e02578. PMID: 31667412; PMCID: PMC6812234.</a:t>
            </a:r>
          </a:p>
          <a:p>
            <a:pPr algn="l"/>
            <a:r>
              <a:rPr lang="en-US" sz="2000" dirty="0">
                <a:solidFill>
                  <a:srgbClr val="000001"/>
                </a:solidFill>
                <a:latin typeface="Times New Roman"/>
                <a:ea typeface="Times New Roman"/>
                <a:cs typeface="Times New Roman"/>
                <a:sym typeface="Times New Roman"/>
              </a:rPr>
              <a:t>3-Alwawi AA, Abu-Odah H, </a:t>
            </a:r>
            <a:r>
              <a:rPr lang="en-US" sz="2000" dirty="0" err="1">
                <a:solidFill>
                  <a:srgbClr val="000001"/>
                </a:solidFill>
                <a:latin typeface="Times New Roman"/>
                <a:ea typeface="Times New Roman"/>
                <a:cs typeface="Times New Roman"/>
                <a:sym typeface="Times New Roman"/>
              </a:rPr>
              <a:t>Bayuo</a:t>
            </a:r>
            <a:r>
              <a:rPr lang="en-US" sz="2000" dirty="0">
                <a:solidFill>
                  <a:srgbClr val="000001"/>
                </a:solidFill>
                <a:latin typeface="Times New Roman"/>
                <a:ea typeface="Times New Roman"/>
                <a:cs typeface="Times New Roman"/>
                <a:sym typeface="Times New Roman"/>
              </a:rPr>
              <a:t> J. palliative care knowledge and attitudes towards end-of-life care among undergraduate nursing students at </a:t>
            </a:r>
            <a:r>
              <a:rPr lang="en-US" sz="2000" dirty="0" err="1">
                <a:solidFill>
                  <a:srgbClr val="000001"/>
                </a:solidFill>
                <a:latin typeface="Times New Roman"/>
                <a:ea typeface="Times New Roman"/>
                <a:cs typeface="Times New Roman"/>
                <a:sym typeface="Times New Roman"/>
              </a:rPr>
              <a:t>al-quds</a:t>
            </a:r>
            <a:r>
              <a:rPr lang="en-US" sz="2000" dirty="0">
                <a:solidFill>
                  <a:srgbClr val="000001"/>
                </a:solidFill>
                <a:latin typeface="Times New Roman"/>
                <a:ea typeface="Times New Roman"/>
                <a:cs typeface="Times New Roman"/>
                <a:sym typeface="Times New Roman"/>
              </a:rPr>
              <a:t> university: implications for </a:t>
            </a:r>
            <a:r>
              <a:rPr lang="en-US" sz="2000" dirty="0" err="1">
                <a:solidFill>
                  <a:srgbClr val="000001"/>
                </a:solidFill>
                <a:latin typeface="Times New Roman"/>
                <a:ea typeface="Times New Roman"/>
                <a:cs typeface="Times New Roman"/>
                <a:sym typeface="Times New Roman"/>
              </a:rPr>
              <a:t>palestinian</a:t>
            </a:r>
            <a:r>
              <a:rPr lang="en-US" sz="2000" dirty="0">
                <a:solidFill>
                  <a:srgbClr val="000001"/>
                </a:solidFill>
                <a:latin typeface="Times New Roman"/>
                <a:ea typeface="Times New Roman"/>
                <a:cs typeface="Times New Roman"/>
                <a:sym typeface="Times New Roman"/>
              </a:rPr>
              <a:t> education. Int J Environ Res Public Health. 2022;19(15):9563. </a:t>
            </a:r>
            <a:r>
              <a:rPr lang="en-US" sz="2000" dirty="0" err="1">
                <a:solidFill>
                  <a:srgbClr val="000001"/>
                </a:solidFill>
                <a:latin typeface="Times New Roman"/>
                <a:ea typeface="Times New Roman"/>
                <a:cs typeface="Times New Roman"/>
                <a:sym typeface="Times New Roman"/>
              </a:rPr>
              <a:t>doi</a:t>
            </a:r>
            <a:r>
              <a:rPr lang="en-US" sz="2000" dirty="0">
                <a:solidFill>
                  <a:srgbClr val="000001"/>
                </a:solidFill>
                <a:latin typeface="Times New Roman"/>
                <a:ea typeface="Times New Roman"/>
                <a:cs typeface="Times New Roman"/>
                <a:sym typeface="Times New Roman"/>
              </a:rPr>
              <a:t>: 10.3390/ijerph19159563. PMID: 35954917; PMCID: PMC9368292.</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512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solidFill>
                  <a:srgbClr val="000001"/>
                </a:solidFill>
                <a:latin typeface="Times New Roman"/>
                <a:ea typeface="Times New Roman"/>
                <a:cs typeface="Times New Roman"/>
                <a:sym typeface="Times New Roman"/>
              </a:rPr>
              <a:t>This was a correlational descriptive study. Among 200 nursing students of Islamic Azad University, the Karaj branch in Iran was selected as a convenience sampling method. The data collection tool was the demographic information form, Frommelt Attitudes toward Care of the Dying Scale form  B-I(FATCOD-BI), and Jefferson Scale of Empathy-Health Profession Students version (JES-HPS, which completed self-reported.</a:t>
            </a:r>
            <a:endParaRPr lang="en-US" sz="3600" dirty="0">
              <a:solidFill>
                <a:srgbClr val="000001"/>
              </a:solidFill>
              <a:latin typeface="Times New Roman"/>
              <a:cs typeface="Times New Roman"/>
            </a:endParaRPr>
          </a:p>
        </p:txBody>
      </p:sp>
      <p:pic>
        <p:nvPicPr>
          <p:cNvPr id="6" name="Picture 5">
            <a:extLst>
              <a:ext uri="{FF2B5EF4-FFF2-40B4-BE49-F238E27FC236}">
                <a16:creationId xmlns:a16="http://schemas.microsoft.com/office/drawing/2014/main" id="{5952E4B8-3194-472C-5337-24C77F5F70E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418730" y="4355926"/>
            <a:ext cx="2950962" cy="3850389"/>
          </a:xfrm>
          <a:prstGeom prst="ellipse">
            <a:avLst/>
          </a:prstGeom>
          <a:ln w="63500" cap="rnd">
            <a:solidFill>
              <a:schemeClr val="bg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9AFAB75D-056D-25C3-FCB6-DB128006FCE5}"/>
              </a:ext>
            </a:extLst>
          </p:cNvPr>
          <p:cNvSpPr txBox="1"/>
          <p:nvPr/>
        </p:nvSpPr>
        <p:spPr>
          <a:xfrm>
            <a:off x="11393276" y="11398907"/>
            <a:ext cx="20371001" cy="1938992"/>
          </a:xfrm>
          <a:prstGeom prst="rect">
            <a:avLst/>
          </a:prstGeom>
          <a:noFill/>
        </p:spPr>
        <p:txBody>
          <a:bodyPr wrap="square">
            <a:spAutoFit/>
          </a:bodyPr>
          <a:lstStyle/>
          <a:p>
            <a:r>
              <a:rPr lang="en-US" sz="4000" dirty="0"/>
              <a:t>The mean total score of FATCOD-BI, and JES-HPS was 98.76 ± 9.91 and 69.26 ± 7.74 respectively. Spearman's correlation coefficient test showed a positive and significant correlation between the total score of JES-HPS and FATCOD-BI (r=0.373 p &lt; 0.001).</a:t>
            </a:r>
            <a:endParaRPr lang="fa-IR" sz="4000" dirty="0"/>
          </a:p>
        </p:txBody>
      </p:sp>
      <p:pic>
        <p:nvPicPr>
          <p:cNvPr id="12" name="Picture 11">
            <a:extLst>
              <a:ext uri="{FF2B5EF4-FFF2-40B4-BE49-F238E27FC236}">
                <a16:creationId xmlns:a16="http://schemas.microsoft.com/office/drawing/2014/main" id="{B0438606-95D7-4F77-0414-C76C3A739E37}"/>
              </a:ext>
            </a:extLst>
          </p:cNvPr>
          <p:cNvPicPr>
            <a:picLocks noChangeAspect="1"/>
          </p:cNvPicPr>
          <p:nvPr/>
        </p:nvPicPr>
        <p:blipFill>
          <a:blip r:embed="rId5"/>
          <a:stretch>
            <a:fillRect/>
          </a:stretch>
        </p:blipFill>
        <p:spPr>
          <a:xfrm>
            <a:off x="10747969" y="13688620"/>
            <a:ext cx="8642454" cy="5328867"/>
          </a:xfrm>
          <a:prstGeom prst="rect">
            <a:avLst/>
          </a:prstGeom>
        </p:spPr>
      </p:pic>
      <p:pic>
        <p:nvPicPr>
          <p:cNvPr id="14" name="Picture 13">
            <a:extLst>
              <a:ext uri="{FF2B5EF4-FFF2-40B4-BE49-F238E27FC236}">
                <a16:creationId xmlns:a16="http://schemas.microsoft.com/office/drawing/2014/main" id="{4878649B-7BD9-F4B7-08B8-0A702ED9D2EB}"/>
              </a:ext>
            </a:extLst>
          </p:cNvPr>
          <p:cNvPicPr>
            <a:picLocks noChangeAspect="1"/>
          </p:cNvPicPr>
          <p:nvPr/>
        </p:nvPicPr>
        <p:blipFill>
          <a:blip r:embed="rId6"/>
          <a:stretch>
            <a:fillRect/>
          </a:stretch>
        </p:blipFill>
        <p:spPr>
          <a:xfrm>
            <a:off x="19867942" y="13688621"/>
            <a:ext cx="12389702" cy="5328867"/>
          </a:xfrm>
          <a:prstGeom prst="rect">
            <a:avLst/>
          </a:prstGeom>
        </p:spPr>
      </p:pic>
      <p:pic>
        <p:nvPicPr>
          <p:cNvPr id="16" name="Picture 15">
            <a:extLst>
              <a:ext uri="{FF2B5EF4-FFF2-40B4-BE49-F238E27FC236}">
                <a16:creationId xmlns:a16="http://schemas.microsoft.com/office/drawing/2014/main" id="{40A75CA7-D7AA-BB6A-A9A9-00DAFE33FC1C}"/>
              </a:ext>
            </a:extLst>
          </p:cNvPr>
          <p:cNvPicPr>
            <a:picLocks noChangeAspect="1"/>
          </p:cNvPicPr>
          <p:nvPr/>
        </p:nvPicPr>
        <p:blipFill>
          <a:blip r:embed="rId7"/>
          <a:stretch>
            <a:fillRect/>
          </a:stretch>
        </p:blipFill>
        <p:spPr>
          <a:xfrm>
            <a:off x="14861263" y="19368208"/>
            <a:ext cx="14690481" cy="4446494"/>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204</TotalTime>
  <Words>488</Words>
  <Application>Microsoft Office PowerPoint</Application>
  <PresentationFormat>Custom</PresentationFormat>
  <Paragraphs>18</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sh</cp:lastModifiedBy>
  <cp:revision>33</cp:revision>
  <dcterms:created xsi:type="dcterms:W3CDTF">2026-09-07T19:22:54Z</dcterms:created>
  <dcterms:modified xsi:type="dcterms:W3CDTF">2026-10-06T15:00:29Z</dcterms:modified>
</cp:coreProperties>
</file>