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11"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47625" algn="ctr">
              <a:spcAft>
                <a:spcPts val="600"/>
              </a:spcAft>
            </a:pPr>
            <a:r>
              <a:rPr lang="en-US" sz="6000" b="1" dirty="0">
                <a:latin typeface="Times New Roman" panose="02020603050405020304" pitchFamily="18" charset="0"/>
                <a:cs typeface="Times New Roman" panose="02020603050405020304" pitchFamily="18" charset="0"/>
              </a:rPr>
              <a:t>A Review of the Use of Mobile Applications in Chronic Disease Management</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Code:1074</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465290"/>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cs typeface="Times New Roman" panose="02020603050405020304" pitchFamily="18" charset="0"/>
              </a:rPr>
              <a:t>Hajaralsadat</a:t>
            </a:r>
            <a:r>
              <a:rPr lang="en-US" sz="4000" b="1" dirty="0">
                <a:solidFill>
                  <a:srgbClr val="000001"/>
                </a:solidFill>
                <a:latin typeface="Times New Roman" panose="02020603050405020304" pitchFamily="18" charset="0"/>
                <a:cs typeface="Times New Roman" panose="02020603050405020304" pitchFamily="18" charset="0"/>
              </a:rPr>
              <a:t> Hosseini-</a:t>
            </a:r>
            <a:r>
              <a:rPr lang="en-US" sz="4000" b="1" dirty="0" err="1">
                <a:solidFill>
                  <a:srgbClr val="000001"/>
                </a:solidFill>
                <a:latin typeface="Times New Roman" panose="02020603050405020304" pitchFamily="18" charset="0"/>
                <a:cs typeface="Times New Roman" panose="02020603050405020304" pitchFamily="18" charset="0"/>
              </a:rPr>
              <a:t>Dastgerdi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p>
          <a:p>
            <a:pPr marL="47625" algn="ctr">
              <a:spcAft>
                <a:spcPts val="600"/>
              </a:spcAft>
            </a:pPr>
            <a:r>
              <a:rPr lang="en-US" sz="3200" dirty="0">
                <a:solidFill>
                  <a:srgbClr val="000001"/>
                </a:solidFill>
                <a:latin typeface="Times New Roman" panose="02020603050405020304" pitchFamily="18" charset="0"/>
                <a:cs typeface="Times New Roman" panose="02020603050405020304" pitchFamily="18" charset="0"/>
              </a:rPr>
              <a:t>Assistant Professor of Physiology, Department of Basic Medical Sciences, </a:t>
            </a:r>
            <a:r>
              <a:rPr lang="en-US" sz="3200" dirty="0" err="1">
                <a:solidFill>
                  <a:srgbClr val="000001"/>
                </a:solidFill>
                <a:latin typeface="Times New Roman" panose="02020603050405020304" pitchFamily="18" charset="0"/>
                <a:cs typeface="Times New Roman" panose="02020603050405020304" pitchFamily="18" charset="0"/>
              </a:rPr>
              <a:t>Isf.C</a:t>
            </a:r>
            <a:r>
              <a:rPr lang="en-US" sz="3200" dirty="0">
                <a:solidFill>
                  <a:srgbClr val="000001"/>
                </a:solidFill>
                <a:latin typeface="Times New Roman" panose="02020603050405020304" pitchFamily="18" charset="0"/>
                <a:cs typeface="Times New Roman" panose="02020603050405020304" pitchFamily="18" charset="0"/>
              </a:rPr>
              <a:t>., Islamic Azad University, Isfahan,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046988"/>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With the increasing prevalence of chronic diseases, the need for effective tools for monitoring and daily management of patients is increasingly felt. Mobile applications, as new technologies, provide the possibility of recording symptoms, reminding patients of medication use, and providing personalized health education.</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06210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Given the reported positive effects, the integration of mobile apps into chronic disease management programs is recommended, provided that their design is based on the real needs of patients and scientific standards.</a:t>
            </a:r>
          </a:p>
        </p:txBody>
      </p:sp>
      <p:sp>
        <p:nvSpPr>
          <p:cNvPr id="78" name="Text Box 6">
            <a:extLst>
              <a:ext uri="{FF2B5EF4-FFF2-40B4-BE49-F238E27FC236}">
                <a16:creationId xmlns:a16="http://schemas.microsoft.com/office/drawing/2014/main" id="{693B3914-76DF-4EA7-9573-9422E16BAD28}"/>
              </a:ext>
            </a:extLst>
          </p:cNvPr>
          <p:cNvSpPr txBox="1">
            <a:spLocks noChangeArrowheads="1"/>
          </p:cNvSpPr>
          <p:nvPr/>
        </p:nvSpPr>
        <p:spPr bwMode="auto">
          <a:xfrm>
            <a:off x="3744463" y="4200418"/>
            <a:ext cx="11212507" cy="69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defRPr/>
            </a:pPr>
            <a:endParaRPr lang="en-US" sz="3600" dirty="0">
              <a:solidFill>
                <a:srgbClr val="00B050"/>
              </a:solidFill>
              <a:latin typeface="Times New Roman" panose="02020603050405020304" pitchFamily="18" charset="0"/>
              <a:cs typeface="Times New Roman" panose="02020603050405020304" pitchFamily="18"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229183"/>
            <a:ext cx="9729118" cy="4924425"/>
          </a:xfrm>
          <a:prstGeom prst="rect">
            <a:avLst/>
          </a:prstGeom>
        </p:spPr>
        <p:txBody>
          <a:bodyPr wrap="square" lIns="0" tIns="0" rIns="0" bIns="0" rtlCol="0" anchor="t">
            <a:spAutoFit/>
          </a:bodyPr>
          <a:lstStyle/>
          <a:p>
            <a:pPr marL="514350" indent="-514350" algn="l">
              <a:buAutoNum type="arabicPeriod"/>
            </a:pPr>
            <a:r>
              <a:rPr lang="en-US" sz="3200" dirty="0">
                <a:solidFill>
                  <a:srgbClr val="000001"/>
                </a:solidFill>
                <a:latin typeface="Times New Roman"/>
                <a:ea typeface="Times New Roman"/>
                <a:cs typeface="Times New Roman"/>
                <a:sym typeface="Times New Roman"/>
              </a:rPr>
              <a:t>Lee JA, Choi M, Lee SA, Jiang N, et al. Effective behavioral intervention strategies using mobile health applications for chronic disease management: a systematic review. BMC Med Inform </a:t>
            </a:r>
            <a:r>
              <a:rPr lang="en-US" sz="3200" dirty="0" err="1">
                <a:solidFill>
                  <a:srgbClr val="000001"/>
                </a:solidFill>
                <a:latin typeface="Times New Roman"/>
                <a:ea typeface="Times New Roman"/>
                <a:cs typeface="Times New Roman"/>
                <a:sym typeface="Times New Roman"/>
              </a:rPr>
              <a:t>Decis</a:t>
            </a:r>
            <a:r>
              <a:rPr lang="en-US" sz="3200" dirty="0">
                <a:solidFill>
                  <a:srgbClr val="000001"/>
                </a:solidFill>
                <a:latin typeface="Times New Roman"/>
                <a:ea typeface="Times New Roman"/>
                <a:cs typeface="Times New Roman"/>
                <a:sym typeface="Times New Roman"/>
              </a:rPr>
              <a:t> </a:t>
            </a:r>
            <a:r>
              <a:rPr lang="en-US" sz="3200" dirty="0" err="1">
                <a:solidFill>
                  <a:srgbClr val="000001"/>
                </a:solidFill>
                <a:latin typeface="Times New Roman"/>
                <a:ea typeface="Times New Roman"/>
                <a:cs typeface="Times New Roman"/>
                <a:sym typeface="Times New Roman"/>
              </a:rPr>
              <a:t>Mak</a:t>
            </a:r>
            <a:r>
              <a:rPr lang="en-US" sz="3200" dirty="0">
                <a:solidFill>
                  <a:srgbClr val="000001"/>
                </a:solidFill>
                <a:latin typeface="Times New Roman"/>
                <a:ea typeface="Times New Roman"/>
                <a:cs typeface="Times New Roman"/>
                <a:sym typeface="Times New Roman"/>
              </a:rPr>
              <a:t>. 2018;18:12</a:t>
            </a:r>
          </a:p>
          <a:p>
            <a:pPr marL="514350" indent="-514350" algn="l">
              <a:buAutoNum type="arabicPeriod"/>
            </a:pPr>
            <a:r>
              <a:rPr lang="en-US" sz="3200" dirty="0">
                <a:solidFill>
                  <a:srgbClr val="000001"/>
                </a:solidFill>
                <a:latin typeface="Times New Roman"/>
                <a:ea typeface="Times New Roman"/>
                <a:cs typeface="Times New Roman"/>
                <a:sym typeface="Times New Roman"/>
              </a:rPr>
              <a:t>2. Peng Y, Wang H, Fang Q, </a:t>
            </a:r>
            <a:r>
              <a:rPr lang="en-US" sz="3200" dirty="0" err="1">
                <a:solidFill>
                  <a:srgbClr val="000001"/>
                </a:solidFill>
                <a:latin typeface="Times New Roman"/>
                <a:ea typeface="Times New Roman"/>
                <a:cs typeface="Times New Roman"/>
                <a:sym typeface="Times New Roman"/>
              </a:rPr>
              <a:t>Xie</a:t>
            </a:r>
            <a:r>
              <a:rPr lang="en-US" sz="3200" dirty="0">
                <a:solidFill>
                  <a:srgbClr val="000001"/>
                </a:solidFill>
                <a:latin typeface="Times New Roman"/>
                <a:ea typeface="Times New Roman"/>
                <a:cs typeface="Times New Roman"/>
                <a:sym typeface="Times New Roman"/>
              </a:rPr>
              <a:t> L, Shu L, Sun W, Liu Q. Effectiveness of Mobile Applications on Medication Adherence in Adults with Chronic Diseases: A Systematic Review and Meta-Analysis. J </a:t>
            </a:r>
            <a:r>
              <a:rPr lang="en-US" sz="3200" dirty="0" err="1">
                <a:solidFill>
                  <a:srgbClr val="000001"/>
                </a:solidFill>
                <a:latin typeface="Times New Roman"/>
                <a:ea typeface="Times New Roman"/>
                <a:cs typeface="Times New Roman"/>
                <a:sym typeface="Times New Roman"/>
              </a:rPr>
              <a:t>Manag</a:t>
            </a:r>
            <a:r>
              <a:rPr lang="en-US" sz="3200" dirty="0">
                <a:solidFill>
                  <a:srgbClr val="000001"/>
                </a:solidFill>
                <a:latin typeface="Times New Roman"/>
                <a:ea typeface="Times New Roman"/>
                <a:cs typeface="Times New Roman"/>
                <a:sym typeface="Times New Roman"/>
              </a:rPr>
              <a:t> Care Spec Pharm. 2020;26(4):550‑561</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effectLst/>
                <a:latin typeface="Times New Roman" panose="02020603050405020304" pitchFamily="18" charset="0"/>
                <a:ea typeface="Times New Roman" panose="02020603050405020304" pitchFamily="18" charset="0"/>
                <a:cs typeface="B Zar" panose="00000400000000000000" pitchFamily="2" charset="-78"/>
              </a:rPr>
              <a:t>In this review study, articles published in the past decade that addressed the use of mobile applications in chronic disease management were reviewed. A search was conducted with the keywords "mobile application", "chronic disease", and "health management" in reputable scientific databases, and review and empirical articles with reliable data were selected.</a:t>
            </a:r>
            <a:r>
              <a:rPr lang="en-US" sz="3200" dirty="0">
                <a:solidFill>
                  <a:srgbClr val="000001"/>
                </a:solidFill>
                <a:latin typeface="Times New Roman"/>
                <a:cs typeface="Times New Roman"/>
              </a:rPr>
              <a:t>.</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164409" y="11775108"/>
            <a:ext cx="10058400" cy="8448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t>
            </a:r>
            <a:r>
              <a:rPr lang="en-US" sz="3600" dirty="0">
                <a:solidFill>
                  <a:srgbClr val="000001"/>
                </a:solidFill>
                <a:latin typeface="Times New Roman"/>
                <a:ea typeface="Times New Roman"/>
                <a:cs typeface="Times New Roman"/>
                <a:sym typeface="Times New Roman"/>
              </a:rPr>
              <a:t> The use of mobile applications improves patient interaction with the treatment team, increases adherence to treatment, and enhances the quality of life of patients. Daily symptom recording, real-time feedback, automatic medication reminders, and targeted education have reduced disease complications and empowered patients to manage their own health. Many studies have shown that apps play an effective role in clinical decision-making and reduce the burden on the health system by analyzing big data, predicting disease progression, identifying gaps in care, and creating personalized plans. Evidence also suggests that apps increase patient motivation and active participation and strengthen patient-provider relationship</a:t>
            </a:r>
            <a:r>
              <a:rPr lang="en-US" sz="3200" dirty="0">
                <a:solidFill>
                  <a:srgbClr val="000001"/>
                </a:solidFill>
                <a:latin typeface="Times New Roman"/>
                <a:ea typeface="Times New Roman"/>
                <a:cs typeface="Times New Roman"/>
                <a:sym typeface="Times New Roman"/>
              </a:rPr>
              <a:t>s.</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A6F263DB-58DF-4274-900D-C3599D683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6408" y="11593956"/>
            <a:ext cx="10643261" cy="10179265"/>
          </a:xfrm>
          <a:prstGeom prst="rect">
            <a:avLst/>
          </a:prstGeom>
        </p:spPr>
      </p:pic>
      <p:pic>
        <p:nvPicPr>
          <p:cNvPr id="8" name="Picture 7">
            <a:extLst>
              <a:ext uri="{FF2B5EF4-FFF2-40B4-BE49-F238E27FC236}">
                <a16:creationId xmlns:a16="http://schemas.microsoft.com/office/drawing/2014/main" id="{04012C90-3004-4BAE-8F98-85F0102A7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28" y="4433046"/>
            <a:ext cx="2859135" cy="374720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395</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Ghermez Computer</cp:lastModifiedBy>
  <cp:revision>30</cp:revision>
  <dcterms:created xsi:type="dcterms:W3CDTF">2026-09-07T19:22:54Z</dcterms:created>
  <dcterms:modified xsi:type="dcterms:W3CDTF">2026-09-26T12:52:14Z</dcterms:modified>
</cp:coreProperties>
</file>