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22" d="100"/>
          <a:sy n="22" d="100"/>
        </p:scale>
        <p:origin x="811"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9/26/2026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9/26/2026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9/26/2026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9/26/2026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9/26/2026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9/26/2026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9/26/2026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782341" y="4910544"/>
            <a:ext cx="30544167" cy="2296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a:lnSpc>
                <a:spcPct val="107000"/>
              </a:lnSpc>
              <a:spcAft>
                <a:spcPts val="800"/>
              </a:spcAft>
            </a:pPr>
            <a:r>
              <a:rPr lang="en-US" sz="6000" b="1" dirty="0">
                <a:effectLst/>
                <a:latin typeface="Times New Roman" panose="02020603050405020304" pitchFamily="18" charset="0"/>
                <a:ea typeface="Times New Roman" panose="02020603050405020304" pitchFamily="18" charset="0"/>
                <a:cs typeface="B Titr" panose="00000700000000000000" pitchFamily="2" charset="-78"/>
              </a:rPr>
              <a:t>Artificial Intelligence in Physiological Signal Analysis for Autonomic Nervous System Monitoring in Digital Health</a:t>
            </a:r>
            <a:endParaRPr lang="en-US" sz="4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a:solidFill>
                  <a:schemeClr val="tx1"/>
                </a:solidFill>
                <a:cs typeface="B Nazanin" panose="00000400000000000000" pitchFamily="2" charset="-78"/>
              </a:rPr>
              <a:t>Code:1351</a:t>
            </a:r>
            <a:endParaRPr lang="fa-IR" sz="4800" dirty="0">
              <a:solidFill>
                <a:schemeClr val="tx1"/>
              </a:solidFill>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rtl="1"/>
            <a:r>
              <a:rPr lang="en-US" sz="5400" dirty="0">
                <a:solidFill>
                  <a:schemeClr val="accent1"/>
                </a:solidFill>
                <a:cs typeface="B Nazanin" panose="00000400000000000000" pitchFamily="2" charset="-78"/>
              </a:rPr>
              <a:t>Author’s</a:t>
            </a:r>
            <a:r>
              <a:rPr lang="fa-IR" sz="5400" dirty="0">
                <a:solidFill>
                  <a:schemeClr val="accent1"/>
                </a:solidFill>
                <a:cs typeface="B Nazanin" panose="00000400000000000000" pitchFamily="2" charset="-78"/>
              </a:rPr>
              <a:t> </a:t>
            </a:r>
            <a:r>
              <a:rPr lang="en-US" sz="5400" dirty="0">
                <a:solidFill>
                  <a:schemeClr val="accent1"/>
                </a:solidFill>
                <a:cs typeface="B Nazanin" panose="00000400000000000000" pitchFamily="2" charset="-78"/>
              </a:rPr>
              <a:t>photo</a:t>
            </a: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2264226" y="7501281"/>
            <a:ext cx="36576000" cy="2388346"/>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en-US" sz="4000" b="1" dirty="0" err="1">
                <a:solidFill>
                  <a:srgbClr val="000001"/>
                </a:solidFill>
                <a:latin typeface="Times New Roman" panose="02020603050405020304" pitchFamily="18" charset="0"/>
                <a:cs typeface="Times New Roman" panose="02020603050405020304" pitchFamily="18" charset="0"/>
              </a:rPr>
              <a:t>Hajaralsadat</a:t>
            </a:r>
            <a:r>
              <a:rPr lang="en-US" sz="4000" b="1" dirty="0">
                <a:solidFill>
                  <a:srgbClr val="000001"/>
                </a:solidFill>
                <a:latin typeface="Times New Roman" panose="02020603050405020304" pitchFamily="18" charset="0"/>
                <a:cs typeface="Times New Roman" panose="02020603050405020304" pitchFamily="18" charset="0"/>
              </a:rPr>
              <a:t> Hosseini-</a:t>
            </a:r>
            <a:r>
              <a:rPr lang="en-US" sz="4000" b="1" dirty="0" err="1">
                <a:solidFill>
                  <a:srgbClr val="000001"/>
                </a:solidFill>
                <a:latin typeface="Times New Roman" panose="02020603050405020304" pitchFamily="18" charset="0"/>
                <a:cs typeface="Times New Roman" panose="02020603050405020304" pitchFamily="18" charset="0"/>
              </a:rPr>
              <a:t>Dastgerdi</a:t>
            </a:r>
            <a:r>
              <a:rPr lang="en-US" sz="4000" b="1" dirty="0">
                <a:solidFill>
                  <a:srgbClr val="000001"/>
                </a:solidFill>
                <a:latin typeface="Times New Roman" panose="02020603050405020304" pitchFamily="18" charset="0"/>
                <a:cs typeface="Times New Roman" panose="02020603050405020304" pitchFamily="18" charset="0"/>
              </a:rPr>
              <a:t> </a:t>
            </a:r>
            <a:r>
              <a:rPr lang="en-US" sz="4000" b="1" dirty="0">
                <a:solidFill>
                  <a:srgbClr val="000001"/>
                </a:solidFill>
                <a:latin typeface="Times New Roman" panose="02020603050405020304" pitchFamily="18" charset="0"/>
                <a:cs typeface="Times New Roman" panose="02020603050405020304" pitchFamily="18" charset="0"/>
                <a:sym typeface="Open Sauce Bold"/>
              </a:rPr>
              <a:t>(1), </a:t>
            </a:r>
            <a:r>
              <a:rPr lang="en-US" sz="4000" b="1" dirty="0" err="1">
                <a:solidFill>
                  <a:srgbClr val="000001"/>
                </a:solidFill>
                <a:latin typeface="Times New Roman" panose="02020603050405020304" pitchFamily="18" charset="0"/>
                <a:cs typeface="Times New Roman" panose="02020603050405020304" pitchFamily="18" charset="0"/>
              </a:rPr>
              <a:t>Azadehalsadat</a:t>
            </a:r>
            <a:r>
              <a:rPr lang="en-US" sz="4000" b="1" dirty="0">
                <a:solidFill>
                  <a:srgbClr val="000001"/>
                </a:solidFill>
                <a:latin typeface="Times New Roman" panose="02020603050405020304" pitchFamily="18" charset="0"/>
                <a:cs typeface="Times New Roman" panose="02020603050405020304" pitchFamily="18" charset="0"/>
              </a:rPr>
              <a:t> Hosseini </a:t>
            </a:r>
            <a:r>
              <a:rPr lang="en-US" sz="4000" b="1" dirty="0" err="1">
                <a:solidFill>
                  <a:srgbClr val="000001"/>
                </a:solidFill>
                <a:latin typeface="Times New Roman" panose="02020603050405020304" pitchFamily="18" charset="0"/>
                <a:cs typeface="Times New Roman" panose="02020603050405020304" pitchFamily="18" charset="0"/>
              </a:rPr>
              <a:t>Dastgerdi</a:t>
            </a:r>
            <a:endParaRPr lang="en-US" sz="4000" b="1" dirty="0">
              <a:solidFill>
                <a:srgbClr val="000001"/>
              </a:solidFill>
              <a:latin typeface="Times New Roman" panose="02020603050405020304" pitchFamily="18" charset="0"/>
              <a:cs typeface="Times New Roman" panose="02020603050405020304" pitchFamily="18" charset="0"/>
              <a:sym typeface="Open Sauce Bold"/>
            </a:endParaRPr>
          </a:p>
          <a:p>
            <a:pPr marL="514350" indent="-514350" algn="ctr">
              <a:buAutoNum type="arabicParenBoth"/>
            </a:pPr>
            <a:r>
              <a:rPr lang="en-US" sz="3200" dirty="0">
                <a:solidFill>
                  <a:srgbClr val="000001"/>
                </a:solidFill>
                <a:latin typeface="Times New Roman" panose="02020603050405020304" pitchFamily="18" charset="0"/>
                <a:cs typeface="Times New Roman" panose="02020603050405020304" pitchFamily="18" charset="0"/>
              </a:rPr>
              <a:t>Assistant Professor of Physiology, Department of Medical Basic Sciences, </a:t>
            </a:r>
            <a:r>
              <a:rPr lang="en-US" sz="3200" dirty="0" err="1">
                <a:solidFill>
                  <a:srgbClr val="000001"/>
                </a:solidFill>
                <a:latin typeface="Times New Roman" panose="02020603050405020304" pitchFamily="18" charset="0"/>
                <a:cs typeface="Times New Roman" panose="02020603050405020304" pitchFamily="18" charset="0"/>
              </a:rPr>
              <a:t>Isf.C</a:t>
            </a:r>
            <a:r>
              <a:rPr lang="en-US" sz="3200" dirty="0">
                <a:solidFill>
                  <a:srgbClr val="000001"/>
                </a:solidFill>
                <a:latin typeface="Times New Roman" panose="02020603050405020304" pitchFamily="18" charset="0"/>
                <a:cs typeface="Times New Roman" panose="02020603050405020304" pitchFamily="18" charset="0"/>
              </a:rPr>
              <a:t>., Islamic Azad University, Isfahan, Iran</a:t>
            </a:r>
            <a:endParaRPr lang="fa-IR" sz="3200" dirty="0">
              <a:solidFill>
                <a:srgbClr val="000001"/>
              </a:solidFill>
              <a:latin typeface="Times New Roman" panose="02020603050405020304" pitchFamily="18" charset="0"/>
              <a:cs typeface="Times New Roman" panose="02020603050405020304" pitchFamily="18" charset="0"/>
              <a:sym typeface="Open Sauce"/>
            </a:endParaRPr>
          </a:p>
          <a:p>
            <a:pPr marL="514350" indent="-514350" algn="ctr">
              <a:buFont typeface="Arial" pitchFamily="34" charset="0"/>
              <a:buAutoNum type="arabicParenBoth"/>
            </a:pP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Department of Medicine, </a:t>
            </a:r>
            <a:r>
              <a:rPr lang="en-US" sz="3200" dirty="0" err="1">
                <a:solidFill>
                  <a:srgbClr val="000001"/>
                </a:solidFill>
                <a:latin typeface="Times New Roman" panose="02020603050405020304" pitchFamily="18" charset="0"/>
                <a:ea typeface="Open Sauce"/>
                <a:cs typeface="Times New Roman" panose="02020603050405020304" pitchFamily="18" charset="0"/>
                <a:sym typeface="Open Sauce"/>
              </a:rPr>
              <a:t>Na.C</a:t>
            </a: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 Islamic Azad University, </a:t>
            </a:r>
            <a:r>
              <a:rPr lang="en-US" sz="3200" dirty="0" err="1">
                <a:solidFill>
                  <a:srgbClr val="000001"/>
                </a:solidFill>
                <a:latin typeface="Times New Roman" panose="02020603050405020304" pitchFamily="18" charset="0"/>
                <a:ea typeface="Open Sauce"/>
                <a:cs typeface="Times New Roman" panose="02020603050405020304" pitchFamily="18" charset="0"/>
                <a:sym typeface="Open Sauce"/>
              </a:rPr>
              <a:t>Najafabad</a:t>
            </a: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 Iran</a:t>
            </a:r>
          </a:p>
          <a:p>
            <a:pPr algn="ct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(2)Clinical Research Development Center, </a:t>
            </a:r>
            <a:r>
              <a:rPr lang="en-US" sz="3200" dirty="0" err="1">
                <a:solidFill>
                  <a:srgbClr val="000001"/>
                </a:solidFill>
                <a:latin typeface="Times New Roman" panose="02020603050405020304" pitchFamily="18" charset="0"/>
                <a:ea typeface="Open Sauce"/>
                <a:cs typeface="Times New Roman" panose="02020603050405020304" pitchFamily="18" charset="0"/>
                <a:sym typeface="Open Sauce"/>
              </a:rPr>
              <a:t>Na.C</a:t>
            </a: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 Islamic Azad University, </a:t>
            </a:r>
            <a:r>
              <a:rPr lang="en-US" sz="3200" dirty="0" err="1">
                <a:solidFill>
                  <a:srgbClr val="000001"/>
                </a:solidFill>
                <a:latin typeface="Times New Roman" panose="02020603050405020304" pitchFamily="18" charset="0"/>
                <a:ea typeface="Open Sauce"/>
                <a:cs typeface="Times New Roman" panose="02020603050405020304" pitchFamily="18" charset="0"/>
                <a:sym typeface="Open Sauce"/>
              </a:rPr>
              <a:t>Najafabad</a:t>
            </a: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 Iran</a:t>
            </a:r>
            <a:endParaRPr lang="en-US" sz="3200" dirty="0">
              <a:solidFill>
                <a:srgbClr val="235078"/>
              </a:solidFill>
              <a:latin typeface="Times New Roman" panose="02020603050405020304" pitchFamily="18" charset="0"/>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56654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404558" y="15638586"/>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6483698"/>
          </a:xfrm>
          <a:prstGeom prst="rect">
            <a:avLst/>
          </a:prstGeom>
          <a:noFill/>
        </p:spPr>
        <p:txBody>
          <a:bodyPr wrap="square" rtlCol="0">
            <a:spAutoFit/>
          </a:bodyPr>
          <a:lstStyle>
            <a:defPPr>
              <a:defRPr kern="1200"/>
            </a:defPPr>
          </a:lstStyle>
          <a:p>
            <a:pPr algn="just">
              <a:lnSpc>
                <a:spcPct val="107000"/>
              </a:lnSpc>
              <a:spcAft>
                <a:spcPts val="800"/>
              </a:spcAft>
            </a:pPr>
            <a:r>
              <a:rPr lang="en-US" sz="3200" dirty="0">
                <a:effectLst/>
                <a:latin typeface="Times New Roman" panose="02020603050405020304" pitchFamily="18" charset="0"/>
                <a:ea typeface="Calibri" panose="020F0502020204030204" pitchFamily="34" charset="0"/>
                <a:cs typeface="Arial" panose="020B0604020202020204" pitchFamily="34" charset="0"/>
              </a:rPr>
              <a:t>Digital health and artificial intelligence have been coupled in the past decade to allow for potentially continuous physiological monitoring while supporting advances in personalized care. Of these categories of data, signals such as electrocardiogram (ECG), heart rate variability (HRV), photoplethysmography (PPG), electroencephalogram (EEG) and electromyography (EMG) are given a priority position because they serve as the main source reflecting functions of multiple body systems, specifically those related to the autonomic nervous system.</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algn="just"/>
            <a:r>
              <a:rPr lang="en-US" sz="3200" dirty="0">
                <a:latin typeface="Times New Roman" panose="02020603050405020304" pitchFamily="18" charset="0"/>
                <a:ea typeface="Open Sans" panose="020B0606030504020204" pitchFamily="34" charset="0"/>
                <a:cs typeface="Times New Roman" panose="02020603050405020304" pitchFamily="18" charset="0"/>
              </a:rPr>
              <a:t>.</a:t>
            </a:r>
            <a:endParaRPr lang="en-US" sz="3200" dirty="0">
              <a:solidFill>
                <a:srgbClr val="000001"/>
              </a:solidFill>
              <a:latin typeface="Times New Roman"/>
              <a:cs typeface="Times New Roman"/>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212682" y="11722068"/>
            <a:ext cx="9857035" cy="2701060"/>
          </a:xfrm>
          <a:prstGeom prst="rect">
            <a:avLst/>
          </a:prstGeom>
          <a:noFill/>
        </p:spPr>
        <p:txBody>
          <a:bodyPr wrap="square" rtlCol="0">
            <a:spAutoFit/>
          </a:bodyPr>
          <a:lstStyle>
            <a:defPPr>
              <a:defRPr kern="1200"/>
            </a:defPPr>
          </a:lstStyle>
          <a:p>
            <a:pPr algn="just">
              <a:lnSpc>
                <a:spcPct val="107000"/>
              </a:lnSpc>
              <a:spcAft>
                <a:spcPts val="800"/>
              </a:spcAft>
            </a:pPr>
            <a:r>
              <a:rPr lang="en-US" sz="3200" dirty="0">
                <a:effectLst/>
                <a:latin typeface="Times New Roman" panose="02020603050405020304" pitchFamily="18" charset="0"/>
                <a:ea typeface="Calibri" panose="020F0502020204030204" pitchFamily="34" charset="0"/>
                <a:cs typeface="Arial" panose="020B0604020202020204" pitchFamily="34" charset="0"/>
              </a:rPr>
              <a:t>From the physiological standpoint, the changes in sympathetic and parasympathetic activity risk can be recognized within HRV and other </a:t>
            </a:r>
            <a:r>
              <a:rPr lang="en-US" sz="3200" dirty="0" err="1">
                <a:effectLst/>
                <a:latin typeface="Times New Roman" panose="02020603050405020304" pitchFamily="18" charset="0"/>
                <a:ea typeface="Calibri" panose="020F0502020204030204" pitchFamily="34" charset="0"/>
                <a:cs typeface="Arial" panose="020B0604020202020204" pitchFamily="34" charset="0"/>
              </a:rPr>
              <a:t>biosignals</a:t>
            </a:r>
            <a:r>
              <a:rPr lang="en-US" sz="3200" dirty="0">
                <a:effectLst/>
                <a:latin typeface="Times New Roman" panose="02020603050405020304" pitchFamily="18" charset="0"/>
                <a:ea typeface="Calibri" panose="020F0502020204030204" pitchFamily="34" charset="0"/>
                <a:cs typeface="Arial" panose="020B0604020202020204" pitchFamily="34" charset="0"/>
              </a:rPr>
              <a:t> well before any clinical manifestation presents itself, hence intelligent analysis can help provide early detection.</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3276640" y="17306260"/>
            <a:ext cx="9729118" cy="4534575"/>
          </a:xfrm>
          <a:prstGeom prst="rect">
            <a:avLst/>
          </a:prstGeom>
        </p:spPr>
        <p:txBody>
          <a:bodyPr wrap="square" lIns="0" tIns="0" rIns="0" bIns="0" rtlCol="0" anchor="t">
            <a:spAutoFit/>
          </a:bodyPr>
          <a:lstStyle/>
          <a:p>
            <a:pPr algn="just">
              <a:spcAft>
                <a:spcPts val="800"/>
              </a:spcAft>
            </a:pPr>
            <a:r>
              <a:rPr lang="en-US" sz="3200" dirty="0">
                <a:effectLst/>
                <a:latin typeface="Times New Roman" panose="02020603050405020304" pitchFamily="18" charset="0"/>
                <a:ea typeface="Calibri" panose="020F0502020204030204" pitchFamily="34" charset="0"/>
              </a:rPr>
              <a:t>1.	</a:t>
            </a:r>
            <a:r>
              <a:rPr lang="en-US" sz="3200" dirty="0" err="1">
                <a:effectLst/>
                <a:latin typeface="Times New Roman" panose="02020603050405020304" pitchFamily="18" charset="0"/>
                <a:ea typeface="Calibri" panose="020F0502020204030204" pitchFamily="34" charset="0"/>
              </a:rPr>
              <a:t>Steinhubl</a:t>
            </a:r>
            <a:r>
              <a:rPr lang="en-US" sz="3200" dirty="0">
                <a:effectLst/>
                <a:latin typeface="Times New Roman" panose="02020603050405020304" pitchFamily="18" charset="0"/>
                <a:ea typeface="Calibri" panose="020F0502020204030204" pitchFamily="34" charset="0"/>
              </a:rPr>
              <a:t> SR, </a:t>
            </a:r>
            <a:r>
              <a:rPr lang="en-US" sz="3200" dirty="0" err="1">
                <a:effectLst/>
                <a:latin typeface="Times New Roman" panose="02020603050405020304" pitchFamily="18" charset="0"/>
                <a:ea typeface="Calibri" panose="020F0502020204030204" pitchFamily="34" charset="0"/>
              </a:rPr>
              <a:t>Topol</a:t>
            </a:r>
            <a:r>
              <a:rPr lang="en-US" sz="3200" dirty="0">
                <a:effectLst/>
                <a:latin typeface="Times New Roman" panose="02020603050405020304" pitchFamily="18" charset="0"/>
                <a:ea typeface="Calibri" panose="020F0502020204030204" pitchFamily="34" charset="0"/>
              </a:rPr>
              <a:t> EJ. Moving From Digitalization to Digitization in Cardiovascular Care: Why Is it Important, and What Could it Mean for Patients and Providers? J Am Coll </a:t>
            </a:r>
            <a:r>
              <a:rPr lang="en-US" sz="3200" dirty="0" err="1">
                <a:effectLst/>
                <a:latin typeface="Times New Roman" panose="02020603050405020304" pitchFamily="18" charset="0"/>
                <a:ea typeface="Calibri" panose="020F0502020204030204" pitchFamily="34" charset="0"/>
              </a:rPr>
              <a:t>Cardiol</a:t>
            </a:r>
            <a:r>
              <a:rPr lang="en-US" sz="3200" dirty="0">
                <a:effectLst/>
                <a:latin typeface="Times New Roman" panose="02020603050405020304" pitchFamily="18" charset="0"/>
                <a:ea typeface="Calibri" panose="020F0502020204030204" pitchFamily="34" charset="0"/>
              </a:rPr>
              <a:t>. 2015;66(13):1489-96.</a:t>
            </a:r>
            <a:endParaRPr lang="en-US" sz="2800" dirty="0">
              <a:effectLst/>
              <a:latin typeface="Calibri" panose="020F0502020204030204" pitchFamily="34" charset="0"/>
              <a:ea typeface="Calibri" panose="020F0502020204030204" pitchFamily="34" charset="0"/>
            </a:endParaRPr>
          </a:p>
          <a:p>
            <a:pPr algn="just">
              <a:spcAft>
                <a:spcPts val="800"/>
              </a:spcAft>
            </a:pPr>
            <a:r>
              <a:rPr lang="en-US" sz="3200" dirty="0">
                <a:effectLst/>
                <a:latin typeface="Times New Roman" panose="02020603050405020304" pitchFamily="18" charset="0"/>
                <a:ea typeface="Calibri" panose="020F0502020204030204" pitchFamily="34" charset="0"/>
              </a:rPr>
              <a:t>2.	Patil SS, Jha GK, Mohsin N, Patel P, </a:t>
            </a:r>
            <a:r>
              <a:rPr lang="en-US" sz="3200" dirty="0" err="1">
                <a:effectLst/>
                <a:latin typeface="Times New Roman" panose="02020603050405020304" pitchFamily="18" charset="0"/>
                <a:ea typeface="Calibri" panose="020F0502020204030204" pitchFamily="34" charset="0"/>
              </a:rPr>
              <a:t>Ralte</a:t>
            </a:r>
            <a:r>
              <a:rPr lang="en-US" sz="3200" dirty="0">
                <a:effectLst/>
                <a:latin typeface="Times New Roman" panose="02020603050405020304" pitchFamily="18" charset="0"/>
                <a:ea typeface="Calibri" panose="020F0502020204030204" pitchFamily="34" charset="0"/>
              </a:rPr>
              <a:t> L, Shukla AK. Artificial Intelligence in Clinical Decision-Making: A Comprehensive Review of Diagnostic, Prognostic, and Therapeutic Applications, Validation Gaps, Bias, and Deployment Challenges. </a:t>
            </a:r>
            <a:r>
              <a:rPr lang="en-US" sz="3200" dirty="0" err="1">
                <a:effectLst/>
                <a:latin typeface="Times New Roman" panose="02020603050405020304" pitchFamily="18" charset="0"/>
                <a:ea typeface="Calibri" panose="020F0502020204030204" pitchFamily="34" charset="0"/>
              </a:rPr>
              <a:t>Cureus</a:t>
            </a:r>
            <a:r>
              <a:rPr lang="en-US" sz="3200" dirty="0">
                <a:effectLst/>
                <a:latin typeface="Times New Roman" panose="02020603050405020304" pitchFamily="18" charset="0"/>
                <a:ea typeface="Calibri" panose="020F0502020204030204" pitchFamily="34" charset="0"/>
              </a:rPr>
              <a:t>. 2026;18(5):e109905.</a:t>
            </a:r>
            <a:endParaRPr lang="en-US" sz="2800" dirty="0">
              <a:effectLst/>
              <a:latin typeface="Calibri" panose="020F0502020204030204" pitchFamily="34" charset="0"/>
              <a:ea typeface="Calibri" panose="020F0502020204030204" pitchFamily="34" charset="0"/>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277515" y="18674861"/>
            <a:ext cx="10058400" cy="32741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lnSpc>
                <a:spcPct val="107000"/>
              </a:lnSpc>
              <a:spcAft>
                <a:spcPts val="800"/>
              </a:spcAft>
            </a:pPr>
            <a:r>
              <a:rPr lang="en-US" sz="3200" dirty="0">
                <a:effectLst/>
                <a:latin typeface="Times New Roman" panose="02020603050405020304" pitchFamily="18" charset="0"/>
                <a:ea typeface="Calibri" panose="020F0502020204030204" pitchFamily="34" charset="0"/>
                <a:cs typeface="Arial" panose="020B0604020202020204" pitchFamily="34" charset="0"/>
              </a:rPr>
              <a:t>This review article is aimed at the application of AI in physiological signal analysis, highlights the evaluation of autonomic function, wearable-based digital health technologies in healthcare systems, algorithms used in clinical diagnosis as well as challenges and prospects for development.</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11221983" y="11600584"/>
            <a:ext cx="20713588" cy="54845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lnSpc>
                <a:spcPct val="107000"/>
              </a:lnSpc>
              <a:spcAft>
                <a:spcPts val="800"/>
              </a:spcAft>
            </a:pPr>
            <a:r>
              <a:rPr lang="en-US" sz="3200" dirty="0">
                <a:effectLst/>
                <a:latin typeface="Times New Roman" panose="02020603050405020304" pitchFamily="18" charset="0"/>
                <a:ea typeface="Calibri" panose="020F0502020204030204" pitchFamily="34" charset="0"/>
                <a:cs typeface="Arial" panose="020B0604020202020204" pitchFamily="34" charset="0"/>
              </a:rPr>
              <a:t>Recent evidence indicates that artificial intelligence can improve the analysis of physiological signals, particularly ECG, HRV, PPG, EEG, and EMG, for assessing autonomic nervous system function. Machine learning and deep learning algorithms can identify complex patterns and subtle changes in sympathetic and parasympathetic activity that may precede clinical manifestations. CNN, LSTM, and Transformer-based models have demonstrated promising performance in physiological signal classification and prediction. Integration of AI with wearable sensors enables continuous, longitudinal monitoring of physiological changes in real-life settings. These technologies may support early detection, risk assessment, and personalized monitoring of cardiovascular, neurological, metabolic, and psychological disorders. However, data quality, limited labeled datasets, model interpretability, and privacy and security concerns remain important challenges for clinical implementation.</a:t>
            </a:r>
          </a:p>
          <a:p>
            <a:pPr algn="just">
              <a:lnSpc>
                <a:spcPct val="107000"/>
              </a:lnSpc>
              <a:spcAft>
                <a:spcPts val="800"/>
              </a:spcAft>
            </a:pPr>
            <a:r>
              <a:rPr lang="en-US" sz="3200" dirty="0">
                <a:effectLst/>
                <a:latin typeface="Times New Roman" panose="02020603050405020304" pitchFamily="18" charset="0"/>
                <a:ea typeface="Calibri" panose="020F0502020204030204" pitchFamily="34" charset="0"/>
                <a:cs typeface="Arial" panose="020B0604020202020204" pitchFamily="34" charset="0"/>
              </a:rPr>
              <a:t>.</a:t>
            </a:r>
            <a:endParaRPr lang="en-US" sz="28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F2CA2E61-6392-4496-8326-0C382683C9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5328" y="4519677"/>
            <a:ext cx="3527831" cy="4623597"/>
          </a:xfrm>
          <a:prstGeom prst="rect">
            <a:avLst/>
          </a:prstGeom>
        </p:spPr>
      </p:pic>
      <p:pic>
        <p:nvPicPr>
          <p:cNvPr id="2" name="Picture 1">
            <a:extLst>
              <a:ext uri="{FF2B5EF4-FFF2-40B4-BE49-F238E27FC236}">
                <a16:creationId xmlns:a16="http://schemas.microsoft.com/office/drawing/2014/main" id="{A1E97826-CAFA-4BB0-AA74-D0B08F906487}"/>
              </a:ext>
            </a:extLst>
          </p:cNvPr>
          <p:cNvPicPr>
            <a:picLocks noChangeAspect="1"/>
          </p:cNvPicPr>
          <p:nvPr/>
        </p:nvPicPr>
        <p:blipFill>
          <a:blip r:embed="rId4"/>
          <a:stretch>
            <a:fillRect/>
          </a:stretch>
        </p:blipFill>
        <p:spPr>
          <a:xfrm>
            <a:off x="13053410" y="16933708"/>
            <a:ext cx="7498816" cy="6720337"/>
          </a:xfrm>
          <a:prstGeom prst="rect">
            <a:avLst/>
          </a:prstGeom>
        </p:spPr>
      </p:pic>
      <p:pic>
        <p:nvPicPr>
          <p:cNvPr id="3" name="Picture 2">
            <a:extLst>
              <a:ext uri="{FF2B5EF4-FFF2-40B4-BE49-F238E27FC236}">
                <a16:creationId xmlns:a16="http://schemas.microsoft.com/office/drawing/2014/main" id="{1B442CC2-AA9F-4F90-9781-411F6C19D493}"/>
              </a:ext>
            </a:extLst>
          </p:cNvPr>
          <p:cNvPicPr>
            <a:picLocks noChangeAspect="1"/>
          </p:cNvPicPr>
          <p:nvPr/>
        </p:nvPicPr>
        <p:blipFill>
          <a:blip r:embed="rId5"/>
          <a:stretch>
            <a:fillRect/>
          </a:stretch>
        </p:blipFill>
        <p:spPr>
          <a:xfrm>
            <a:off x="22728481" y="16171826"/>
            <a:ext cx="8111563" cy="7823408"/>
          </a:xfrm>
          <a:prstGeom prst="rect">
            <a:avLst/>
          </a:prstGeom>
        </p:spPr>
      </p:pic>
      <p:pic>
        <p:nvPicPr>
          <p:cNvPr id="5" name="Picture 4">
            <a:extLst>
              <a:ext uri="{FF2B5EF4-FFF2-40B4-BE49-F238E27FC236}">
                <a16:creationId xmlns:a16="http://schemas.microsoft.com/office/drawing/2014/main" id="{8CCAFED9-E01D-4BC2-AE14-824A41F6A897}"/>
              </a:ext>
            </a:extLst>
          </p:cNvPr>
          <p:cNvPicPr>
            <a:picLocks noChangeAspect="1"/>
          </p:cNvPicPr>
          <p:nvPr/>
        </p:nvPicPr>
        <p:blipFill>
          <a:blip r:embed="rId6"/>
          <a:stretch>
            <a:fillRect/>
          </a:stretch>
        </p:blipFill>
        <p:spPr>
          <a:xfrm>
            <a:off x="36272532" y="6118775"/>
            <a:ext cx="5467350" cy="3314700"/>
          </a:xfrm>
          <a:prstGeom prst="rect">
            <a:avLst/>
          </a:prstGeom>
        </p:spPr>
      </p:pic>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224</TotalTime>
  <Words>497</Words>
  <Application>Microsoft Office PowerPoint</Application>
  <PresentationFormat>Custom</PresentationFormat>
  <Paragraphs>21</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Ghermez Computer</cp:lastModifiedBy>
  <cp:revision>39</cp:revision>
  <dcterms:created xsi:type="dcterms:W3CDTF">2026-09-07T19:22:54Z</dcterms:created>
  <dcterms:modified xsi:type="dcterms:W3CDTF">2026-09-26T13:58:54Z</dcterms:modified>
</cp:coreProperties>
</file>