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8" d="100"/>
          <a:sy n="18" d="100"/>
        </p:scale>
        <p:origin x="9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8299" y="5719821"/>
            <a:ext cx="30544167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rtl="1">
              <a:spcAft>
                <a:spcPts val="0"/>
              </a:spcAft>
            </a:pPr>
            <a:r>
              <a:rPr lang="en-US" sz="6000" b="1">
                <a:latin typeface="Times New Roman" panose="02020603050405020304" pitchFamily="18" charset="0"/>
                <a:ea typeface="Times New Roman" panose="02020603050405020304" pitchFamily="18" charset="0"/>
                <a:cs typeface="B Titr" panose="00000700000000000000" pitchFamily="2" charset="-78"/>
              </a:rPr>
              <a:t>Artificial Intelligence for Uncovering the Underlying Etiology of Hypertension</a:t>
            </a:r>
            <a:endParaRPr lang="en-US" sz="600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Zar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09747" y="4136427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rtl="1">
              <a:defRPr/>
            </a:pPr>
            <a:r>
              <a:rPr lang="en-US" sz="4800" dirty="0">
                <a:solidFill>
                  <a:schemeClr val="tx1"/>
                </a:solidFill>
                <a:cs typeface="B Nazanin" panose="00000400000000000000" pitchFamily="2" charset="-78"/>
              </a:rPr>
              <a:t>Code:1437</a:t>
            </a:r>
            <a:endParaRPr lang="fa-IR" sz="48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endParaRPr lang="en-US" sz="5400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2264226" y="7501281"/>
            <a:ext cx="36576000" cy="318138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B Zar"/>
              </a:rPr>
              <a:t>ali</a:t>
            </a:r>
            <a:r>
              <a:rPr lang="en-US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B Zar"/>
              </a:rPr>
              <a:t>ataei</a:t>
            </a:r>
            <a:r>
              <a:rPr lang="en-US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B Zar"/>
              </a:rPr>
              <a:t>kachooei</a:t>
            </a:r>
            <a:r>
              <a:rPr lang="en-US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/>
              </a:rPr>
              <a:t> </a:t>
            </a:r>
            <a:r>
              <a:rPr lang="en-US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(1), </a:t>
            </a:r>
            <a:r>
              <a:rPr lang="en-US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/>
              </a:rPr>
              <a:t>Samira Shariati </a:t>
            </a:r>
            <a:r>
              <a:rPr lang="en-US" sz="4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B Zar"/>
              </a:rPr>
              <a:t>Najafabadi</a:t>
            </a:r>
            <a:r>
              <a:rPr lang="en-US" sz="4000" b="1">
                <a:latin typeface="Times New Roman" panose="02020603050405020304" pitchFamily="18" charset="0"/>
                <a:ea typeface="Times New Roman" panose="02020603050405020304" pitchFamily="18" charset="0"/>
                <a:cs typeface="B Zar"/>
              </a:rPr>
              <a:t> (1,2</a:t>
            </a:r>
            <a:r>
              <a:rPr lang="en-US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/>
              </a:rPr>
              <a:t>)</a:t>
            </a:r>
            <a:endParaRPr lang="en-US" sz="4000" b="1" dirty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R="190500" lvl="0" algn="ctr">
              <a:lnSpc>
                <a:spcPct val="115000"/>
              </a:lnSpc>
              <a:spcAft>
                <a:spcPts val="1000"/>
              </a:spcAft>
              <a:buSzPts val="1200"/>
              <a:tabLst>
                <a:tab pos="228600" algn="l"/>
              </a:tabLst>
            </a:pP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/>
              </a:rPr>
              <a:t>Department of Medicine,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B Zar"/>
              </a:rPr>
              <a:t>Na.C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/>
              </a:rPr>
              <a:t>., Islamic Azad University,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B Zar"/>
              </a:rPr>
              <a:t>Najafabad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/>
              </a:rPr>
              <a:t>, Iran</a:t>
            </a:r>
            <a:endParaRPr lang="en-US" sz="2800" dirty="0">
              <a:latin typeface="Calibri" panose="020F0502020204030204" pitchFamily="34" charset="0"/>
              <a:ea typeface="Times New Roman" panose="02020603050405020304" pitchFamily="18" charset="0"/>
              <a:cs typeface="B Zar"/>
            </a:endParaRPr>
          </a:p>
          <a:p>
            <a:pPr marL="228600" algn="ctr">
              <a:spcAft>
                <a:spcPts val="0"/>
              </a:spcAft>
            </a:pP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/>
              </a:rPr>
              <a:t>Clinical Research Development Center,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B Zar"/>
              </a:rPr>
              <a:t>Na.C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/>
              </a:rPr>
              <a:t>., Islamic Azad University, </a:t>
            </a:r>
            <a:r>
              <a:rPr lang="en-US" sz="32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B Zar"/>
              </a:rPr>
              <a:t>Najafabad</a:t>
            </a: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B Zar"/>
              </a:rPr>
              <a:t>, Iran</a:t>
            </a:r>
            <a:r>
              <a:rPr lang="en-US" sz="3200" b="1" dirty="0">
                <a:latin typeface="B Zar"/>
                <a:ea typeface="Times New Roman" panose="02020603050405020304" pitchFamily="18" charset="0"/>
                <a:cs typeface="B Zar"/>
              </a:rPr>
              <a:t> </a:t>
            </a:r>
            <a:endParaRPr lang="en-US" sz="3600" dirty="0">
              <a:latin typeface="Times New Roman" panose="02020603050405020304" pitchFamily="18" charset="0"/>
              <a:ea typeface="Times New Roman" panose="02020603050405020304" pitchFamily="18" charset="0"/>
              <a:cs typeface="B Zar"/>
            </a:endParaRPr>
          </a:p>
          <a:p>
            <a:pPr algn="ctr"/>
            <a:endParaRPr lang="en-US" sz="3200" dirty="0">
              <a:solidFill>
                <a:srgbClr val="000001"/>
              </a:solidFill>
              <a:latin typeface="Times New Roman" panose="02020603050405020304" pitchFamily="18" charset="0"/>
              <a:ea typeface="Open Sauce"/>
              <a:cs typeface="Times New Roman" panose="02020603050405020304" pitchFamily="18" charset="0"/>
              <a:sym typeface="Open Sauce"/>
            </a:endParaRPr>
          </a:p>
          <a:p>
            <a:pPr algn="ctr"/>
            <a:endParaRPr lang="en-US" sz="3200" dirty="0">
              <a:solidFill>
                <a:srgbClr val="2350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Backgrounds</a:t>
            </a: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Findings</a:t>
            </a: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Conclusion</a:t>
            </a: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467" y="20597217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Methods</a:t>
            </a: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6640" y="16853445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en-US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References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7" y="11237509"/>
            <a:ext cx="9601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/>
            <a:r>
              <a:rPr lang="en-US" sz="32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Hypertension represents one of the most challenging diseases worldwide, as its underlying etiology remains complex and incompletely understood. Artificial intelligence (AI) enables the integration of diverse datasets, including genomic, proteomic, </a:t>
            </a:r>
            <a:r>
              <a:rPr lang="en-US" sz="3200" dirty="0" err="1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metabolomic</a:t>
            </a:r>
            <a:r>
              <a:rPr lang="en-US" sz="32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, and clinical data, offering new opportunities to uncover hidden risk factors and disease phenotypes. This review highlights current evidence on the potential of AI to advance precision medicine in hypertension.</a:t>
            </a:r>
            <a:endParaRPr lang="en-US" sz="3200" dirty="0">
              <a:solidFill>
                <a:srgbClr val="000001"/>
              </a:solidFill>
              <a:latin typeface="Times New Roman"/>
              <a:cs typeface="Times New Roman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212681" y="11483731"/>
            <a:ext cx="985703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/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AI has the potential to shift hypertension research from conventional diagnosis toward etiology-oriented precision medicine. By integrating multi-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omics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data, AI may help identify hidden phenotypes, secondary causes, and candidate mechanisms of hypertension. Causality-aware models are needed to translate these discoveries into clinically actionable strategies for early risk prediction and management.</a:t>
            </a: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276640" y="18277351"/>
            <a:ext cx="9729118" cy="54168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1-Chaikijurajai T,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Laffin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LJ, Tang WHW. Artificial intelligence and hypertension: recent advances and future outlook. American Journal of Hypertension. 2020;33</a:t>
            </a:r>
          </a:p>
          <a:p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2-Reel PS, Reel S, Van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Kralingen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Jet al. Machine learning for classification of hypertension subtypes using multi-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omics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a multi-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centre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retrospective, data-driven study.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EBioMedicine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2022;84</a:t>
            </a:r>
          </a:p>
          <a:p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3-Diao X,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Huo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Y, An application of machine learning to etiological diagnosis of secondary hypertension: retrospective study using electronic medical records. JMIR Medical Informatics. 2021;9</a:t>
            </a:r>
          </a:p>
        </p:txBody>
      </p:sp>
      <p:sp>
        <p:nvSpPr>
          <p:cNvPr id="88" name="Text Box 6">
            <a:extLst>
              <a:ext uri="{FF2B5EF4-FFF2-40B4-BE49-F238E27FC236}">
                <a16:creationId xmlns:a16="http://schemas.microsoft.com/office/drawing/2014/main" id="{44BFE7F8-789D-45EE-A81D-BE072485E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21984" y="20251638"/>
            <a:ext cx="20713588" cy="4570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/>
            <a:r>
              <a: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AI algorithms have demonstrated high performance in recognizing secondary etiologies of hypertension. Multi-</a:t>
            </a:r>
            <a:r>
              <a:rPr lang="en-US" sz="3600" dirty="0" err="1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omics</a:t>
            </a:r>
            <a:r>
              <a: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approaches integrating genomic and </a:t>
            </a:r>
            <a:r>
              <a:rPr lang="en-US" sz="3600" dirty="0" err="1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metabolomic</a:t>
            </a:r>
            <a:r>
              <a: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 data may also improve the characterization of biologically distinct hypertension subtypes.AI can extend hypertension assessment beyond conventional blood pressure-based diagnosis by identifying complex disease patterns, distinct phenotypes, and potential etiological </a:t>
            </a:r>
            <a:r>
              <a:rPr lang="en-US" sz="3600" dirty="0" err="1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signatures.</a:t>
            </a:r>
            <a:r>
              <a:rPr lang="en-US" sz="3600" dirty="0" err="1">
                <a:solidFill>
                  <a:srgbClr val="000001"/>
                </a:solidFill>
                <a:latin typeface="Times New Roman"/>
                <a:cs typeface="Times New Roman"/>
              </a:rPr>
              <a:t>The</a:t>
            </a:r>
            <a:r>
              <a:rPr lang="en-US" sz="3600" dirty="0">
                <a:solidFill>
                  <a:srgbClr val="000001"/>
                </a:solidFill>
                <a:latin typeface="Times New Roman"/>
                <a:cs typeface="Times New Roman"/>
              </a:rPr>
              <a:t> integration of multimodal data provides an opportunity to uncover previously unrecognized associations and candidate biological drivers of hypertension</a:t>
            </a:r>
            <a:endParaRPr lang="fa-IR" sz="3600" dirty="0"/>
          </a:p>
          <a:p>
            <a:pPr algn="just"/>
            <a:endParaRPr lang="en-US" sz="3600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3600" dirty="0">
              <a:solidFill>
                <a:srgbClr val="000001"/>
              </a:solidFill>
              <a:latin typeface="Times New Roman"/>
              <a:cs typeface="Times New Roman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if available</a:t>
            </a:r>
            <a:r>
              <a:rPr kumimoji="0" lang="en-US" altLang="en-US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Text Box 6">
            <a:extLst>
              <a:ext uri="{FF2B5EF4-FFF2-40B4-BE49-F238E27FC236}">
                <a16:creationId xmlns:a16="http://schemas.microsoft.com/office/drawing/2014/main" id="{BC3C95CE-436E-4FC3-8AAD-2B0E1BCB1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867" y="21585950"/>
            <a:ext cx="10058400" cy="2108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/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narrative review was conducted by searching major scientific databases, such as PubMed. The search used keywords related to hypertension, artificial intelligence, machine learning, precision medicine, and etiology.</a:t>
            </a:r>
            <a:endParaRPr lang="en-US" sz="3200" dirty="0">
              <a:solidFill>
                <a:srgbClr val="000001"/>
              </a:solidFill>
              <a:latin typeface="Times New Roman"/>
              <a:cs typeface="Times New Roman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1" t="3716" r="18955" b="12908"/>
          <a:stretch/>
        </p:blipFill>
        <p:spPr>
          <a:xfrm>
            <a:off x="11221983" y="11483731"/>
            <a:ext cx="20626270" cy="8332361"/>
          </a:xfrm>
          <a:prstGeom prst="rect">
            <a:avLst/>
          </a:prstGeom>
          <a:ln w="88900" cap="sq" cmpd="thickThin">
            <a:solidFill>
              <a:srgbClr val="00206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23" y="15877256"/>
            <a:ext cx="9226088" cy="4375187"/>
          </a:xfrm>
          <a:prstGeom prst="rect">
            <a:avLst/>
          </a:prstGeom>
          <a:ln w="19050" cap="sq">
            <a:solidFill>
              <a:srgbClr val="00206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3388" y="5855931"/>
            <a:ext cx="7445828" cy="4075885"/>
          </a:xfrm>
          <a:prstGeom prst="rect">
            <a:avLst/>
          </a:prstGeom>
          <a:ln w="9525" cap="sq">
            <a:solidFill>
              <a:srgbClr val="00206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D68CFD7-F60D-4B9A-B0E2-2061CDF033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42" y="4712488"/>
            <a:ext cx="2859134" cy="3181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429</TotalTime>
  <Words>387</Words>
  <Application>Microsoft Office PowerPoint</Application>
  <PresentationFormat>Custom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B Zar</vt:lpstr>
      <vt:lpstr>Calibri</vt:lpstr>
      <vt:lpstr>Calibri Light</vt:lpstr>
      <vt:lpstr>inherit</vt:lpstr>
      <vt:lpstr>Libre Baskerville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JR</cp:lastModifiedBy>
  <cp:revision>37</cp:revision>
  <dcterms:created xsi:type="dcterms:W3CDTF">2026-09-07T19:22:54Z</dcterms:created>
  <dcterms:modified xsi:type="dcterms:W3CDTF">2026-10-13T03:52:45Z</dcterms:modified>
</cp:coreProperties>
</file>