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77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5F56F-972B-432E-8AA1-3ADFBD63A99A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023690-91C3-4015-B18C-F6C7EC2E5C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0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023690-91C3-4015-B18C-F6C7EC2E5C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54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fif"/><Relationship Id="rId5" Type="http://schemas.openxmlformats.org/officeDocument/2006/relationships/image" Target="../media/image3.tif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4226" y="5201221"/>
            <a:ext cx="35047205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ژل </a:t>
            </a:r>
            <a:r>
              <a:rPr lang="fa-IR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امولسیون‌های</a:t>
            </a:r>
            <a:r>
              <a:rPr lang="fa-IR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حاصل از </a:t>
            </a:r>
            <a:r>
              <a:rPr lang="fa-IR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ضایعات‌میوه</a:t>
            </a:r>
            <a:r>
              <a:rPr lang="fa-IR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رویکردی نوین در مدیریت تغذیه </a:t>
            </a:r>
            <a:r>
              <a:rPr lang="fa-IR" sz="44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دیسفاژی</a:t>
            </a:r>
            <a:endParaRPr lang="en-US" sz="4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algn="ctr" defTabSz="4029542">
              <a:spcBef>
                <a:spcPct val="20000"/>
              </a:spcBef>
              <a:defRPr/>
            </a:pP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1711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114329" y="6502301"/>
            <a:ext cx="36576000" cy="48998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فرزانه غیبی(1)، اعظم اعرابی </a:t>
            </a: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جشوقانی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(2)، مریم جعفری(3)، </a:t>
            </a: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نبیه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</a:t>
            </a:r>
            <a:r>
              <a:rPr lang="fa-IR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فرهامی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(4)</a:t>
            </a:r>
          </a:p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 گروه علوم و صنایع‌ غذایی، واحد نجف آباد، دانشگاه آزاد اسلامی، نجف آباد، ایران</a:t>
            </a:r>
          </a:p>
          <a:p>
            <a:pPr algn="ctr"/>
            <a:r>
              <a:rPr lang="ar-SA" sz="4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(2) مرکز تحقیقات محیط زیست انسانی و توسعة پایدار، واحد نجف آباد، دانشگاه آزاد اسلامی، نجف آباد، ایران</a:t>
            </a:r>
            <a:endParaRPr lang="en-US" sz="40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algn="ctr"/>
            <a:r>
              <a:rPr lang="ar-SA" sz="4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(3) گروه علوم و صنایع غذایی، واحد شهرکرد، دانشگاه آزاد اسلامی، شهرکرد، ایران</a:t>
            </a:r>
            <a:endParaRPr lang="en-US" sz="40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algn="ctr"/>
            <a:r>
              <a:rPr lang="ar-SA" sz="40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(4) گروه شیمی، واحد ماهشهر، دانشگاه آزاد اسلامی، ماهشهر، ایران</a:t>
            </a:r>
            <a:endParaRPr lang="en-US" sz="40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563" y="102184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0" y="10174884"/>
            <a:ext cx="21589865" cy="90636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12682" y="1013638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403" y="1545803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0524" y="15458034"/>
            <a:ext cx="11931275" cy="717366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113060" y="12015494"/>
            <a:ext cx="99246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اختلال‌بلع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یا </a:t>
            </a:r>
            <a:r>
              <a:rPr lang="fa-I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دیسفاژی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به‌عنوان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یک عارضه شایع سالمندی، نیازمند توسعه مدیریت دقیق </a:t>
            </a:r>
            <a:r>
              <a:rPr lang="fa-I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تغذیه‌ای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در این جمعیت است (1). طراحی محصولات جدید غذایی به‌‌عنوان </a:t>
            </a:r>
            <a:r>
              <a:rPr lang="fa-I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راهکاری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نوین برای غلبه بر چالشهای بافتی و بهبود کیفیت زندگی سالمندان معرفی </a:t>
            </a:r>
            <a:r>
              <a:rPr lang="fa-IR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شده‌است</a:t>
            </a:r>
            <a:r>
              <a:rPr lang="fa-IR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(2). 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463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marR="0" algn="justLow" rtl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با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بهره‌گیری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از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پسماند‌های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میوه در قالب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غذا‌های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سلامت‌محور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و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چاپ‌شده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می‌توان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ضمن تحقق اصول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اقتصاد‌چرخشی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گامی مؤثر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در‌جهت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پیشگیری از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سوءتغذیه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و بهبود کیفیت زندگی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سالمندان‌دیسفاژی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بر‌داشت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(6).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33">
            <a:extLst>
              <a:ext uri="{FF2B5EF4-FFF2-40B4-BE49-F238E27FC236}">
                <a16:creationId xmlns:a16="http://schemas.microsoft.com/office/drawing/2014/main" id="{BE9FA710-7291-447F-A2BE-320A81CA8269}"/>
              </a:ext>
            </a:extLst>
          </p:cNvPr>
          <p:cNvSpPr txBox="1"/>
          <p:nvPr/>
        </p:nvSpPr>
        <p:spPr>
          <a:xfrm>
            <a:off x="36509748" y="9325402"/>
            <a:ext cx="535939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fa-IR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B Zar" panose="00000400000000000000" pitchFamily="2" charset="-78"/>
                <a:sym typeface="Open Sauce"/>
              </a:rPr>
              <a:t>چکیده تصویری (در صورت موجود بودن)</a:t>
            </a:r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B Zar" panose="00000400000000000000" pitchFamily="2" charset="-78"/>
              <a:sym typeface="Open Sauce"/>
            </a:endParaRP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3C61FEC5-2F30-4468-AF11-34D87CFAA5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1901" y="20725659"/>
            <a:ext cx="6794412" cy="34279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09BF5F-A123-4828-A391-618FE915990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0565" y="5652185"/>
            <a:ext cx="4511284" cy="3491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944CD-76D4-45AC-80FD-AD5450E18F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3183" y="14721828"/>
            <a:ext cx="13157042" cy="5780884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6692975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Low" rtl="1"/>
            <a:r>
              <a:rPr lang="fa-IR" sz="3600" dirty="0">
                <a:cs typeface="B Zar" panose="00000400000000000000" pitchFamily="2" charset="-78"/>
              </a:rPr>
              <a:t>این</a:t>
            </a:r>
            <a:r>
              <a:rPr lang="en-US" sz="3600" dirty="0">
                <a:cs typeface="B Zar" panose="00000400000000000000" pitchFamily="2" charset="-78"/>
              </a:rPr>
              <a:t> </a:t>
            </a:r>
            <a:r>
              <a:rPr lang="fa-IR" sz="3600" dirty="0">
                <a:cs typeface="B Zar" panose="00000400000000000000" pitchFamily="2" charset="-78"/>
              </a:rPr>
              <a:t>مطالعه ، مروری بررسی نقش </a:t>
            </a:r>
            <a:r>
              <a:rPr lang="fa-IR" sz="3600" dirty="0" err="1">
                <a:cs typeface="B Zar" panose="00000400000000000000" pitchFamily="2" charset="-78"/>
              </a:rPr>
              <a:t>پسماند‌های</a:t>
            </a:r>
            <a:r>
              <a:rPr lang="fa-IR" sz="3600" dirty="0">
                <a:cs typeface="B Zar" panose="00000400000000000000" pitchFamily="2" charset="-78"/>
              </a:rPr>
              <a:t> کشاورزی در توسعه </a:t>
            </a:r>
            <a:r>
              <a:rPr lang="fa-IR" sz="3600" dirty="0" err="1">
                <a:cs typeface="B Zar" panose="00000400000000000000" pitchFamily="2" charset="-78"/>
              </a:rPr>
              <a:t>جوهر‌های</a:t>
            </a:r>
            <a:r>
              <a:rPr lang="fa-IR" sz="3600" dirty="0">
                <a:cs typeface="B Zar" panose="00000400000000000000" pitchFamily="2" charset="-78"/>
              </a:rPr>
              <a:t> غذایی، جهت ارتقای سلامت سالمندان </a:t>
            </a:r>
            <a:r>
              <a:rPr lang="fa-IR" sz="3600" dirty="0" err="1">
                <a:cs typeface="B Zar" panose="00000400000000000000" pitchFamily="2" charset="-78"/>
              </a:rPr>
              <a:t>دیسفاژی</a:t>
            </a:r>
            <a:r>
              <a:rPr lang="fa-IR" sz="3600" dirty="0">
                <a:cs typeface="B Zar" panose="00000400000000000000" pitchFamily="2" charset="-78"/>
              </a:rPr>
              <a:t> بود که </a:t>
            </a:r>
            <a:r>
              <a:rPr lang="fa-IR" sz="3600" dirty="0" err="1">
                <a:cs typeface="B Zar" panose="00000400000000000000" pitchFamily="2" charset="-78"/>
              </a:rPr>
              <a:t>بر‌اساس</a:t>
            </a:r>
            <a:r>
              <a:rPr lang="fa-IR" sz="3600" dirty="0">
                <a:cs typeface="B Zar" panose="00000400000000000000" pitchFamily="2" charset="-78"/>
              </a:rPr>
              <a:t> بررسی و تحلیل متون علمی معتبر </a:t>
            </a:r>
            <a:r>
              <a:rPr lang="fa-IR" sz="3600" dirty="0" err="1">
                <a:cs typeface="B Zar" panose="00000400000000000000" pitchFamily="2" charset="-78"/>
              </a:rPr>
              <a:t>منتشر‌شده</a:t>
            </a:r>
            <a:r>
              <a:rPr lang="fa-IR" sz="3600" dirty="0">
                <a:cs typeface="B Zar" panose="00000400000000000000" pitchFamily="2" charset="-78"/>
              </a:rPr>
              <a:t> در </a:t>
            </a:r>
            <a:r>
              <a:rPr lang="fa-IR" sz="3600" dirty="0" err="1">
                <a:cs typeface="B Zar" panose="00000400000000000000" pitchFamily="2" charset="-78"/>
              </a:rPr>
              <a:t>پایگاه‌های</a:t>
            </a:r>
            <a:r>
              <a:rPr lang="fa-IR" sz="3600" dirty="0">
                <a:cs typeface="B Zar" panose="00000400000000000000" pitchFamily="2" charset="-78"/>
              </a:rPr>
              <a:t> اطلاعاتی </a:t>
            </a:r>
            <a:r>
              <a:rPr lang="fa-IR" sz="3600" dirty="0" err="1">
                <a:cs typeface="B Zar" panose="00000400000000000000" pitchFamily="2" charset="-78"/>
              </a:rPr>
              <a:t>بین‌المللی</a:t>
            </a:r>
            <a:r>
              <a:rPr lang="fa-IR" sz="3600" dirty="0">
                <a:cs typeface="B Zar" panose="00000400000000000000" pitchFamily="2" charset="-78"/>
              </a:rPr>
              <a:t> انجام شد.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1542" y="11392814"/>
            <a:ext cx="22507262" cy="4508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Low" rtl="1"/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ضایعات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میوه</a:t>
            </a:r>
            <a:r>
              <a:rPr lang="fa-IR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‌های</a:t>
            </a:r>
            <a:r>
              <a:rPr lang="fa-IR" sz="3600" kern="1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حاوی فیبر و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پکتین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به‌عنوان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یکی از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فراوان‌ترین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پسماند‌های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صنایع‌غذایی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هستند که حاوی مقادیر قابل توجهی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فیبر‌غذایی</a:t>
            </a:r>
            <a:r>
              <a:rPr lang="fa-IR" sz="3600" kern="1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</a:t>
            </a:r>
            <a:r>
              <a:rPr lang="fa-IR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پلی‌فنول‌ها</a:t>
            </a:r>
            <a:r>
              <a:rPr lang="fa-IR" sz="3600" kern="1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ترکیبات </a:t>
            </a:r>
            <a:r>
              <a:rPr lang="fa-IR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آنتی‌اکسیدانی</a:t>
            </a:r>
            <a:r>
              <a:rPr lang="fa-IR" sz="3600" kern="1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و </a:t>
            </a:r>
            <a:r>
              <a:rPr lang="fa-IR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مواد‌معدنی</a:t>
            </a:r>
            <a:r>
              <a:rPr lang="fa-IR" sz="3600" kern="1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بوده </a:t>
            </a:r>
            <a:r>
              <a:rPr lang="fa-IR" sz="3600" kern="100" dirty="0" err="1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و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می‌توانند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ضمن افزایش ارزش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تغذیه‌ای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بر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ویژگی‌های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عملکردی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سامانه‌های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غذایی نیز اثرگذار باشند. استفاده مستقیم از پودر ضایعات میوه به دلیل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ویژگی‌های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سطحی و محدودیت در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برهم‌کنش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با سایر اجزای فرمولاسیون، ممکن است موجب کاهش یکنواختی ساختار و افت کیفیت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رئولوژیکی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شود(3). ژل‌-‌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امولسیون‌ها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به عنوان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سیستم‌های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غذایی پیشرفته، به دلیل ساختار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هیبریدی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خود،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گزینه‌ای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بسیار مناسب برای این کاربرد به شمار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می‌آیند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(4). استفاده از ساختارهای ژل -امولسیون به دلیل اینکه قابلیت تنظیم دقیق خواص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رئولوژیکی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رفتار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ویسکوالاستیک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و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تنش‌تسلیم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را دارند، می توانند همزمان نقش حامل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مواد‌مغذی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و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اصلاح‌کننده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بافت را ایفا کرده و</a:t>
            </a:r>
            <a:r>
              <a:rPr lang="fa-IR" sz="3600" kern="100" dirty="0"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به عنوان یک جوهر در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پرینت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سه بعدی در طراحی غذاهایی با رفتار  رقیق شونده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برشی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،  مناسب برای بیماران </a:t>
            </a:r>
            <a:r>
              <a:rPr lang="fa-IR" sz="3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دیسفاژی</a:t>
            </a:r>
            <a:r>
              <a:rPr lang="fa-I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 باشد.</a:t>
            </a:r>
            <a:r>
              <a:rPr lang="fa-IR" sz="36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 (5)</a:t>
            </a:r>
            <a:r>
              <a:rPr lang="en-US" sz="36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B Zar" panose="00000400000000000000" pitchFamily="2" charset="-78"/>
              </a:rPr>
              <a:t>.</a:t>
            </a:r>
            <a:r>
              <a:rPr lang="en-US" sz="3600" kern="0" dirty="0">
                <a:effectLst/>
                <a:latin typeface="B Lotus" panose="00000400000000000000" pitchFamily="2" charset="-78"/>
                <a:ea typeface="Calibri" panose="020F0502020204030204" pitchFamily="34" charset="0"/>
                <a:cs typeface="B Zar" panose="00000400000000000000" pitchFamily="2" charset="-78"/>
              </a:rPr>
              <a:t> 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B Zar" panose="00000400000000000000" pitchFamily="2" charset="-78"/>
            </a:endParaRPr>
          </a:p>
          <a:p>
            <a:pPr algn="just" rtl="1"/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325D6F-C0E4-665F-008D-91B3F16463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2456" y="15165908"/>
            <a:ext cx="19541494" cy="89877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457081-22F0-4E9E-5D49-A328458DE972}"/>
              </a:ext>
            </a:extLst>
          </p:cNvPr>
          <p:cNvSpPr txBox="1"/>
          <p:nvPr/>
        </p:nvSpPr>
        <p:spPr>
          <a:xfrm>
            <a:off x="31010524" y="16425334"/>
            <a:ext cx="12238588" cy="797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Low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1-Jędrusek‐Golińska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A,GóreckaD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Buchowski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M,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Wieczorowska‐Tobis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K,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Gramza‐Michałowska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Szymandera‐Buszka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K. Recent progress in the use of functional foods for older adults: A narrative review. Comprehensive Revie in Food Science and Food Safety. 20</a:t>
            </a:r>
            <a:r>
              <a:rPr lang="ar-S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20;19(2):835-56.</a:t>
            </a:r>
            <a:endParaRPr lang="en-US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Low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2-Feng M, Zhang M, Bhandari B, Li C, Mujumdar AS. Utilizing 3D printing to create sustainable novel food products with innovative ingredients. Innovative Food Science &amp; Emerging Technologies. 2025;99</a:t>
            </a:r>
            <a:r>
              <a:rPr lang="ar-S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Low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3-Niroula A,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Alkhyeli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A,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Abdulsamad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F, Rabbani A, Stathopoulos C, Nazir A. Alkali-Assisted Extraction of Date Seeds for Stabilizing Bioactive-Rich Oil-in-Water Emulsions. ACS food science &amp; technology. 2025;5(2):640-52</a:t>
            </a:r>
            <a:r>
              <a:rPr lang="ar-S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justLow">
              <a:spcBef>
                <a:spcPts val="0"/>
              </a:spcBef>
              <a:spcAft>
                <a:spcPts val="0"/>
              </a:spcAft>
            </a:pP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4-Singh VK, Qureshi D, Nayak SK, Pal K. 10 -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Bigels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In: Pal K, Banerjee I, editors. Polymeric Gels: Woodhead Publishing; 2018. p. 265-82</a:t>
            </a:r>
            <a:r>
              <a:rPr lang="ar-SA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E1D7C22-9913-85F8-7118-5F4F0C40A5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328" y="4895872"/>
            <a:ext cx="2859135" cy="28030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3CA4B4-BB03-F4C0-6BF9-4DCAD69D91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18110" y="5229830"/>
            <a:ext cx="12107965" cy="48459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44E07E-F404-8B17-69DB-773F8ACE1B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563" y="19069135"/>
            <a:ext cx="9932408" cy="5106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580</Words>
  <Application>Microsoft Office PowerPoint</Application>
  <PresentationFormat>Custom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B Lotus</vt:lpstr>
      <vt:lpstr>B Nazanin</vt:lpstr>
      <vt:lpstr>B Zar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Hengameh</cp:lastModifiedBy>
  <cp:revision>51</cp:revision>
  <dcterms:created xsi:type="dcterms:W3CDTF">2026-09-07T19:22:54Z</dcterms:created>
  <dcterms:modified xsi:type="dcterms:W3CDTF">2026-10-17T08:07:02Z</dcterms:modified>
</cp:coreProperties>
</file>