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444" autoAdjust="0"/>
    <p:restoredTop sz="94660"/>
  </p:normalViewPr>
  <p:slideViewPr>
    <p:cSldViewPr snapToGrid="0">
      <p:cViewPr>
        <p:scale>
          <a:sx n="110" d="100"/>
          <a:sy n="110" d="100"/>
        </p:scale>
        <p:origin x="52" y="-35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008299" y="5719821"/>
            <a:ext cx="30544167"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en-US" sz="6000" b="1" dirty="0">
                <a:solidFill>
                  <a:schemeClr val="tx1"/>
                </a:solidFill>
                <a:latin typeface="Times New Roman" panose="02020603050405020304" pitchFamily="18" charset="0"/>
                <a:cs typeface="Times New Roman" panose="02020603050405020304" pitchFamily="18" charset="0"/>
              </a:rPr>
              <a:t>An Explainable AI for Personalized Polypharmacy Management in Elderly Individuals</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1129</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6088281" cy="4916293"/>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2979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r>
              <a:rPr lang="en-US"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Farshid Nematzadeh(1), Samin Mirzapour(2), Sina Alizadeh Tabrizi(1)</a:t>
            </a:r>
          </a:p>
          <a:p>
            <a:pPr marL="514350" indent="-514350" algn="ctr">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Department of Computer Engineering, Ur. C., Islamic Azad University, Urmia, Iran</a:t>
            </a:r>
            <a:endParaRPr lang="fa-IR"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marL="514350" indent="-514350" algn="ctr">
              <a:buFont typeface="Arial" pitchFamily="34" charset="0"/>
              <a:buAutoNum type="arabicParenBoth"/>
            </a:pPr>
            <a:r>
              <a:rPr lang="en-US" sz="3200" dirty="0">
                <a:solidFill>
                  <a:srgbClr val="000001"/>
                </a:solidFill>
                <a:latin typeface="Times New Roman" panose="02020603050405020304" pitchFamily="18" charset="0"/>
                <a:ea typeface="Open Sauce"/>
                <a:cs typeface="Times New Roman" panose="02020603050405020304" pitchFamily="18" charset="0"/>
                <a:sym typeface="Open Sauce"/>
              </a:rPr>
              <a:t>Department of Geriatric Health, Faculty of Health Sciences, Tabriz University of Medical Sciences, Tabriz, Iran.</a:t>
            </a:r>
          </a:p>
          <a:p>
            <a:pPr algn="ctr"/>
            <a:endParaRPr lang="en-US" sz="3200" dirty="0">
              <a:solidFill>
                <a:srgbClr val="000001"/>
              </a:solidFill>
              <a:latin typeface="Times New Roman" panose="02020603050405020304" pitchFamily="18" charset="0"/>
              <a:ea typeface="Open Sauce"/>
              <a:cs typeface="Times New Roman" panose="02020603050405020304" pitchFamily="18" charset="0"/>
              <a:sym typeface="Open Sauce"/>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30284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139879"/>
            <a:ext cx="9601200" cy="5509200"/>
          </a:xfrm>
          <a:prstGeom prst="rect">
            <a:avLst/>
          </a:prstGeom>
          <a:noFill/>
        </p:spPr>
        <p:txBody>
          <a:bodyPr wrap="square" rtlCol="0">
            <a:spAutoFit/>
          </a:bodyPr>
          <a:lstStyle>
            <a:defPPr>
              <a:defRPr kern="1200"/>
            </a:defPPr>
          </a:lstStyle>
          <a:p>
            <a:pPr algn="just"/>
            <a:r>
              <a:rPr lang="en-US" sz="3200" dirty="0">
                <a:latin typeface="Times New Roman" panose="02020603050405020304" pitchFamily="18" charset="0"/>
                <a:ea typeface="Open Sans" panose="020B0606030504020204" pitchFamily="34" charset="0"/>
                <a:cs typeface="Times New Roman" panose="02020603050405020304" pitchFamily="18" charset="0"/>
              </a:rPr>
              <a:t>Polypharmacy is one of the most significant problems regarding medication safety among the aging population, with risks such as adverse drug events (ADEs), drug-drug interactions (DDIs), and medication-related admissions being highly prevalent. Clinical decision support systems typically prioritize detection rather than prevention and are generally inadequate in offering any reasoning for their suggestions. The aim of this research is to design and assess an explainable artificial intelligence (AI) system based on both clinical guidelines and machine learning for personalizing the medication regimen.</a:t>
            </a:r>
            <a:endParaRPr lang="en-US" sz="3200" dirty="0">
              <a:solidFill>
                <a:srgbClr val="000001"/>
              </a:solidFill>
              <a:latin typeface="Times New Roman"/>
              <a:cs typeface="Times New Roman"/>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511054"/>
            <a:ext cx="9857035" cy="5016758"/>
          </a:xfrm>
          <a:prstGeom prst="rect">
            <a:avLst/>
          </a:prstGeom>
          <a:noFill/>
        </p:spPr>
        <p:txBody>
          <a:bodyPr wrap="square" rtlCol="0">
            <a:spAutoFit/>
          </a:bodyPr>
          <a:lstStyle>
            <a:defPPr>
              <a:defRPr kern="1200"/>
            </a:defPPr>
          </a:lstStyle>
          <a:p>
            <a:pPr algn="just"/>
            <a:r>
              <a:rPr lang="en-US" sz="3200" dirty="0">
                <a:solidFill>
                  <a:srgbClr val="000001"/>
                </a:solidFill>
                <a:latin typeface="Times New Roman"/>
                <a:ea typeface="Times New Roman"/>
                <a:cs typeface="Times New Roman"/>
                <a:sym typeface="Times New Roman"/>
              </a:rPr>
              <a:t>Explainable AI model combines the usage of clinical guidelines and machine learning and will help improve polypharmacy in elderly patients in a safer way. This method showed good agreement with clinical experts, had high diagnostic capacity and usability. During the pilot study that lasted for six months, introduction of the new model was connected to decreased cases of adverse drug events, drug interactions, and admissions due to medications. Also, the number of prescribed drugs was lower.</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8471383"/>
            <a:ext cx="9729118" cy="4924425"/>
          </a:xfrm>
          <a:prstGeom prst="rect">
            <a:avLst/>
          </a:prstGeom>
        </p:spPr>
        <p:txBody>
          <a:bodyPr wrap="square" lIns="0" tIns="0" rIns="0" bIns="0" rtlCol="0" anchor="t">
            <a:spAutoFit/>
          </a:bodyPr>
          <a:lstStyle/>
          <a:p>
            <a:pPr algn="just"/>
            <a:r>
              <a:rPr lang="en-US" sz="3200" dirty="0">
                <a:solidFill>
                  <a:srgbClr val="000001"/>
                </a:solidFill>
                <a:latin typeface="Times New Roman"/>
                <a:ea typeface="Times New Roman"/>
                <a:cs typeface="Times New Roman"/>
                <a:sym typeface="Times New Roman"/>
              </a:rPr>
              <a:t>World Health Organization. Medication Safety in Polypharmacy. Geneva: WHO; 2019.</a:t>
            </a:r>
          </a:p>
          <a:p>
            <a:pPr algn="just"/>
            <a:r>
              <a:rPr lang="en-US" sz="3200" dirty="0">
                <a:solidFill>
                  <a:srgbClr val="000001"/>
                </a:solidFill>
                <a:latin typeface="Times New Roman"/>
                <a:ea typeface="Times New Roman"/>
                <a:cs typeface="Times New Roman"/>
                <a:sym typeface="Times New Roman"/>
              </a:rPr>
              <a:t>Hu Q, Zhang Y, Wang P, et al. Machine learning model for detecting potentially inappropriate medications in older adults. Journal of Clinical Medicine. 2023;12:2619.</a:t>
            </a:r>
          </a:p>
          <a:p>
            <a:pPr algn="just"/>
            <a:r>
              <a:rPr lang="en-US" sz="3200" dirty="0">
                <a:solidFill>
                  <a:srgbClr val="000001"/>
                </a:solidFill>
                <a:latin typeface="Times New Roman"/>
                <a:ea typeface="Times New Roman"/>
                <a:cs typeface="Times New Roman"/>
                <a:sym typeface="Times New Roman"/>
              </a:rPr>
              <a:t>Dil </a:t>
            </a:r>
            <a:r>
              <a:rPr lang="en-US" sz="3200" dirty="0" err="1">
                <a:solidFill>
                  <a:srgbClr val="000001"/>
                </a:solidFill>
                <a:latin typeface="Times New Roman"/>
                <a:ea typeface="Times New Roman"/>
                <a:cs typeface="Times New Roman"/>
                <a:sym typeface="Times New Roman"/>
              </a:rPr>
              <a:t>Nahlieli</a:t>
            </a:r>
            <a:r>
              <a:rPr lang="en-US" sz="3200" dirty="0">
                <a:solidFill>
                  <a:srgbClr val="000001"/>
                </a:solidFill>
                <a:latin typeface="Times New Roman"/>
                <a:ea typeface="Times New Roman"/>
                <a:cs typeface="Times New Roman"/>
                <a:sym typeface="Times New Roman"/>
              </a:rPr>
              <a:t> D, Ben Yehuda A, </a:t>
            </a:r>
            <a:r>
              <a:rPr lang="en-US" sz="3200" dirty="0" err="1">
                <a:solidFill>
                  <a:srgbClr val="000001"/>
                </a:solidFill>
                <a:latin typeface="Times New Roman"/>
                <a:ea typeface="Times New Roman"/>
                <a:cs typeface="Times New Roman"/>
                <a:sym typeface="Times New Roman"/>
              </a:rPr>
              <a:t>Souroujon</a:t>
            </a:r>
            <a:r>
              <a:rPr lang="en-US" sz="3200" dirty="0">
                <a:solidFill>
                  <a:srgbClr val="000001"/>
                </a:solidFill>
                <a:latin typeface="Times New Roman"/>
                <a:ea typeface="Times New Roman"/>
                <a:cs typeface="Times New Roman"/>
                <a:sym typeface="Times New Roman"/>
              </a:rPr>
              <a:t> D, et al. Validation of a novel Artificial Pharmacology Intelligence system for the management of patients with polypharmacy. Research in Social and Administrative Pharmacy. 2024;20:633–639. doi:10.1016/j.sapharm.2024.04.003.</a:t>
            </a: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40780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A multiphase mixed-methods approach was used to develop and evaluate the system. Clinical data were preprocessed and standardized, and a hybrid model combining Beers and STOPP/START criteria with Random Forest and </a:t>
            </a:r>
            <a:r>
              <a:rPr lang="en-US" sz="3200" dirty="0" err="1">
                <a:solidFill>
                  <a:srgbClr val="000001"/>
                </a:solidFill>
                <a:latin typeface="Times New Roman"/>
                <a:ea typeface="Times New Roman"/>
                <a:cs typeface="Times New Roman"/>
                <a:sym typeface="Times New Roman"/>
              </a:rPr>
              <a:t>XGBoost</a:t>
            </a:r>
            <a:r>
              <a:rPr lang="en-US" sz="3200" dirty="0">
                <a:solidFill>
                  <a:srgbClr val="000001"/>
                </a:solidFill>
                <a:latin typeface="Times New Roman"/>
                <a:ea typeface="Times New Roman"/>
                <a:cs typeface="Times New Roman"/>
                <a:sym typeface="Times New Roman"/>
              </a:rPr>
              <a:t> was developed. Explainable recommendations and HL7 FHIR interoperability were incorporated. Evaluation included expert validation, usability testing, and a six-month pilot at two clinical sites.</a:t>
            </a:r>
            <a:endParaRPr lang="en-US" sz="3200" dirty="0">
              <a:solidFill>
                <a:srgbClr val="000001"/>
              </a:solidFill>
              <a:latin typeface="Times New Roman"/>
              <a:cs typeface="Times New Roman"/>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4" y="11570410"/>
            <a:ext cx="20713588"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200" dirty="0">
                <a:solidFill>
                  <a:srgbClr val="000001"/>
                </a:solidFill>
                <a:latin typeface="Times New Roman"/>
                <a:ea typeface="Times New Roman"/>
                <a:cs typeface="Times New Roman"/>
                <a:sym typeface="Times New Roman"/>
              </a:rPr>
              <a:t>It demonstrated excellent levels of agreement with experts (Cohen’s κ = 0.82), showing 91% sensitivity, 88% specificity, and 86% positive predictive value in 420 medication reviews. User testing of the system yielded an average System Usability Scale (SUS) of 82.4. During the six-month trial period in two clinics, the frequency of adverse drug events dropped by 18%, serious drug-drug interactions by 22%, hospitalizations due to medications by 11%, and ED visits related to polypharmacy by 9%. The average number of medications per patient was reduced from 8.7 to 7.9, and 41% of patients had at least one deprescribed medication.</a:t>
            </a:r>
            <a:endParaRPr lang="en-US" sz="3200" dirty="0">
              <a:solidFill>
                <a:srgbClr val="000001"/>
              </a:solidFill>
              <a:latin typeface="Times New Roman"/>
              <a:cs typeface="Times New Roman"/>
            </a:endParaRPr>
          </a:p>
        </p:txBody>
      </p:sp>
      <p:pic>
        <p:nvPicPr>
          <p:cNvPr id="4" name="Picture 3">
            <a:extLst>
              <a:ext uri="{FF2B5EF4-FFF2-40B4-BE49-F238E27FC236}">
                <a16:creationId xmlns:a16="http://schemas.microsoft.com/office/drawing/2014/main" id="{6FE805DA-C294-BBAC-7DC5-0881F3FB9AB3}"/>
              </a:ext>
            </a:extLst>
          </p:cNvPr>
          <p:cNvPicPr>
            <a:picLocks noChangeAspect="1"/>
          </p:cNvPicPr>
          <p:nvPr/>
        </p:nvPicPr>
        <p:blipFill>
          <a:blip r:embed="rId3"/>
          <a:stretch>
            <a:fillRect/>
          </a:stretch>
        </p:blipFill>
        <p:spPr>
          <a:xfrm>
            <a:off x="10793057" y="16619270"/>
            <a:ext cx="8312451" cy="5215952"/>
          </a:xfrm>
          <a:prstGeom prst="rect">
            <a:avLst/>
          </a:prstGeom>
        </p:spPr>
      </p:pic>
      <p:pic>
        <p:nvPicPr>
          <p:cNvPr id="8" name="Picture 7">
            <a:extLst>
              <a:ext uri="{FF2B5EF4-FFF2-40B4-BE49-F238E27FC236}">
                <a16:creationId xmlns:a16="http://schemas.microsoft.com/office/drawing/2014/main" id="{6941EA5F-BF73-926C-CB56-B27638485013}"/>
              </a:ext>
            </a:extLst>
          </p:cNvPr>
          <p:cNvPicPr>
            <a:picLocks noChangeAspect="1"/>
          </p:cNvPicPr>
          <p:nvPr/>
        </p:nvPicPr>
        <p:blipFill>
          <a:blip r:embed="rId4"/>
          <a:stretch>
            <a:fillRect/>
          </a:stretch>
        </p:blipFill>
        <p:spPr>
          <a:xfrm>
            <a:off x="25278777" y="16619270"/>
            <a:ext cx="7595369" cy="5215952"/>
          </a:xfrm>
          <a:prstGeom prst="rect">
            <a:avLst/>
          </a:prstGeom>
        </p:spPr>
      </p:pic>
      <p:pic>
        <p:nvPicPr>
          <p:cNvPr id="13" name="Picture 12">
            <a:extLst>
              <a:ext uri="{FF2B5EF4-FFF2-40B4-BE49-F238E27FC236}">
                <a16:creationId xmlns:a16="http://schemas.microsoft.com/office/drawing/2014/main" id="{485822F0-B4DF-BAF1-2EE5-4CEC89B783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3787" y="6063110"/>
            <a:ext cx="1914362" cy="2381916"/>
          </a:xfrm>
          <a:prstGeom prst="rect">
            <a:avLst/>
          </a:prstGeom>
        </p:spPr>
      </p:pic>
      <p:pic>
        <p:nvPicPr>
          <p:cNvPr id="17" name="Picture 16">
            <a:extLst>
              <a:ext uri="{FF2B5EF4-FFF2-40B4-BE49-F238E27FC236}">
                <a16:creationId xmlns:a16="http://schemas.microsoft.com/office/drawing/2014/main" id="{64D78910-E0EB-7D31-0DA5-D8BFFDEE5062}"/>
              </a:ext>
            </a:extLst>
          </p:cNvPr>
          <p:cNvPicPr>
            <a:picLocks noChangeAspect="1"/>
          </p:cNvPicPr>
          <p:nvPr/>
        </p:nvPicPr>
        <p:blipFill>
          <a:blip r:embed="rId6"/>
          <a:stretch>
            <a:fillRect/>
          </a:stretch>
        </p:blipFill>
        <p:spPr>
          <a:xfrm>
            <a:off x="35741292" y="5591611"/>
            <a:ext cx="6314239" cy="4209493"/>
          </a:xfrm>
          <a:prstGeom prst="rect">
            <a:avLst/>
          </a:prstGeom>
        </p:spPr>
      </p:pic>
      <p:pic>
        <p:nvPicPr>
          <p:cNvPr id="12" name="Picture 11">
            <a:extLst>
              <a:ext uri="{FF2B5EF4-FFF2-40B4-BE49-F238E27FC236}">
                <a16:creationId xmlns:a16="http://schemas.microsoft.com/office/drawing/2014/main" id="{F7A595EA-99D0-269F-5BFC-9FCFF9AF95BD}"/>
              </a:ext>
            </a:extLst>
          </p:cNvPr>
          <p:cNvPicPr>
            <a:picLocks noChangeAspect="1"/>
          </p:cNvPicPr>
          <p:nvPr/>
        </p:nvPicPr>
        <p:blipFill>
          <a:blip r:embed="rId7"/>
          <a:stretch>
            <a:fillRect/>
          </a:stretch>
        </p:blipFill>
        <p:spPr>
          <a:xfrm>
            <a:off x="2952690" y="6057482"/>
            <a:ext cx="1786437" cy="2381916"/>
          </a:xfrm>
          <a:prstGeom prst="rect">
            <a:avLst/>
          </a:prstGeom>
        </p:spPr>
      </p:pic>
      <p:pic>
        <p:nvPicPr>
          <p:cNvPr id="14" name="Picture 13">
            <a:extLst>
              <a:ext uri="{FF2B5EF4-FFF2-40B4-BE49-F238E27FC236}">
                <a16:creationId xmlns:a16="http://schemas.microsoft.com/office/drawing/2014/main" id="{3E5D07E1-272E-252E-D42F-8763BCD9C03A}"/>
              </a:ext>
            </a:extLst>
          </p:cNvPr>
          <p:cNvPicPr>
            <a:picLocks noChangeAspect="1"/>
          </p:cNvPicPr>
          <p:nvPr/>
        </p:nvPicPr>
        <p:blipFill>
          <a:blip r:embed="rId8" cstate="print">
            <a:extLst>
              <a:ext uri="{28A0092B-C50C-407E-A947-70E740481C1C}">
                <a14:useLocalDpi xmlns:a14="http://schemas.microsoft.com/office/drawing/2010/main" val="0"/>
              </a:ext>
            </a:extLst>
          </a:blip>
          <a:srcRect l="4818" r="4818" b="4606"/>
          <a:stretch/>
        </p:blipFill>
        <p:spPr bwMode="auto">
          <a:xfrm>
            <a:off x="19274777" y="14663564"/>
            <a:ext cx="5834732" cy="9240903"/>
          </a:xfrm>
          <a:prstGeom prst="rect">
            <a:avLst/>
          </a:prstGeom>
          <a:noFill/>
          <a:ln>
            <a:noFill/>
          </a:ln>
        </p:spPr>
      </p:pic>
      <p:pic>
        <p:nvPicPr>
          <p:cNvPr id="3" name="Picture 2">
            <a:extLst>
              <a:ext uri="{FF2B5EF4-FFF2-40B4-BE49-F238E27FC236}">
                <a16:creationId xmlns:a16="http://schemas.microsoft.com/office/drawing/2014/main" id="{AE4A6449-B894-A7D6-1D0A-0376C97467A4}"/>
              </a:ext>
            </a:extLst>
          </p:cNvPr>
          <p:cNvPicPr>
            <a:picLocks noChangeAspect="1"/>
          </p:cNvPicPr>
          <p:nvPr/>
        </p:nvPicPr>
        <p:blipFill>
          <a:blip r:embed="rId9"/>
          <a:stretch>
            <a:fillRect/>
          </a:stretch>
        </p:blipFill>
        <p:spPr>
          <a:xfrm>
            <a:off x="1031593" y="6065924"/>
            <a:ext cx="1786437" cy="2381916"/>
          </a:xfrm>
          <a:prstGeom prst="rect">
            <a:avLst/>
          </a:prstGeom>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229</TotalTime>
  <Words>525</Words>
  <Application>Microsoft Office PowerPoint</Application>
  <PresentationFormat>Custom</PresentationFormat>
  <Paragraphs>17</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B Nazanin</vt:lpstr>
      <vt:lpstr>Calibri</vt:lpstr>
      <vt:lpstr>Calibri Light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Farshid Nematzadeh</cp:lastModifiedBy>
  <cp:revision>31</cp:revision>
  <dcterms:created xsi:type="dcterms:W3CDTF">2026-09-07T19:22:54Z</dcterms:created>
  <dcterms:modified xsi:type="dcterms:W3CDTF">2026-10-11T12:42:43Z</dcterms:modified>
</cp:coreProperties>
</file>