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2" d="100"/>
          <a:sy n="22" d="100"/>
        </p:scale>
        <p:origin x="88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l">
              <a:defRPr sz="1200"/>
            </a:lvl1pPr>
          </a:lstStyle>
          <a:p>
            <a:fld id="{4FCE1002-B26C-49C4-AC12-7207109D8532}" type="datetimeFigureOut">
              <a:rPr lang="fa-IR" smtClean="0"/>
              <a:t>13/04/1448</a:t>
            </a:fld>
            <a:endParaRPr lang="fa-IR"/>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l">
              <a:defRPr sz="1200"/>
            </a:lvl1pPr>
          </a:lstStyle>
          <a:p>
            <a:fld id="{1A03E56A-2AF9-41C9-8A98-6337B40BB1EE}" type="slidenum">
              <a:rPr lang="fa-IR" smtClean="0"/>
              <a:t>‹#›</a:t>
            </a:fld>
            <a:endParaRPr lang="fa-IR"/>
          </a:p>
        </p:txBody>
      </p:sp>
    </p:spTree>
    <p:extLst>
      <p:ext uri="{BB962C8B-B14F-4D97-AF65-F5344CB8AC3E}">
        <p14:creationId xmlns:p14="http://schemas.microsoft.com/office/powerpoint/2010/main" val="4008236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5"/>
          </p:nvPr>
        </p:nvSpPr>
        <p:spPr/>
        <p:txBody>
          <a:bodyPr/>
          <a:lstStyle/>
          <a:p>
            <a:fld id="{1A03E56A-2AF9-41C9-8A98-6337B40BB1EE}" type="slidenum">
              <a:rPr lang="fa-IR" smtClean="0"/>
              <a:t>1</a:t>
            </a:fld>
            <a:endParaRPr lang="fa-IR"/>
          </a:p>
        </p:txBody>
      </p:sp>
    </p:spTree>
    <p:extLst>
      <p:ext uri="{BB962C8B-B14F-4D97-AF65-F5344CB8AC3E}">
        <p14:creationId xmlns:p14="http://schemas.microsoft.com/office/powerpoint/2010/main" val="2878858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9/25/2026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4536831" y="5719821"/>
            <a:ext cx="32015635"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a:spcAft>
                <a:spcPts val="600"/>
              </a:spcAft>
            </a:pPr>
            <a:r>
              <a:rPr lang="en-US" sz="4400" b="1" dirty="0" err="1">
                <a:effectLst/>
                <a:latin typeface="Times New Roman" panose="02020603050405020304" pitchFamily="18" charset="0"/>
                <a:ea typeface="Times New Roman" panose="02020603050405020304" pitchFamily="18" charset="0"/>
                <a:cs typeface="Arial" panose="020B0604020202020204" pitchFamily="34" charset="0"/>
              </a:rPr>
              <a:t>Nonsuicidal</a:t>
            </a:r>
            <a:r>
              <a:rPr lang="en-US" sz="4400" b="1" dirty="0">
                <a:effectLst/>
                <a:latin typeface="Times New Roman" panose="02020603050405020304" pitchFamily="18" charset="0"/>
                <a:ea typeface="Times New Roman" panose="02020603050405020304" pitchFamily="18" charset="0"/>
                <a:cs typeface="Arial" panose="020B0604020202020204" pitchFamily="34" charset="0"/>
              </a:rPr>
              <a:t> Self-Injury in Adolescents: A Systematic Evidence Review of Risk Factors, Mechanisms, Assessment, and Interventions</a:t>
            </a:r>
            <a:endParaRPr lang="en-US" sz="4400"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a:solidFill>
                  <a:schemeClr val="tx1"/>
                </a:solidFill>
                <a:cs typeface="B Nazanin" panose="00000400000000000000" pitchFamily="2" charset="-78"/>
              </a:rPr>
              <a:t>Code: 1345</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2388346"/>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Fatemeh Sadat </a:t>
            </a:r>
            <a:r>
              <a:rPr lang="en-US" sz="4000" b="1" dirty="0" err="1">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Samsam</a:t>
            </a:r>
            <a:r>
              <a:rPr lang="en-US" sz="4000"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4000" b="1" dirty="0" err="1">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Shariat</a:t>
            </a:r>
            <a:r>
              <a:rPr lang="en-US" sz="4000"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4000" b="1" dirty="0">
                <a:solidFill>
                  <a:schemeClr val="tx1"/>
                </a:solidFill>
                <a:latin typeface="Times New Roman" panose="02020603050405020304" pitchFamily="18" charset="0"/>
                <a:ea typeface="Open Sauce Bold"/>
                <a:cs typeface="Times New Roman" panose="02020603050405020304" pitchFamily="18" charset="0"/>
                <a:sym typeface="Open Sauce Bold"/>
              </a:rPr>
              <a:t>(1), </a:t>
            </a:r>
            <a:r>
              <a:rPr lang="en-US" sz="4000" b="1" dirty="0" err="1">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Gholamreza</a:t>
            </a:r>
            <a:r>
              <a:rPr lang="en-US" sz="4000"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a:t>
            </a:r>
            <a:r>
              <a:rPr lang="en-US" sz="4000" b="1" dirty="0" err="1">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Talebi</a:t>
            </a:r>
            <a:r>
              <a:rPr kumimoji="0" lang="en-US" sz="4000" b="1" i="0" u="none" strike="noStrike" kern="1200" cap="none" spc="0" normalizeH="0" baseline="0" noProof="0" dirty="0">
                <a:ln>
                  <a:noFill/>
                </a:ln>
                <a:solidFill>
                  <a:schemeClr val="tx1"/>
                </a:solidFill>
                <a:effectLst/>
                <a:uLnTx/>
                <a:uFillTx/>
                <a:latin typeface="Times New Roman" panose="02020603050405020304" pitchFamily="18" charset="0"/>
                <a:ea typeface="Open Sauce Bold"/>
                <a:cs typeface="Times New Roman" panose="02020603050405020304" pitchFamily="18" charset="0"/>
                <a:sym typeface="Open Sauce Bold"/>
              </a:rPr>
              <a:t>(2)</a:t>
            </a:r>
            <a:endParaRPr lang="en-US" sz="4000" b="1" dirty="0">
              <a:solidFill>
                <a:schemeClr val="tx1"/>
              </a:solidFill>
              <a:latin typeface="Times New Roman" panose="02020603050405020304" pitchFamily="18" charset="0"/>
              <a:ea typeface="Open Sauce Bold"/>
              <a:cs typeface="Times New Roman" panose="02020603050405020304" pitchFamily="18" charset="0"/>
              <a:sym typeface="Open Sauce Bold"/>
            </a:endParaRPr>
          </a:p>
          <a:p>
            <a:pPr marL="514350" indent="-514350" algn="ctr">
              <a:buAutoNum type="arabicParenBoth"/>
            </a:pPr>
            <a:r>
              <a:rPr lang="en-US" sz="3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M.A. Student in Clinical Psychology, Department of Clinical Psychology, </a:t>
            </a:r>
            <a:r>
              <a:rPr lang="en-US" sz="3200" dirty="0" err="1">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Na.C</a:t>
            </a:r>
            <a:r>
              <a:rPr lang="en-US" sz="3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Islamic Azad University, </a:t>
            </a:r>
            <a:r>
              <a:rPr lang="en-US" sz="3200" dirty="0" err="1">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Najafabad</a:t>
            </a:r>
            <a:r>
              <a:rPr lang="en-US" sz="3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Iran </a:t>
            </a:r>
          </a:p>
          <a:p>
            <a:pPr marL="514350" indent="-514350" algn="ctr">
              <a:buAutoNum type="arabicParenBoth"/>
            </a:pPr>
            <a:r>
              <a:rPr lang="en-US" sz="3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Assistant Professor of Health Psychology, Department of Health Psychology, </a:t>
            </a:r>
            <a:r>
              <a:rPr lang="en-US" sz="3200" dirty="0" err="1">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Na.C</a:t>
            </a:r>
            <a:r>
              <a:rPr lang="en-US" sz="3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Islamic Azad University, </a:t>
            </a:r>
            <a:r>
              <a:rPr lang="en-US" sz="3200" dirty="0" err="1">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Najafabad</a:t>
            </a:r>
            <a:r>
              <a:rPr lang="en-US" sz="3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Iran</a:t>
            </a:r>
            <a:endParaRPr lang="en-US" sz="3200" dirty="0">
              <a:solidFill>
                <a:schemeClr val="tx1"/>
              </a:solidFill>
              <a:latin typeface="Times New Roman" panose="02020603050405020304" pitchFamily="18" charset="0"/>
              <a:ea typeface="Open Sauce"/>
              <a:cs typeface="Times New Roman" panose="02020603050405020304" pitchFamily="18" charset="0"/>
              <a:sym typeface="Open Sauce"/>
            </a:endParaRPr>
          </a:p>
          <a:p>
            <a:pPr algn="ctr"/>
            <a:endParaRPr lang="en-US" sz="3200" b="1" dirty="0">
              <a:solidFill>
                <a:schemeClr val="tx1"/>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617226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48724" y="1527725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4031873"/>
          </a:xfrm>
          <a:prstGeom prst="rect">
            <a:avLst/>
          </a:prstGeom>
          <a:noFill/>
        </p:spPr>
        <p:txBody>
          <a:bodyPr wrap="square" rtlCol="0">
            <a:spAutoFit/>
          </a:bodyPr>
          <a:lstStyle>
            <a:defPPr>
              <a:defRPr kern="1200"/>
            </a:defPPr>
          </a:lstStyle>
          <a:p>
            <a:pPr>
              <a:spcAft>
                <a:spcPts val="600"/>
              </a:spcAft>
            </a:pPr>
            <a:r>
              <a:rPr lang="en-US" sz="320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3200" dirty="0" err="1">
                <a:effectLst/>
                <a:latin typeface="Times New Roman" panose="02020603050405020304" pitchFamily="18" charset="0"/>
                <a:ea typeface="Times New Roman" panose="02020603050405020304" pitchFamily="18" charset="0"/>
                <a:cs typeface="Arial" panose="020B0604020202020204" pitchFamily="34" charset="0"/>
              </a:rPr>
              <a:t>Nonsuicidal</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 self-injury (NSSI) is an important mental health concern during adolescence and is associated with emotional, cognitive, developmental, interpersonal, and environmental factors. This systematic review aimed to examine and synthesize evidence on risk and protective factors, psychological mechanisms, assessment approaches, and interventions related to NSSI in adolescents</a:t>
            </a:r>
            <a:r>
              <a:rPr lang="fa-IR" sz="28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381474"/>
            <a:ext cx="9857035" cy="3539430"/>
          </a:xfrm>
          <a:prstGeom prst="rect">
            <a:avLst/>
          </a:prstGeom>
          <a:noFill/>
        </p:spPr>
        <p:txBody>
          <a:bodyPr wrap="square" rtlCol="0">
            <a:spAutoFit/>
          </a:bodyPr>
          <a:lstStyle>
            <a:defPPr>
              <a:defRPr kern="1200"/>
            </a:defPPr>
          </a:lstStyle>
          <a:p>
            <a:pPr>
              <a:spcAft>
                <a:spcPts val="600"/>
              </a:spcAft>
            </a:pPr>
            <a:r>
              <a:rPr lang="en-US" sz="3200" dirty="0">
                <a:effectLst/>
                <a:latin typeface="Times New Roman" panose="02020603050405020304" pitchFamily="18" charset="0"/>
                <a:ea typeface="Times New Roman" panose="02020603050405020304" pitchFamily="18" charset="0"/>
                <a:cs typeface="Arial" panose="020B0604020202020204" pitchFamily="34" charset="0"/>
              </a:rPr>
              <a:t>NSSI is a multifactorial phenomenon, and its assessment should address psychological, interpersonal, and environmental factors, behavioral function, and concurrent suicide risk. Evidence supports early identification of risk and protective factors and emotion regulation-focused interventions; however, larger studies with stronger designs and longer follow-up are needed</a:t>
            </a:r>
            <a:r>
              <a:rPr lang="fa-IR" sz="28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084765" y="16327047"/>
            <a:ext cx="9729118" cy="7201972"/>
          </a:xfrm>
          <a:prstGeom prst="rect">
            <a:avLst/>
          </a:prstGeom>
        </p:spPr>
        <p:txBody>
          <a:bodyPr wrap="square" lIns="0" tIns="0" rIns="0" bIns="0" rtlCol="0" anchor="t">
            <a:spAutoFit/>
          </a:bodyPr>
          <a:lstStyle/>
          <a:p>
            <a:pPr>
              <a:spcAft>
                <a:spcPts val="600"/>
              </a:spcAft>
            </a:pPr>
            <a:r>
              <a:rPr lang="en-US" sz="3200" dirty="0">
                <a:effectLst/>
                <a:latin typeface="Times New Roman" panose="02020603050405020304" pitchFamily="18" charset="0"/>
                <a:ea typeface="Times New Roman" panose="02020603050405020304" pitchFamily="18" charset="0"/>
                <a:cs typeface="Arial" panose="020B0604020202020204" pitchFamily="34" charset="0"/>
              </a:rPr>
              <a:t>Denton EG, Álvarez K. The global prevalence of </a:t>
            </a:r>
            <a:r>
              <a:rPr lang="en-US" sz="3200" dirty="0" err="1">
                <a:effectLst/>
                <a:latin typeface="Times New Roman" panose="02020603050405020304" pitchFamily="18" charset="0"/>
                <a:ea typeface="Times New Roman" panose="02020603050405020304" pitchFamily="18" charset="0"/>
                <a:cs typeface="Arial" panose="020B0604020202020204" pitchFamily="34" charset="0"/>
              </a:rPr>
              <a:t>nonsuicidal</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 self-injury among adolescents. JAMA </a:t>
            </a:r>
            <a:r>
              <a:rPr lang="en-US" sz="3200" dirty="0" err="1">
                <a:effectLst/>
                <a:latin typeface="Times New Roman" panose="02020603050405020304" pitchFamily="18" charset="0"/>
                <a:ea typeface="Times New Roman" panose="02020603050405020304" pitchFamily="18" charset="0"/>
                <a:cs typeface="Arial" panose="020B0604020202020204" pitchFamily="34" charset="0"/>
              </a:rPr>
              <a:t>Netw</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 Open. 2024;7(6):e2415406. doi:10.1001/jamanetworkopen.2024.15406.</a:t>
            </a:r>
          </a:p>
          <a:p>
            <a:pPr>
              <a:spcAft>
                <a:spcPts val="600"/>
              </a:spcAft>
            </a:pPr>
            <a:r>
              <a:rPr lang="en-US" sz="3200" dirty="0">
                <a:effectLst/>
                <a:latin typeface="Times New Roman" panose="02020603050405020304" pitchFamily="18" charset="0"/>
                <a:ea typeface="Times New Roman" panose="02020603050405020304" pitchFamily="18" charset="0"/>
                <a:cs typeface="Arial" panose="020B0604020202020204" pitchFamily="34" charset="0"/>
              </a:rPr>
              <a:t>Fang S, Chen F, </a:t>
            </a:r>
            <a:r>
              <a:rPr lang="en-US" sz="3200" dirty="0" err="1">
                <a:effectLst/>
                <a:latin typeface="Times New Roman" panose="02020603050405020304" pitchFamily="18" charset="0"/>
                <a:ea typeface="Times New Roman" panose="02020603050405020304" pitchFamily="18" charset="0"/>
                <a:cs typeface="Arial" panose="020B0604020202020204" pitchFamily="34" charset="0"/>
              </a:rPr>
              <a:t>Bian</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 J, Zhang L, Wang Y. Interventions for adolescent depression comorbid with non-suicidal self-injury: a scoping review. Front Psychiatry. 2025;16:1601073. </a:t>
            </a:r>
          </a:p>
          <a:p>
            <a:pPr>
              <a:spcAft>
                <a:spcPts val="600"/>
              </a:spcAft>
            </a:pPr>
            <a:r>
              <a:rPr lang="en-US" sz="3200" dirty="0">
                <a:effectLst/>
                <a:latin typeface="Times New Roman" panose="02020603050405020304" pitchFamily="18" charset="0"/>
                <a:ea typeface="Times New Roman" panose="02020603050405020304" pitchFamily="18" charset="0"/>
                <a:cs typeface="Arial" panose="020B0604020202020204" pitchFamily="34" charset="0"/>
              </a:rPr>
              <a:t>doi:10.3389/fpsyt.2025.1601073.</a:t>
            </a:r>
          </a:p>
          <a:p>
            <a:pPr>
              <a:spcAft>
                <a:spcPts val="600"/>
              </a:spcAft>
            </a:pPr>
            <a:r>
              <a:rPr lang="en-US" sz="3200" dirty="0">
                <a:effectLst/>
                <a:latin typeface="Times New Roman" panose="02020603050405020304" pitchFamily="18" charset="0"/>
                <a:ea typeface="Times New Roman" panose="02020603050405020304" pitchFamily="18" charset="0"/>
                <a:cs typeface="Arial" panose="020B0604020202020204" pitchFamily="34" charset="0"/>
              </a:rPr>
              <a:t>Tang S, </a:t>
            </a:r>
            <a:r>
              <a:rPr lang="en-US" sz="3200" dirty="0" err="1">
                <a:effectLst/>
                <a:latin typeface="Times New Roman" panose="02020603050405020304" pitchFamily="18" charset="0"/>
                <a:ea typeface="Times New Roman" panose="02020603050405020304" pitchFamily="18" charset="0"/>
                <a:cs typeface="Arial" panose="020B0604020202020204" pitchFamily="34" charset="0"/>
              </a:rPr>
              <a:t>Hoye</a:t>
            </a:r>
            <a:r>
              <a:rPr lang="en-US" sz="3200" dirty="0">
                <a:effectLst/>
                <a:latin typeface="Times New Roman" panose="02020603050405020304" pitchFamily="18" charset="0"/>
                <a:ea typeface="Times New Roman" panose="02020603050405020304" pitchFamily="18" charset="0"/>
                <a:cs typeface="Arial" panose="020B0604020202020204" pitchFamily="34" charset="0"/>
              </a:rPr>
              <a:t> A, Slade A, Tang B, Holmes G, Fujimoto H, et al. Motivations for self-harm in young people and their correlates: a systematic review. Clin Child Fam Psychol Rev. 2025;28:171-208. </a:t>
            </a:r>
          </a:p>
          <a:p>
            <a:pPr>
              <a:spcAft>
                <a:spcPts val="600"/>
              </a:spcAft>
            </a:pPr>
            <a:r>
              <a:rPr lang="en-US" sz="3200" dirty="0">
                <a:effectLst/>
                <a:latin typeface="Times New Roman" panose="02020603050405020304" pitchFamily="18" charset="0"/>
                <a:ea typeface="Times New Roman" panose="02020603050405020304" pitchFamily="18" charset="0"/>
                <a:cs typeface="Arial" panose="020B0604020202020204" pitchFamily="34" charset="0"/>
              </a:rPr>
              <a:t>doi:10.1007/s10567-024-00511-5.</a:t>
            </a:r>
          </a:p>
        </p:txBody>
      </p:sp>
      <p:sp>
        <p:nvSpPr>
          <p:cNvPr id="88" name="Text Box 6">
            <a:extLst>
              <a:ext uri="{FF2B5EF4-FFF2-40B4-BE49-F238E27FC236}">
                <a16:creationId xmlns:a16="http://schemas.microsoft.com/office/drawing/2014/main" id="{44BFE7F8-789D-45EE-A81D-BE072485E37E}"/>
              </a:ext>
            </a:extLst>
          </p:cNvPr>
          <p:cNvSpPr txBox="1">
            <a:spLocks noChangeArrowheads="1"/>
          </p:cNvSpPr>
          <p:nvPr/>
        </p:nvSpPr>
        <p:spPr bwMode="auto">
          <a:xfrm>
            <a:off x="11221984" y="11452763"/>
            <a:ext cx="20713587"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spcAft>
                <a:spcPts val="600"/>
              </a:spcAft>
            </a:pPr>
            <a:r>
              <a:rPr lang="en-US" sz="3200" dirty="0">
                <a:effectLst/>
                <a:latin typeface="Times New Roman" panose="02020603050405020304" pitchFamily="18" charset="0"/>
                <a:ea typeface="Times New Roman" panose="02020603050405020304" pitchFamily="18" charset="0"/>
                <a:cs typeface="Arial" panose="020B0604020202020204" pitchFamily="34" charset="0"/>
              </a:rPr>
              <a:t>Evidence indicated that NSSI has a substantial prevalence among adolescents, with estimates influenced by behavioral definitions, measurement instruments, and population characteristics. Difficulties in emotion regulation, impulsivity, and rumination were associated with NSSI. Adverse childhood experiences, maltreatment, bullying, cyberbullying, interpersonal stress, and problematic internet use were also associated with this behavior. Evidence regarding dialectical behavior therapy and emotion regulation-focused interventions was promising but heterogeneous</a:t>
            </a:r>
            <a:r>
              <a:rPr lang="fa-IR" sz="28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402867" y="17404265"/>
            <a:ext cx="10058400" cy="555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spcAft>
                <a:spcPts val="600"/>
              </a:spcAft>
            </a:pPr>
            <a:r>
              <a:rPr lang="en-US" sz="3200" dirty="0">
                <a:effectLst/>
                <a:latin typeface="Times New Roman" panose="02020603050405020304" pitchFamily="18" charset="0"/>
                <a:ea typeface="Times New Roman" panose="02020603050405020304" pitchFamily="18" charset="0"/>
                <a:cs typeface="Arial" panose="020B0604020202020204" pitchFamily="34" charset="0"/>
              </a:rPr>
              <a:t>This systematic review with narrative synthesis was conducted according to the principles of the PRISMA 2020 statement. Studies published between 2020 and 2026 were searched in PubMed/MEDLINE, Scopus, Web of Science, and PsycINFO, as well as relevant Persian scientific sources. Studies with adolescent samples addressing risk or protective factors, mechanisms, assessment, or interventions were included; studies unrelated to NSSI, adults, case reports, editorials, abstracts without full text, and duplicates were excluded. In total, 51 scientific sources and reports were included in the final synthesis</a:t>
            </a:r>
            <a:r>
              <a:rPr lang="fa-IR" sz="28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3200" dirty="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2" name="Picture 1">
            <a:extLst>
              <a:ext uri="{FF2B5EF4-FFF2-40B4-BE49-F238E27FC236}">
                <a16:creationId xmlns:a16="http://schemas.microsoft.com/office/drawing/2014/main" id="{AB6D0282-882B-4E59-8E03-9408EC7D908F}"/>
              </a:ext>
            </a:extLst>
          </p:cNvPr>
          <p:cNvPicPr>
            <a:picLocks noChangeAspect="1"/>
          </p:cNvPicPr>
          <p:nvPr/>
        </p:nvPicPr>
        <p:blipFill>
          <a:blip r:embed="rId4"/>
          <a:stretch>
            <a:fillRect/>
          </a:stretch>
        </p:blipFill>
        <p:spPr>
          <a:xfrm>
            <a:off x="971608" y="4984611"/>
            <a:ext cx="2737341" cy="2700762"/>
          </a:xfrm>
          <a:prstGeom prst="rect">
            <a:avLst/>
          </a:prstGeom>
        </p:spPr>
      </p:pic>
      <p:pic>
        <p:nvPicPr>
          <p:cNvPr id="6" name="Picture 5">
            <a:extLst>
              <a:ext uri="{FF2B5EF4-FFF2-40B4-BE49-F238E27FC236}">
                <a16:creationId xmlns:a16="http://schemas.microsoft.com/office/drawing/2014/main" id="{D3D07593-74D7-43AC-BC84-18BD7335F0C3}"/>
              </a:ext>
            </a:extLst>
          </p:cNvPr>
          <p:cNvPicPr>
            <a:picLocks noChangeAspect="1"/>
          </p:cNvPicPr>
          <p:nvPr/>
        </p:nvPicPr>
        <p:blipFill>
          <a:blip r:embed="rId5"/>
          <a:stretch>
            <a:fillRect/>
          </a:stretch>
        </p:blipFill>
        <p:spPr>
          <a:xfrm>
            <a:off x="12821638" y="14053475"/>
            <a:ext cx="17514277" cy="9726256"/>
          </a:xfrm>
          <a:prstGeom prst="rect">
            <a:avLst/>
          </a:prstGeom>
          <a:ln>
            <a:noFill/>
          </a:ln>
          <a:effectLst>
            <a:softEdge rad="112500"/>
          </a:effectLst>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227</TotalTime>
  <Words>507</Words>
  <Application>Microsoft Office PowerPoint</Application>
  <PresentationFormat>Custom</PresentationFormat>
  <Paragraphs>22</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ASUS</cp:lastModifiedBy>
  <cp:revision>33</cp:revision>
  <dcterms:created xsi:type="dcterms:W3CDTF">2026-09-07T19:22:54Z</dcterms:created>
  <dcterms:modified xsi:type="dcterms:W3CDTF">2026-09-26T00:48:19Z</dcterms:modified>
</cp:coreProperties>
</file>