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l">
              <a:defRPr sz="1200"/>
            </a:lvl1pPr>
          </a:lstStyle>
          <a:p>
            <a:fld id="{24E1E64F-E7A2-4F52-8842-B85C71F33F90}" type="datetimeFigureOut">
              <a:rPr lang="fa-IR" smtClean="0"/>
              <a:t>13/04/1448</a:t>
            </a:fld>
            <a:endParaRPr lang="fa-IR"/>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l">
              <a:defRPr sz="1200"/>
            </a:lvl1pPr>
          </a:lstStyle>
          <a:p>
            <a:fld id="{680CD3D3-7F0D-48F4-A974-AF0817B04A58}" type="slidenum">
              <a:rPr lang="fa-IR" smtClean="0"/>
              <a:t>‹#›</a:t>
            </a:fld>
            <a:endParaRPr lang="fa-IR"/>
          </a:p>
        </p:txBody>
      </p:sp>
    </p:spTree>
    <p:extLst>
      <p:ext uri="{BB962C8B-B14F-4D97-AF65-F5344CB8AC3E}">
        <p14:creationId xmlns:p14="http://schemas.microsoft.com/office/powerpoint/2010/main" val="8555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680CD3D3-7F0D-48F4-A974-AF0817B04A58}" type="slidenum">
              <a:rPr lang="fa-IR" smtClean="0"/>
              <a:t>1</a:t>
            </a:fld>
            <a:endParaRPr lang="fa-IR"/>
          </a:p>
        </p:txBody>
      </p:sp>
    </p:spTree>
    <p:extLst>
      <p:ext uri="{BB962C8B-B14F-4D97-AF65-F5344CB8AC3E}">
        <p14:creationId xmlns:p14="http://schemas.microsoft.com/office/powerpoint/2010/main" val="414475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spcAft>
                <a:spcPts val="600"/>
              </a:spcAft>
            </a:pPr>
            <a:r>
              <a:rPr lang="fa-IR" sz="4800" b="1" dirty="0">
                <a:effectLst/>
                <a:latin typeface="Times New Roman" panose="02020603050405020304" pitchFamily="18" charset="0"/>
                <a:ea typeface="Times New Roman" panose="02020603050405020304" pitchFamily="18" charset="0"/>
                <a:cs typeface="B Titr" panose="00000700000000000000" pitchFamily="2" charset="-78"/>
              </a:rPr>
              <a:t>تبیین مدل ساختاری آسیب به خود بر اساس نیاز های بین فردی با نقش میانجی تاب‌آوری ایگو در نوجوانان دارای به نشانگان شخصیت مرزی</a:t>
            </a:r>
            <a:endParaRPr lang="en-US" sz="4800" b="1"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221000" y="446338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r>
              <a:rPr lang="en-US" sz="4800">
                <a:solidFill>
                  <a:schemeClr val="tx1"/>
                </a:solidFill>
                <a:cs typeface="B Nazanin" panose="00000400000000000000" pitchFamily="2" charset="-78"/>
              </a:rPr>
              <a:t>: 1358</a:t>
            </a:r>
            <a:r>
              <a:rPr lang="fa-IR" sz="4800" dirty="0">
                <a:solidFill>
                  <a:schemeClr val="tx1"/>
                </a:solidFill>
                <a:cs typeface="B Nazanin" panose="00000400000000000000" pitchFamily="2" charset="-78"/>
              </a:rPr>
              <a:t> </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324261"/>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3600" b="1"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فاطمه سادات صمصام شریعت</a:t>
            </a:r>
            <a:r>
              <a:rPr lang="fa-IR" sz="3600" b="1" dirty="0">
                <a:solidFill>
                  <a:schemeClr val="tx1"/>
                </a:solidFill>
                <a:latin typeface="Times New Roman" panose="02020603050405020304" pitchFamily="18" charset="0"/>
                <a:ea typeface="Open Sauce Bold"/>
                <a:cs typeface="B Zar" panose="00000400000000000000" pitchFamily="2" charset="-78"/>
                <a:sym typeface="Open Sauce Bold"/>
              </a:rPr>
              <a:t>(1)، </a:t>
            </a:r>
            <a:r>
              <a:rPr lang="fa-IR" sz="3600" b="1"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غلامرضا طالبی</a:t>
            </a:r>
            <a:r>
              <a:rPr kumimoji="0" lang="fa-IR" sz="3600" b="1" i="0" u="none" strike="noStrike" kern="1200" cap="none" spc="0" normalizeH="0" baseline="0" noProof="0" dirty="0">
                <a:ln>
                  <a:noFill/>
                </a:ln>
                <a:solidFill>
                  <a:schemeClr val="tx1"/>
                </a:solidFill>
                <a:effectLst/>
                <a:uLnTx/>
                <a:uFillTx/>
                <a:latin typeface="Times New Roman" panose="02020603050405020304" pitchFamily="18" charset="0"/>
                <a:ea typeface="Open Sauce Bold"/>
                <a:cs typeface="B Zar" panose="00000400000000000000" pitchFamily="2" charset="-78"/>
                <a:sym typeface="Open Sauce Bold"/>
              </a:rPr>
              <a:t>(2) </a:t>
            </a:r>
            <a:endParaRPr lang="fa-IR" sz="3600" b="1" dirty="0">
              <a:solidFill>
                <a:schemeClr val="tx1"/>
              </a:solidFill>
              <a:latin typeface="Times New Roman" panose="02020603050405020304" pitchFamily="18" charset="0"/>
              <a:ea typeface="Open Sauce Bold"/>
              <a:cs typeface="B Zar" panose="00000400000000000000" pitchFamily="2" charset="-78"/>
              <a:sym typeface="Open Sauce Bold"/>
            </a:endParaRPr>
          </a:p>
          <a:p>
            <a:pPr algn="ctr" rtl="1"/>
            <a:r>
              <a:rPr lang="fa-IR"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(1) دانشجوی کارشناسی ارشد روان‌شناسی بالینی، گروه روان‌شناسی بالینی، واحد نجف‌آباد، دانشگاه آزاد اسلامی، نجف‌آباد، ایران</a:t>
            </a:r>
          </a:p>
          <a:p>
            <a:pPr algn="ctr" rtl="1">
              <a:spcAft>
                <a:spcPts val="600"/>
              </a:spcAft>
            </a:pPr>
            <a:r>
              <a:rPr lang="fa-IR" sz="3600" dirty="0">
                <a:solidFill>
                  <a:schemeClr val="tx1"/>
                </a:solidFill>
                <a:latin typeface="Times New Roman" panose="02020603050405020304" pitchFamily="18" charset="0"/>
                <a:ea typeface="Open Sauce Bold"/>
                <a:cs typeface="B Zar" panose="00000400000000000000" pitchFamily="2" charset="-78"/>
                <a:sym typeface="Open Sauce Bold"/>
              </a:rPr>
              <a:t>(2) </a:t>
            </a:r>
            <a:r>
              <a:rPr lang="fa-IR"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rPr>
              <a:t>استادیار روان‌شناسی سلامت، گروه روان‌شناسی سلامت، واحد نجف‌آباد، دانشگاه آزاد اسلامی، نجف‌آباد، ایران</a:t>
            </a:r>
            <a:endParaRPr lang="en-US" sz="36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algn="ctr" rtl="1"/>
            <a:endParaRPr lang="fa-IR" sz="3200" b="1" dirty="0">
              <a:solidFill>
                <a:schemeClr val="tx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3200" b="1" dirty="0">
              <a:solidFill>
                <a:schemeClr val="tx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3200" b="1" dirty="0">
              <a:solidFill>
                <a:schemeClr val="tx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509200"/>
          </a:xfrm>
          <a:prstGeom prst="rect">
            <a:avLst/>
          </a:prstGeom>
          <a:noFill/>
        </p:spPr>
        <p:txBody>
          <a:bodyPr wrap="square" rtlCol="0">
            <a:spAutoFit/>
          </a:bodyPr>
          <a:lstStyle>
            <a:defPPr>
              <a:defRPr kern="1200"/>
            </a:defPPr>
          </a:lstStyle>
          <a:p>
            <a:pPr algn="r" rtl="1">
              <a:spcAft>
                <a:spcPts val="800"/>
              </a:spcAft>
            </a:pPr>
            <a:r>
              <a:rPr lang="fa-IR" sz="3200" dirty="0">
                <a:effectLst/>
                <a:latin typeface="Calibri" panose="020F0502020204030204" pitchFamily="34" charset="0"/>
                <a:ea typeface="Calibri" panose="020F0502020204030204" pitchFamily="34" charset="0"/>
                <a:cs typeface="B Zar" panose="00000400000000000000" pitchFamily="2" charset="-78"/>
              </a:rPr>
              <a:t>اختلال شخصیت مرزی با الگوی فراگیر بی‌ثباتی در روابط بین‌فردی، ضعف خودپنداره و عواطف و تکانشگری مشخص می‌شود و در </a:t>
            </a:r>
            <a:r>
              <a:rPr lang="ar-SA" sz="3200" dirty="0">
                <a:effectLst/>
                <a:latin typeface="Calibri" panose="020F0502020204030204" pitchFamily="34" charset="0"/>
                <a:ea typeface="Calibri" panose="020F0502020204030204" pitchFamily="34" charset="0"/>
                <a:cs typeface="B Zar" panose="00000400000000000000" pitchFamily="2" charset="-78"/>
              </a:rPr>
              <a:t>افراد زیر ۱۸ سال بین </a:t>
            </a:r>
            <a:r>
              <a:rPr lang="fa-IR" sz="3200" dirty="0">
                <a:effectLst/>
                <a:latin typeface="Calibri" panose="020F0502020204030204" pitchFamily="34" charset="0"/>
                <a:ea typeface="Calibri" panose="020F0502020204030204" pitchFamily="34" charset="0"/>
                <a:cs typeface="B Zar" panose="00000400000000000000" pitchFamily="2" charset="-78"/>
              </a:rPr>
              <a:t>23/6</a:t>
            </a:r>
            <a:r>
              <a:rPr lang="ar-SA" sz="3200" dirty="0">
                <a:effectLst/>
                <a:latin typeface="Calibri" panose="020F0502020204030204" pitchFamily="34" charset="0"/>
                <a:ea typeface="Calibri" panose="020F0502020204030204" pitchFamily="34" charset="0"/>
                <a:cs typeface="B Zar" panose="00000400000000000000" pitchFamily="2" charset="-78"/>
              </a:rPr>
              <a:t> تا </a:t>
            </a:r>
            <a:r>
              <a:rPr lang="fa-IR" sz="3200" dirty="0">
                <a:effectLst/>
                <a:latin typeface="Calibri" panose="020F0502020204030204" pitchFamily="34" charset="0"/>
                <a:ea typeface="Calibri" panose="020F0502020204030204" pitchFamily="34" charset="0"/>
                <a:cs typeface="B Zar" panose="00000400000000000000" pitchFamily="2" charset="-78"/>
              </a:rPr>
              <a:t>24/1</a:t>
            </a:r>
            <a:r>
              <a:rPr lang="ar-SA" sz="3200" dirty="0">
                <a:effectLst/>
                <a:latin typeface="Calibri" panose="020F0502020204030204" pitchFamily="34" charset="0"/>
                <a:ea typeface="Calibri" panose="020F0502020204030204" pitchFamily="34" charset="0"/>
                <a:cs typeface="B Zar" panose="00000400000000000000" pitchFamily="2" charset="-78"/>
              </a:rPr>
              <a:t> درصد از نوجوانان تحت درمان روانپزشکی را تشکیل می‌دهد. رفتارهــای خــود آســیب رســان اغلـب در دوره نوجوانـی شـروع شده و به تخریب یا تغییر عمدی بافت های بدن بدون قصد خودکشی گفته می‌شود. از طرفی اجتناب از ارتباطات یا ارتباطات ناسالم می‌تواند منجر به عدم ارضای نیازهای بین فردی </a:t>
            </a:r>
            <a:r>
              <a:rPr lang="fa-IR" sz="3200" dirty="0">
                <a:effectLst/>
                <a:latin typeface="Calibri" panose="020F0502020204030204" pitchFamily="34" charset="0"/>
                <a:ea typeface="Calibri" panose="020F0502020204030204" pitchFamily="34" charset="0"/>
                <a:cs typeface="B Zar" panose="00000400000000000000" pitchFamily="2" charset="-78"/>
              </a:rPr>
              <a:t>(ادراک سربار بودن و تعلق‌پذیری خنثی) </a:t>
            </a:r>
            <a:r>
              <a:rPr lang="ar-SA" sz="3200" dirty="0">
                <a:effectLst/>
                <a:latin typeface="Calibri" panose="020F0502020204030204" pitchFamily="34" charset="0"/>
                <a:ea typeface="Calibri" panose="020F0502020204030204" pitchFamily="34" charset="0"/>
                <a:cs typeface="B Zar" panose="00000400000000000000" pitchFamily="2" charset="-78"/>
              </a:rPr>
              <a:t> شود و</a:t>
            </a:r>
            <a:r>
              <a:rPr lang="fa-IR" sz="3200" dirty="0">
                <a:effectLst/>
                <a:latin typeface="Calibri" panose="020F0502020204030204" pitchFamily="34" charset="0"/>
                <a:ea typeface="Calibri" panose="020F0502020204030204" pitchFamily="34" charset="0"/>
                <a:cs typeface="B Zar" panose="00000400000000000000" pitchFamily="2" charset="-78"/>
              </a:rPr>
              <a:t> ناامیدی و آسیب به خود را فعال کند. تاب‌آوری ایگو عامل محافظتی ست </a:t>
            </a:r>
            <a:r>
              <a:rPr lang="ar-SA" sz="3200" dirty="0">
                <a:effectLst/>
                <a:latin typeface="Calibri" panose="020F0502020204030204" pitchFamily="34" charset="0"/>
                <a:ea typeface="Calibri" panose="020F0502020204030204" pitchFamily="34" charset="0"/>
                <a:cs typeface="B Zar" panose="00000400000000000000" pitchFamily="2" charset="-78"/>
              </a:rPr>
              <a:t>که افراد در شرایط تهدیدآمیز بدون اینکه مشــکلات رفتاری یا عاطفی ناشــی از استرس نشان دهند برای سازگاری استفاده می‌کنند</a:t>
            </a:r>
            <a:r>
              <a:rPr lang="fa-IR" sz="3200" dirty="0">
                <a:effectLst/>
                <a:latin typeface="Calibri" panose="020F0502020204030204" pitchFamily="34" charset="0"/>
                <a:ea typeface="Calibri" panose="020F0502020204030204" pitchFamily="34" charset="0"/>
                <a:cs typeface="B Zar" panose="00000400000000000000" pitchFamily="2" charset="-78"/>
              </a:rPr>
              <a:t>. لذا هدف از پژوهش حاضر </a:t>
            </a:r>
            <a:r>
              <a:rPr lang="ar-SA" sz="3200" dirty="0">
                <a:effectLst/>
                <a:latin typeface="Calibri" panose="020F0502020204030204" pitchFamily="34" charset="0"/>
                <a:ea typeface="Calibri" panose="020F0502020204030204" pitchFamily="34" charset="0"/>
                <a:cs typeface="B Zar" panose="00000400000000000000" pitchFamily="2" charset="-78"/>
              </a:rPr>
              <a:t>بررسی این عوامل در نوجوانان دارای نشانگان شخصیت مرزی است.</a:t>
            </a:r>
            <a:endParaRPr lang="en-US" sz="28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57579" y="11284942"/>
            <a:ext cx="9857035" cy="6494085"/>
          </a:xfrm>
          <a:prstGeom prst="rect">
            <a:avLst/>
          </a:prstGeom>
          <a:noFill/>
        </p:spPr>
        <p:txBody>
          <a:bodyPr wrap="square" rtlCol="0">
            <a:spAutoFit/>
          </a:bodyPr>
          <a:lstStyle>
            <a:defPPr>
              <a:defRPr kern="1200"/>
            </a:defPPr>
          </a:lstStyle>
          <a:p>
            <a:pPr algn="r" rtl="1">
              <a:spcAft>
                <a:spcPts val="800"/>
              </a:spcAft>
            </a:pPr>
            <a:r>
              <a:rPr lang="fa-IR" sz="3200" dirty="0">
                <a:effectLst/>
                <a:latin typeface="Times New Roman" panose="02020603050405020304" pitchFamily="18" charset="0"/>
                <a:ea typeface="Calibri" panose="020F0502020204030204" pitchFamily="34" charset="0"/>
                <a:cs typeface="B Zar" panose="00000400000000000000" pitchFamily="2" charset="-78"/>
              </a:rPr>
              <a:t>این پژوهش نشان می‌دهد که رابطه میان نیازهای بین‌فردی و آسیب به خود در نوجوانان دارای نشانگان شخصیت مرزی یک رابطه مستقیم خطی نیست، بلکه از طریق سازه‌های محافظتی مانند تاب‌آوری ایگو تبیین می‌شود. تاب‌آوری به‌عنوان یک فرایند پویا، نقش محافظتی در برابر تبدیل فشارهای بین‌فردی به آسیب به خود ایفا می‌کند و می‌تواند اثر مشکلات هیجانی و اجتماعی را بر رفتارهای خودآسیب‌رسان کاهش دهد. از سوی دیگر، ارضا نشدن نیازهای بین‌فردی می‌تواند احساس بی‌ارزشی، ناامیدی و تنهایی را در فرد تشدید کند. در چنین شرایطی، آسیب به خود ممکن است به عنوان راهی برای تخلیه تنش روانی یا کاهش درد و آشفتگی هیجانی مورد استفاده قرار گیرد. از منظر بالینی، یافته‌ها نشان می‌دهد که مداخلات درمانی باید علاوه بر کاهش علائم، بر تقویت تاب‌آوری تمرکز داشته باشند و با بهبود تنظیم هیجان و افزایش مهارت‌های مقابله‌ای، تاب‌آوری را ارتقا داده و در نتیجه احتمال رفتارهای خودآسیب‌رسان را کاهش ‌دهند. </a:t>
            </a:r>
            <a:endParaRPr lang="en-US" sz="28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39" y="19041074"/>
            <a:ext cx="9601201" cy="4508927"/>
          </a:xfrm>
          <a:prstGeom prst="rect">
            <a:avLst/>
          </a:prstGeom>
        </p:spPr>
        <p:txBody>
          <a:bodyPr wrap="square" lIns="0" tIns="0" rIns="0" bIns="0" rtlCol="0" anchor="t">
            <a:spAutoFit/>
          </a:bodyPr>
          <a:lstStyle/>
          <a:p>
            <a:pPr lvl="0">
              <a:spcAft>
                <a:spcPts val="600"/>
              </a:spcAft>
              <a:tabLst>
                <a:tab pos="457200" algn="l"/>
              </a:tabLst>
            </a:pP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Rabi E,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Motaharh</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B,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Baghooli</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Barzegar</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cs typeface="Times New Roman" panose="02020603050405020304" pitchFamily="18" charset="0"/>
              </a:rPr>
              <a:t>Naziri</a:t>
            </a:r>
            <a:r>
              <a:rPr lang="en-US" sz="3200" dirty="0">
                <a:effectLst/>
                <a:latin typeface="Times New Roman" panose="02020603050405020304" pitchFamily="18" charset="0"/>
                <a:ea typeface="Times New Roman" panose="02020603050405020304" pitchFamily="18" charset="0"/>
                <a:cs typeface="Times New Roman" panose="02020603050405020304" pitchFamily="18" charset="0"/>
              </a:rPr>
              <a:t>. Exploring the basics and principles of borderline personality disorder. New Approach Educ Child. 2025;6(4):126-139.</a:t>
            </a:r>
          </a:p>
          <a:p>
            <a:pPr lvl="0">
              <a:spcAft>
                <a:spcPts val="600"/>
              </a:spcAft>
              <a:tabLst>
                <a:tab pos="457200" algn="l"/>
              </a:tabLst>
            </a:pPr>
            <a:r>
              <a:rPr lang="en-US" sz="3200" dirty="0" err="1">
                <a:effectLst/>
                <a:latin typeface="Times New Roman" panose="02020603050405020304" pitchFamily="18" charset="0"/>
                <a:ea typeface="Times New Roman" panose="02020603050405020304" pitchFamily="18" charset="0"/>
              </a:rPr>
              <a:t>Jørgensen</a:t>
            </a:r>
            <a:r>
              <a:rPr lang="en-US" sz="3200" dirty="0">
                <a:effectLst/>
                <a:latin typeface="Times New Roman" panose="02020603050405020304" pitchFamily="18" charset="0"/>
                <a:ea typeface="Times New Roman" panose="02020603050405020304" pitchFamily="18" charset="0"/>
              </a:rPr>
              <a:t> MS, Sharp C, Bo S, </a:t>
            </a:r>
            <a:r>
              <a:rPr lang="en-US" sz="3200" dirty="0" err="1">
                <a:effectLst/>
                <a:latin typeface="Times New Roman" panose="02020603050405020304" pitchFamily="18" charset="0"/>
                <a:ea typeface="Times New Roman" panose="02020603050405020304" pitchFamily="18" charset="0"/>
              </a:rPr>
              <a:t>Møhl</a:t>
            </a:r>
            <a:r>
              <a:rPr lang="en-US" sz="3200" dirty="0">
                <a:effectLst/>
                <a:latin typeface="Times New Roman" panose="02020603050405020304" pitchFamily="18" charset="0"/>
                <a:ea typeface="Times New Roman" panose="02020603050405020304" pitchFamily="18" charset="0"/>
              </a:rPr>
              <a:t> B, </a:t>
            </a:r>
            <a:r>
              <a:rPr lang="en-US" sz="3200" dirty="0" err="1">
                <a:effectLst/>
                <a:latin typeface="Times New Roman" panose="02020603050405020304" pitchFamily="18" charset="0"/>
                <a:ea typeface="Times New Roman" panose="02020603050405020304" pitchFamily="18" charset="0"/>
              </a:rPr>
              <a:t>Kongerslev</a:t>
            </a:r>
            <a:r>
              <a:rPr lang="en-US" sz="3200" dirty="0">
                <a:effectLst/>
                <a:latin typeface="Times New Roman" panose="02020603050405020304" pitchFamily="18" charset="0"/>
                <a:ea typeface="Times New Roman" panose="02020603050405020304" pitchFamily="18" charset="0"/>
              </a:rPr>
              <a:t> MT, </a:t>
            </a:r>
            <a:r>
              <a:rPr lang="en-US" sz="3200" dirty="0" err="1">
                <a:effectLst/>
                <a:latin typeface="Times New Roman" panose="02020603050405020304" pitchFamily="18" charset="0"/>
                <a:ea typeface="Times New Roman" panose="02020603050405020304" pitchFamily="18" charset="0"/>
              </a:rPr>
              <a:t>Møller</a:t>
            </a:r>
            <a:r>
              <a:rPr lang="en-US" sz="3200" dirty="0">
                <a:effectLst/>
                <a:latin typeface="Times New Roman" panose="02020603050405020304" pitchFamily="18" charset="0"/>
                <a:ea typeface="Times New Roman" panose="02020603050405020304" pitchFamily="18" charset="0"/>
              </a:rPr>
              <a:t> L, et al. Trajectory of non-suicidal self-injury among adolescents with borderline personality disorder over a 5-year period. Borderline Personal </a:t>
            </a:r>
            <a:r>
              <a:rPr lang="en-US" sz="3200" dirty="0" err="1">
                <a:effectLst/>
                <a:latin typeface="Times New Roman" panose="02020603050405020304" pitchFamily="18" charset="0"/>
                <a:ea typeface="Times New Roman" panose="02020603050405020304" pitchFamily="18" charset="0"/>
              </a:rPr>
              <a:t>Disord</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Emot</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Dysregul</a:t>
            </a:r>
            <a:r>
              <a:rPr lang="en-US" sz="3200" dirty="0">
                <a:effectLst/>
                <a:latin typeface="Times New Roman" panose="02020603050405020304" pitchFamily="18" charset="0"/>
                <a:ea typeface="Times New Roman" panose="02020603050405020304" pitchFamily="18" charset="0"/>
              </a:rPr>
              <a:t>. 2024;11:28. doi:10.1186/s40479-024-00272-1.</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5" y="18187624"/>
            <a:ext cx="9601201"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rtl="1">
              <a:spcAft>
                <a:spcPts val="800"/>
              </a:spcAft>
            </a:pPr>
            <a:r>
              <a:rPr lang="ar-SA" sz="3200" dirty="0">
                <a:effectLst/>
                <a:latin typeface="Times New Roman" panose="02020603050405020304" pitchFamily="18" charset="0"/>
                <a:ea typeface="Times New Roman" panose="02020603050405020304" pitchFamily="18" charset="0"/>
                <a:cs typeface="B Zar" panose="00000400000000000000" pitchFamily="2" charset="-78"/>
              </a:rPr>
              <a:t>پژوهش به لحاظ روش گردآوری داده ها توصیفی- همبستگی است که به وسیله الگويابی معادلات ساختاری اجرا و تحلیل گردیده است. جامعه آماری این تحقیق، شامل کلیه نوجوانان (12 تا 18سال) در شهر اصفهان دارای نشانگان شخصیت مرزی بود. جهت جمع آوری داده ها پرسشنامه</a:t>
            </a:r>
            <a:r>
              <a:rPr lang="ar-SA" sz="3200" dirty="0">
                <a:effectLst/>
                <a:latin typeface="Cambria" panose="02040503050406030204" pitchFamily="18" charset="0"/>
                <a:ea typeface="Times New Roman" panose="02020603050405020304" pitchFamily="18" charset="0"/>
                <a:cs typeface="B Zar" panose="00000400000000000000" pitchFamily="2" charset="-78"/>
              </a:rPr>
              <a:t>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های نشانگان شخصیت مرزی، آسیب به خود، نیازهای بین فردی و تاب آوری خود در اختیار آنها قرار گرفت.</a:t>
            </a:r>
            <a:r>
              <a:rPr lang="ar-SA" sz="3200" dirty="0">
                <a:solidFill>
                  <a:srgbClr val="222222"/>
                </a:solidFill>
                <a:effectLst/>
                <a:latin typeface="Arial" panose="020B0604020202020204" pitchFamily="34" charset="0"/>
                <a:ea typeface="Times New Roman" panose="02020603050405020304" pitchFamily="18" charset="0"/>
                <a:cs typeface="B Zar" panose="00000400000000000000" pitchFamily="2" charset="-78"/>
              </a:rPr>
              <a:t> </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معیارهای ورود به پژوهش شامل: نوجوان بودن</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 دارای</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 نشانگان شخصیت مرزی، </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ساکن شهر اصفهان بودن</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 </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تمایل به شرکت در پژوهش و رضایت آگاهانه</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بود و </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معیارهای خروج شامل</a:t>
            </a:r>
            <a:r>
              <a:rPr lang="fa-IR" sz="3200" b="1" dirty="0">
                <a:effectLst/>
                <a:latin typeface="Calibri" panose="020F0502020204030204" pitchFamily="34" charset="0"/>
                <a:ea typeface="Calibri" panose="020F0502020204030204" pitchFamily="34" charset="0"/>
                <a:cs typeface="B Zar" panose="00000400000000000000" pitchFamily="2" charset="-78"/>
              </a:rPr>
              <a:t>: </a:t>
            </a:r>
            <a:r>
              <a:rPr lang="fa-IR" sz="3200" dirty="0">
                <a:effectLst/>
                <a:latin typeface="Times New Roman" panose="02020603050405020304" pitchFamily="18" charset="0"/>
                <a:ea typeface="Times New Roman" panose="02020603050405020304" pitchFamily="18" charset="0"/>
                <a:cs typeface="B Zar" panose="00000400000000000000" pitchFamily="2" charset="-78"/>
              </a:rPr>
              <a:t>عدم تمایل به شرکت در پژوهش، عدم تکمیل پرسشنامه</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t>
            </a:r>
            <a:r>
              <a:rPr lang="ar-SA" sz="3200" dirty="0">
                <a:effectLst/>
                <a:latin typeface="Times New Roman" panose="02020603050405020304" pitchFamily="18" charset="0"/>
                <a:ea typeface="Times New Roman" panose="02020603050405020304" pitchFamily="18" charset="0"/>
                <a:cs typeface="B Zar" panose="00000400000000000000" pitchFamily="2" charset="-78"/>
              </a:rPr>
              <a:t>و ارائه اطلاعات ناقص بود.</a:t>
            </a:r>
            <a:r>
              <a:rPr lang="fa-IR" sz="3200" dirty="0">
                <a:solidFill>
                  <a:srgbClr val="000000"/>
                </a:solidFill>
                <a:effectLst/>
                <a:latin typeface="Calibri" panose="020F0502020204030204" pitchFamily="34" charset="0"/>
                <a:ea typeface="Calibri" panose="020F0502020204030204" pitchFamily="34" charset="0"/>
                <a:cs typeface="B Zar" panose="00000400000000000000" pitchFamily="2" charset="-78"/>
              </a:rPr>
              <a:t> برای رعایت ملاحظات اخلاقی شرکت در این پژوهش کاملا اختیاری بود.</a:t>
            </a:r>
            <a:endParaRPr lang="en-US" sz="28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264450"/>
            <a:ext cx="20713588"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r" rtl="1">
              <a:spcAft>
                <a:spcPts val="800"/>
              </a:spcAft>
            </a:pPr>
            <a:r>
              <a:rPr lang="ar-SA" sz="3200" kern="100" dirty="0">
                <a:effectLst/>
                <a:latin typeface="Calibri" panose="020F0502020204030204" pitchFamily="34" charset="0"/>
                <a:ea typeface="Calibri" panose="020F0502020204030204" pitchFamily="34" charset="0"/>
                <a:cs typeface="B Zar" panose="00000400000000000000" pitchFamily="2" charset="-78"/>
              </a:rPr>
              <a:t>در این پژوهش، </a:t>
            </a:r>
            <a:r>
              <a:rPr lang="fa-IR" sz="3200" kern="100" dirty="0">
                <a:effectLst/>
                <a:latin typeface="Calibri" panose="020F0502020204030204" pitchFamily="34" charset="0"/>
                <a:ea typeface="Calibri" panose="020F0502020204030204" pitchFamily="34" charset="0"/>
                <a:cs typeface="B Zar" panose="00000400000000000000" pitchFamily="2" charset="-78"/>
              </a:rPr>
              <a:t>۸۱۱  </a:t>
            </a:r>
            <a:r>
              <a:rPr lang="ar-SA" sz="3200" kern="100" dirty="0">
                <a:effectLst/>
                <a:latin typeface="Calibri" panose="020F0502020204030204" pitchFamily="34" charset="0"/>
                <a:ea typeface="Calibri" panose="020F0502020204030204" pitchFamily="34" charset="0"/>
                <a:cs typeface="B Zar" panose="00000400000000000000" pitchFamily="2" charset="-78"/>
              </a:rPr>
              <a:t>نوجوان دارای نشانگان شخصیت مرزی مورد بررسی قرار گرفتند؛ از این تعداد </a:t>
            </a:r>
            <a:r>
              <a:rPr lang="fa-IR" sz="3200" kern="100" dirty="0">
                <a:effectLst/>
                <a:latin typeface="Calibri" panose="020F0502020204030204" pitchFamily="34" charset="0"/>
                <a:ea typeface="Calibri" panose="020F0502020204030204" pitchFamily="34" charset="0"/>
                <a:cs typeface="B Zar" panose="00000400000000000000" pitchFamily="2" charset="-78"/>
              </a:rPr>
              <a:t>۳۱۳</a:t>
            </a:r>
            <a:r>
              <a:rPr lang="ar-SA" sz="3200" kern="100" dirty="0">
                <a:effectLst/>
                <a:latin typeface="Calibri" panose="020F0502020204030204" pitchFamily="34" charset="0"/>
                <a:ea typeface="Calibri" panose="020F0502020204030204" pitchFamily="34" charset="0"/>
                <a:cs typeface="B Zar" panose="00000400000000000000" pitchFamily="2" charset="-78"/>
              </a:rPr>
              <a:t> نفر (</a:t>
            </a:r>
            <a:r>
              <a:rPr lang="fa-IR" sz="3200" kern="100" dirty="0">
                <a:effectLst/>
                <a:latin typeface="Calibri" panose="020F0502020204030204" pitchFamily="34" charset="0"/>
                <a:ea typeface="Calibri" panose="020F0502020204030204" pitchFamily="34" charset="0"/>
                <a:cs typeface="B Zar" panose="00000400000000000000" pitchFamily="2" charset="-78"/>
              </a:rPr>
              <a:t>38/6 </a:t>
            </a:r>
            <a:r>
              <a:rPr lang="ar-SA" sz="3200" kern="100" dirty="0">
                <a:effectLst/>
                <a:latin typeface="Calibri" panose="020F0502020204030204" pitchFamily="34" charset="0"/>
                <a:ea typeface="Calibri" panose="020F0502020204030204" pitchFamily="34" charset="0"/>
                <a:cs typeface="B Zar" panose="00000400000000000000" pitchFamily="2" charset="-78"/>
              </a:rPr>
              <a:t> درصد) پسر و </a:t>
            </a:r>
            <a:r>
              <a:rPr lang="fa-IR" sz="3200" kern="100" dirty="0">
                <a:effectLst/>
                <a:latin typeface="Calibri" panose="020F0502020204030204" pitchFamily="34" charset="0"/>
                <a:ea typeface="Calibri" panose="020F0502020204030204" pitchFamily="34" charset="0"/>
                <a:cs typeface="B Zar" panose="00000400000000000000" pitchFamily="2" charset="-78"/>
              </a:rPr>
              <a:t>۴۹۸</a:t>
            </a:r>
            <a:r>
              <a:rPr lang="ar-SA" sz="3200" kern="100" dirty="0">
                <a:effectLst/>
                <a:latin typeface="Calibri" panose="020F0502020204030204" pitchFamily="34" charset="0"/>
                <a:ea typeface="Calibri" panose="020F0502020204030204" pitchFamily="34" charset="0"/>
                <a:cs typeface="B Zar" panose="00000400000000000000" pitchFamily="2" charset="-78"/>
              </a:rPr>
              <a:t> نفر (</a:t>
            </a:r>
            <a:r>
              <a:rPr lang="fa-IR" sz="3200" kern="100" dirty="0">
                <a:effectLst/>
                <a:latin typeface="Calibri" panose="020F0502020204030204" pitchFamily="34" charset="0"/>
                <a:ea typeface="Calibri" panose="020F0502020204030204" pitchFamily="34" charset="0"/>
                <a:cs typeface="B Zar" panose="00000400000000000000" pitchFamily="2" charset="-78"/>
              </a:rPr>
              <a:t>61/4 </a:t>
            </a:r>
            <a:r>
              <a:rPr lang="ar-SA" sz="3200" kern="100" dirty="0">
                <a:effectLst/>
                <a:latin typeface="Calibri" panose="020F0502020204030204" pitchFamily="34" charset="0"/>
                <a:ea typeface="Calibri" panose="020F0502020204030204" pitchFamily="34" charset="0"/>
                <a:cs typeface="B Zar" panose="00000400000000000000" pitchFamily="2" charset="-78"/>
              </a:rPr>
              <a:t>درصد) دختر بودند. همچنین، </a:t>
            </a:r>
            <a:r>
              <a:rPr lang="fa-IR" sz="3200" kern="100" dirty="0">
                <a:effectLst/>
                <a:latin typeface="Calibri" panose="020F0502020204030204" pitchFamily="34" charset="0"/>
                <a:ea typeface="Calibri" panose="020F0502020204030204" pitchFamily="34" charset="0"/>
                <a:cs typeface="B Zar" panose="00000400000000000000" pitchFamily="2" charset="-78"/>
              </a:rPr>
              <a:t>۳۹۳</a:t>
            </a:r>
            <a:r>
              <a:rPr lang="ar-SA" sz="3200" kern="100" dirty="0">
                <a:effectLst/>
                <a:latin typeface="Calibri" panose="020F0502020204030204" pitchFamily="34" charset="0"/>
                <a:ea typeface="Calibri" panose="020F0502020204030204" pitchFamily="34" charset="0"/>
                <a:cs typeface="B Zar" panose="00000400000000000000" pitchFamily="2" charset="-78"/>
              </a:rPr>
              <a:t> نفر (</a:t>
            </a:r>
            <a:r>
              <a:rPr lang="fa-IR" sz="3200" kern="100" dirty="0">
                <a:effectLst/>
                <a:latin typeface="Calibri" panose="020F0502020204030204" pitchFamily="34" charset="0"/>
                <a:ea typeface="Calibri" panose="020F0502020204030204" pitchFamily="34" charset="0"/>
                <a:cs typeface="B Zar" panose="00000400000000000000" pitchFamily="2" charset="-78"/>
              </a:rPr>
              <a:t>48/5 </a:t>
            </a:r>
            <a:r>
              <a:rPr lang="ar-SA" sz="3200" kern="100" dirty="0">
                <a:effectLst/>
                <a:latin typeface="Calibri" panose="020F0502020204030204" pitchFamily="34" charset="0"/>
                <a:ea typeface="Calibri" panose="020F0502020204030204" pitchFamily="34" charset="0"/>
                <a:cs typeface="B Zar" panose="00000400000000000000" pitchFamily="2" charset="-78"/>
              </a:rPr>
              <a:t> درصد) در دوره اول متوسطه و </a:t>
            </a:r>
            <a:r>
              <a:rPr lang="fa-IR" sz="3200" kern="100" dirty="0">
                <a:effectLst/>
                <a:latin typeface="Calibri" panose="020F0502020204030204" pitchFamily="34" charset="0"/>
                <a:ea typeface="Calibri" panose="020F0502020204030204" pitchFamily="34" charset="0"/>
                <a:cs typeface="B Zar" panose="00000400000000000000" pitchFamily="2" charset="-78"/>
              </a:rPr>
              <a:t>۴۱۸</a:t>
            </a:r>
            <a:r>
              <a:rPr lang="ar-SA" sz="3200" kern="100" dirty="0">
                <a:effectLst/>
                <a:latin typeface="Calibri" panose="020F0502020204030204" pitchFamily="34" charset="0"/>
                <a:ea typeface="Calibri" panose="020F0502020204030204" pitchFamily="34" charset="0"/>
                <a:cs typeface="B Zar" panose="00000400000000000000" pitchFamily="2" charset="-78"/>
              </a:rPr>
              <a:t> نفر (</a:t>
            </a:r>
            <a:r>
              <a:rPr lang="fa-IR" sz="3200" kern="100" dirty="0">
                <a:effectLst/>
                <a:latin typeface="Calibri" panose="020F0502020204030204" pitchFamily="34" charset="0"/>
                <a:ea typeface="Calibri" panose="020F0502020204030204" pitchFamily="34" charset="0"/>
                <a:cs typeface="B Zar" panose="00000400000000000000" pitchFamily="2" charset="-78"/>
              </a:rPr>
              <a:t>51/5 </a:t>
            </a:r>
            <a:r>
              <a:rPr lang="ar-SA" sz="3200" kern="100" dirty="0">
                <a:effectLst/>
                <a:latin typeface="Calibri" panose="020F0502020204030204" pitchFamily="34" charset="0"/>
                <a:ea typeface="Calibri" panose="020F0502020204030204" pitchFamily="34" charset="0"/>
                <a:cs typeface="B Zar" panose="00000400000000000000" pitchFamily="2" charset="-78"/>
              </a:rPr>
              <a:t>درصد) در دوره دوم متوسطه تحصیل می‌</a:t>
            </a:r>
            <a:r>
              <a:rPr lang="en-US" sz="3200" kern="100" dirty="0">
                <a:effectLst/>
                <a:latin typeface="Calibri" panose="020F0502020204030204" pitchFamily="34" charset="0"/>
                <a:ea typeface="Calibri" panose="020F0502020204030204" pitchFamily="34" charset="0"/>
                <a:cs typeface="B Zar" panose="00000400000000000000" pitchFamily="2" charset="-78"/>
              </a:rPr>
              <a:t>‌</a:t>
            </a:r>
            <a:r>
              <a:rPr lang="ar-SA" sz="3200" kern="100" dirty="0">
                <a:effectLst/>
                <a:latin typeface="Calibri" panose="020F0502020204030204" pitchFamily="34" charset="0"/>
                <a:ea typeface="Calibri" panose="020F0502020204030204" pitchFamily="34" charset="0"/>
                <a:cs typeface="B Zar" panose="00000400000000000000" pitchFamily="2" charset="-78"/>
              </a:rPr>
              <a:t>کردند. در ادامه، برای آزمون فرضیه پژوهش، روابط مستقیم و غیرمستقیم میان نیازهای بین‌فردی، تاب‌آوری ایگو و آسیب به خود با استفاده از مدل‌یابی معادلات ساختاری و روش بوت‌استرپ بررسی شد.</a:t>
            </a:r>
            <a:endParaRPr lang="en-US" sz="28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11993744" y="22127164"/>
            <a:ext cx="19538586" cy="1123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spcAft>
                <a:spcPts val="600"/>
              </a:spcAft>
            </a:pPr>
            <a:r>
              <a:rPr lang="fa-IR" sz="3200" dirty="0">
                <a:latin typeface="Times New Roman" panose="02020603050405020304" pitchFamily="18" charset="0"/>
                <a:ea typeface="Calibri" panose="020F0502020204030204" pitchFamily="34" charset="0"/>
                <a:cs typeface="B Zar" panose="00000400000000000000" pitchFamily="2" charset="-78"/>
              </a:rPr>
              <a:t>بر اساس نتایج نشان داده شده، با استفاده از روش بوت‌استرپ، </a:t>
            </a:r>
            <a:r>
              <a:rPr lang="ar-SA" sz="3200" dirty="0">
                <a:latin typeface="Times New Roman" panose="02020603050405020304" pitchFamily="18" charset="0"/>
                <a:ea typeface="Calibri" panose="020F0502020204030204" pitchFamily="34" charset="0"/>
                <a:cs typeface="B Zar" panose="00000400000000000000" pitchFamily="2" charset="-78"/>
              </a:rPr>
              <a:t>نيازهای بين فردی </a:t>
            </a:r>
            <a:r>
              <a:rPr lang="fa-IR" sz="3200" dirty="0">
                <a:latin typeface="Times New Roman" panose="02020603050405020304" pitchFamily="18" charset="0"/>
                <a:ea typeface="Calibri" panose="020F0502020204030204" pitchFamily="34" charset="0"/>
                <a:cs typeface="B Zar" panose="00000400000000000000" pitchFamily="2" charset="-78"/>
              </a:rPr>
              <a:t>به‌طور غیرمستقیم، بر </a:t>
            </a:r>
            <a:r>
              <a:rPr lang="ar-SA" sz="3200" dirty="0">
                <a:latin typeface="Times New Roman" panose="02020603050405020304" pitchFamily="18" charset="0"/>
                <a:ea typeface="Calibri" panose="020F0502020204030204" pitchFamily="34" charset="0"/>
                <a:cs typeface="B Zar" panose="00000400000000000000" pitchFamily="2" charset="-78"/>
              </a:rPr>
              <a:t>آسيب به خود</a:t>
            </a:r>
            <a:r>
              <a:rPr lang="fa-IR" sz="3200" dirty="0">
                <a:latin typeface="Times New Roman" panose="02020603050405020304" pitchFamily="18" charset="0"/>
                <a:ea typeface="Calibri" panose="020F0502020204030204" pitchFamily="34" charset="0"/>
                <a:cs typeface="B Zar" panose="00000400000000000000" pitchFamily="2" charset="-78"/>
              </a:rPr>
              <a:t> تأثیر می‌گذارد، زیرا تخمین ضریب استاندارد در مسیر غیرمستقیم (0/006) در سطح 0/05 معنادار است. بنابراین</a:t>
            </a:r>
            <a:r>
              <a:rPr lang="fa-IR" sz="3200" kern="100" dirty="0">
                <a:latin typeface="Calibri" panose="020F0502020204030204" pitchFamily="34" charset="0"/>
                <a:ea typeface="Calibri" panose="020F0502020204030204" pitchFamily="34" charset="0"/>
                <a:cs typeface="B Zar" panose="00000400000000000000" pitchFamily="2" charset="-78"/>
              </a:rPr>
              <a:t> </a:t>
            </a:r>
            <a:r>
              <a:rPr lang="ar-SA" sz="3200" dirty="0">
                <a:latin typeface="Times New Roman" panose="02020603050405020304" pitchFamily="18" charset="0"/>
                <a:ea typeface="Calibri" panose="020F0502020204030204" pitchFamily="34" charset="0"/>
                <a:cs typeface="B Zar" panose="00000400000000000000" pitchFamily="2" charset="-78"/>
              </a:rPr>
              <a:t>نيازهای بين فردی بر آسيب به خود با ميانجیگری تاب‌آوری ایگو اثر معنادار دارد.</a:t>
            </a:r>
            <a:endParaRPr lang="en-US" sz="2800" dirty="0">
              <a:latin typeface="Times New Roman" panose="02020603050405020304" pitchFamily="18"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9F9EA773-46FC-4E67-A89B-EAC33481BAF7}"/>
              </a:ext>
            </a:extLst>
          </p:cNvPr>
          <p:cNvPicPr>
            <a:picLocks noChangeAspect="1"/>
          </p:cNvPicPr>
          <p:nvPr/>
        </p:nvPicPr>
        <p:blipFill>
          <a:blip r:embed="rId4"/>
          <a:stretch>
            <a:fillRect/>
          </a:stretch>
        </p:blipFill>
        <p:spPr>
          <a:xfrm>
            <a:off x="13963263" y="13145727"/>
            <a:ext cx="15685477" cy="8588857"/>
          </a:xfrm>
          <a:prstGeom prst="rect">
            <a:avLst/>
          </a:prstGeom>
        </p:spPr>
      </p:pic>
      <p:pic>
        <p:nvPicPr>
          <p:cNvPr id="15" name="Picture 14">
            <a:extLst>
              <a:ext uri="{FF2B5EF4-FFF2-40B4-BE49-F238E27FC236}">
                <a16:creationId xmlns:a16="http://schemas.microsoft.com/office/drawing/2014/main" id="{AF5F81BA-470B-4A92-9527-B21C8FD3A1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786" y="4946700"/>
            <a:ext cx="2733721" cy="2698095"/>
          </a:xfrm>
          <a:prstGeom prst="rect">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301</TotalTime>
  <Words>770</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Calibri</vt:lpstr>
      <vt:lpstr>Calibri Light</vt:lpstr>
      <vt:lpstr>Cambria</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ASUS</cp:lastModifiedBy>
  <cp:revision>52</cp:revision>
  <dcterms:created xsi:type="dcterms:W3CDTF">2026-09-07T19:22:54Z</dcterms:created>
  <dcterms:modified xsi:type="dcterms:W3CDTF">2026-09-26T00:44:09Z</dcterms:modified>
</cp:coreProperties>
</file>