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690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3032" y="4842168"/>
            <a:ext cx="20558434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0" algn="ctr" defTabSz="4029542">
              <a:spcBef>
                <a:spcPct val="20000"/>
              </a:spcBef>
              <a:defRPr/>
            </a:pPr>
            <a:r>
              <a:rPr lang="fa-IR" sz="6000" b="1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مروری روایتی بر نقش روان‌پرستاری در ارتقای سلامت روان بیماران مبتلا به اختلالات روانی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lvl="0" rtl="1">
              <a:defRPr/>
            </a:pPr>
            <a:r>
              <a:rPr lang="en-US" sz="4800" smtClean="0">
                <a:solidFill>
                  <a:prstClr val="black"/>
                </a:solidFill>
                <a:cs typeface="B Nazanin" panose="00000400000000000000" pitchFamily="2" charset="-78"/>
              </a:rPr>
              <a:t>Code:1697</a:t>
            </a:r>
            <a:endParaRPr lang="en-US" sz="4800">
              <a:solidFill>
                <a:prstClr val="black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3475037" y="8166557"/>
            <a:ext cx="36576000" cy="342247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ژیلا صادقی(1)</a:t>
            </a:r>
          </a:p>
          <a:p>
            <a:pPr lvl="0" algn="ctr">
              <a:defRPr/>
            </a:pPr>
            <a:r>
              <a:rPr kumimoji="0" lang="fa-IR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(</a:t>
            </a:r>
            <a:r>
              <a:rPr kumimoji="0" lang="fa-I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</a:t>
            </a:r>
            <a:r>
              <a:rPr kumimoji="0" lang="fa-IR" sz="4000" b="1" i="0" u="none" strike="noStrike" kern="1200" cap="none" spc="0" normalizeH="0" baseline="0" noProof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) </a:t>
            </a:r>
            <a:r>
              <a:rPr lang="fa-IR" sz="4000" b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دکتری تخصصی روانشناسی عمومی، گروه روانشناسی، </a:t>
            </a:r>
            <a:r>
              <a:rPr lang="fa-IR" sz="4000" b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واحد </a:t>
            </a:r>
            <a:r>
              <a:rPr lang="fa-IR" sz="4000" b="1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اردبیل، </a:t>
            </a:r>
            <a:r>
              <a:rPr lang="fa-IR" sz="4000" b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دانشگاه آزاد اسلامی</a:t>
            </a:r>
            <a:r>
              <a:rPr lang="fa-IR" sz="4000" b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، </a:t>
            </a:r>
            <a:r>
              <a:rPr lang="fa-IR" sz="4000" b="1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اردبیل، </a:t>
            </a:r>
            <a:r>
              <a:rPr lang="fa-IR" sz="4000" b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621" y="14506377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621" y="20228468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226621" y="15791534"/>
            <a:ext cx="9601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۱. اثربخشی: مداخلات روان‌پرستاری (آموزش روانی، شناختی-رفتاری، ذهن-بدن) به طور معناداری علائم افسردگی و اضطراب را کاهش و کیفیت زندگی را بهبود می‌بخشند.</a:t>
            </a:r>
          </a:p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۲. مکانیسم: اتحاد درمانی و توسعه خودکارآمدی، دو مسیر اصلی اثربخشی این مداخلات هستند.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۳. توصیه: تقویت نقش روان‌پرستاران در نظام سلامت و گنجاندن مداخلات بازیابی‌محور در برنامه‌های آموزشی پرستاری ضروری است.</a:t>
            </a:r>
          </a:p>
          <a:p>
            <a:pPr algn="just" rtl="1"/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اختلالات روانی بار سنگینی بر نظام سلامت تحمیل می‌کنند و شکاف بین بهبود علائم و بهبود عملکرد کلی بیماران وجود دارد.</a:t>
            </a:r>
          </a:p>
          <a:p>
            <a:pPr algn="just" rtl="1"/>
            <a:endParaRPr lang="fa-IR" sz="320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روان‌پرستاری در دهه‌های اخیر از مراقبت قیمومتی به رویکردی بازیابی‌محور و بیمارمحور تحول یافته است.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شواهد جدید نشان می‌دهد مداخلات روان‌پرستاری از طریق اتحاد درمانی و خودکارآمدی بر سلامت روان تأثیر می‌گذارد.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هدف: بررسی نقش روان‌پرستاری در ارتقای سلامت روان بیماران مبتلا به اختلالات روانی (مطالعات ۲۰۲۵ و ۲۰۲۶).</a:t>
            </a:r>
          </a:p>
          <a:p>
            <a:pPr lvl="0" algn="just" rtl="1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نوع مطالعه: </a:t>
            </a: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مرور </a:t>
            </a:r>
            <a:r>
              <a:rPr lang="fa-IR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روایتی</a:t>
            </a: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پایگاه‌های داده: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Scopus, PubMed, Web of Science, SID, Magiran</a:t>
            </a:r>
          </a:p>
          <a:p>
            <a:pPr lvl="0" algn="just" defTabSz="4703763" rtl="1" eaLnBrk="0" hangingPunct="0">
              <a:defRPr/>
            </a:pPr>
            <a:endParaRPr lang="en-US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کلیدواژه‌ها: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Psychiatric Nursing, Mental Health, Mental Disorders</a:t>
            </a: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بازه زمانی: ژانویه ۲۰۲۵ تا </a:t>
            </a: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سپتامبر </a:t>
            </a:r>
            <a:r>
              <a:rPr lang="fa-IR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۲۰۲۶</a:t>
            </a: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endParaRPr lang="en-US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تعداد مطالعات وارد شده: ۱۱ مطالعه (۴ مرور نظام‌مند، ۳ کارآزمایی بالینی، ۲ کیفی، ۲ ترکیبی)</a:t>
            </a:r>
          </a:p>
          <a:p>
            <a:pPr lvl="0" algn="just" defTabSz="4703763" rtl="1" eaLnBrk="0" hangingPunct="0">
              <a:defRPr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راهنما: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PRISMA 2020</a:t>
            </a:r>
          </a:p>
          <a:p>
            <a:pPr lvl="0" algn="just" defTabSz="4703763" rtl="1" eaLnBrk="0" hangingPunct="0">
              <a:defRPr/>
            </a:pPr>
            <a:endParaRPr lang="en-US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lvl="0" algn="just" defTabSz="4703763" rtl="1" eaLnBrk="0" hangingPunct="0">
              <a:defRPr/>
            </a:pP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0668234" y="11456952"/>
            <a:ext cx="9857035" cy="1240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lvl="0" algn="ctr" rtl="1">
              <a:defRPr/>
            </a:pPr>
            <a:r>
              <a:rPr lang="fa-IR" sz="3200" b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آموزش روانی و درمان شناختی-رفتاری، </a:t>
            </a:r>
            <a:r>
              <a:rPr lang="fa-IR" sz="3200" b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مؤثرترین </a:t>
            </a:r>
            <a:r>
              <a:rPr lang="fa-IR" sz="3200" b="1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رویکردها</a:t>
            </a:r>
          </a:p>
          <a:p>
            <a:pPr lvl="0" algn="ctr" rtl="1">
              <a:defRPr/>
            </a:pPr>
            <a:endParaRPr lang="fa-IR" sz="3200" b="1" smtClean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r" rtl="1">
              <a:defRPr/>
            </a:pP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مرور نظام‌مند بر ۱۴ کارآزمایی بالینی نشان داد ۶۴/۳ درصد از مداخلات روان‌پرستاری با نتایج امیدوارکننده، مبتنی بر آموزش روانی و درمان شناختی-رفتاری </a:t>
            </a: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بودند</a:t>
            </a:r>
            <a:r>
              <a:rPr lang="fa-IR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</a:p>
          <a:p>
            <a:pPr lvl="0" algn="r" rtl="1">
              <a:defRPr/>
            </a:pPr>
            <a:endParaRPr lang="fa-IR" sz="3200" smtClean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ctr" rtl="1">
              <a:defRPr/>
            </a:pPr>
            <a:r>
              <a:rPr lang="fa-IR" sz="3200" b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اتحاد درمانی و مدیریت موردی، بستری را </a:t>
            </a:r>
            <a:r>
              <a:rPr lang="fa-IR" sz="3200" b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کاهش </a:t>
            </a:r>
            <a:r>
              <a:rPr lang="fa-IR" sz="3200" b="1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می‌دهد</a:t>
            </a:r>
          </a:p>
          <a:p>
            <a:pPr lvl="0" algn="ctr" rtl="1">
              <a:defRPr/>
            </a:pPr>
            <a:endParaRPr lang="fa-IR" sz="3200" b="1" smtClean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r" rtl="1">
              <a:defRPr/>
            </a:pP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تقویت اتحاد درمانی و مدیریت موردی توسط روان‌پرستاران، مشارکت بیمار در درمان را افزایش داده و با کاهش مدت بستری، کاهش احساس اجبار و بهبود کیفیت مراقبت همراه </a:t>
            </a: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است</a:t>
            </a:r>
            <a:r>
              <a:rPr lang="fa-IR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</a:p>
          <a:p>
            <a:pPr lvl="0" algn="r" rtl="1">
              <a:defRPr/>
            </a:pPr>
            <a:endParaRPr lang="fa-IR" sz="3200" smtClean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ctr" rtl="1">
              <a:defRPr/>
            </a:pPr>
            <a:r>
              <a:rPr lang="fa-IR" sz="3200" b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مراقبت بازیابی‌محور، امید و معناداری را </a:t>
            </a:r>
            <a:r>
              <a:rPr lang="fa-IR" sz="3200" b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افزایش </a:t>
            </a:r>
            <a:r>
              <a:rPr lang="fa-IR" sz="3200" b="1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می‌دهد</a:t>
            </a:r>
          </a:p>
          <a:p>
            <a:pPr lvl="0" algn="ctr" rtl="1">
              <a:defRPr/>
            </a:pPr>
            <a:endParaRPr lang="fa-IR" sz="3200" b="1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r">
              <a:defRPr/>
            </a:pP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برنامه‌های بازیابی‌محور مانند «گام‌هایی به سوی بازیابی» و درمان هنری مبتنی بر روان‌درمانی مثبت، امید، هویت و توانمندسازی بیماران را به‌طور معناداری ارتقا </a:t>
            </a: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می‌دهد</a:t>
            </a:r>
            <a:r>
              <a:rPr lang="fa-IR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  <a:endParaRPr lang="en-US" sz="3200" smtClean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r">
              <a:defRPr/>
            </a:pPr>
            <a:endParaRPr lang="fa-IR" sz="320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ctr" rtl="1">
              <a:defRPr/>
            </a:pPr>
            <a:r>
              <a:rPr lang="fa-IR" sz="3200" b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اثربخشی معنادار بر افسردگی، اضطراب و </a:t>
            </a:r>
            <a:r>
              <a:rPr lang="fa-IR" sz="3200" b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کیفیت </a:t>
            </a:r>
            <a:r>
              <a:rPr lang="fa-IR" sz="3200" b="1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زندگی</a:t>
            </a:r>
          </a:p>
          <a:p>
            <a:pPr lvl="0" algn="ctr" rtl="1">
              <a:defRPr/>
            </a:pPr>
            <a:endParaRPr lang="fa-IR" sz="3200" b="1" smtClean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r" rtl="1">
              <a:defRPr/>
            </a:pP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مداخلات روان‌پرستاری به‌طور معناداری </a:t>
            </a: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افسردگی 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SMD</a:t>
            </a:r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: -</a:t>
            </a:r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0.918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</a:t>
            </a:r>
            <a:r>
              <a:rPr lang="fa-IR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، </a:t>
            </a: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اضطراب </a:t>
            </a:r>
            <a:r>
              <a:rPr lang="fa-IR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(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(SMD</a:t>
            </a:r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: </a:t>
            </a:r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-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0.61 </a:t>
            </a: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را کاهش و کیفیت </a:t>
            </a:r>
            <a:r>
              <a:rPr lang="fa-IR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زندگی 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(SMD</a:t>
            </a:r>
            <a:r>
              <a:rPr lang="en-US" sz="320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: </a:t>
            </a:r>
            <a:r>
              <a:rPr lang="en-US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0.673) </a:t>
            </a:r>
            <a:r>
              <a:rPr lang="fa-IR" sz="3200" smtClean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را بهبود می‌بخشد.</a:t>
            </a:r>
            <a:endParaRPr lang="fa-IR" sz="320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r" rtl="1">
              <a:defRPr/>
            </a:pPr>
            <a:endParaRPr lang="fa-IR" sz="3200" b="1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lvl="0" algn="r" rtl="1"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دسته‌بندی مداخلات: ۵ حوزه اصلی (آموزش روانی، شناختی-رفتاری، اتحاد درمانی و مدیریت موردی، ذهن-بدن، مراقبت بازیابی‌محور).</a:t>
            </a:r>
          </a:p>
          <a:p>
            <a:pPr lvl="0" algn="just" rtl="1">
              <a:defRPr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455208"/>
            <a:ext cx="97640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Santonja-Ayuso L, et al. Arch Psychiatr Nurs. </a:t>
            </a:r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2026;60:152056</a:t>
            </a:r>
            <a:r>
              <a:rPr lang="en-US" sz="320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</a:p>
          <a:p>
            <a:pPr algn="r" rtl="1"/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Uzun S, et al. Scand J Caring Sci. 2025;39(2):e70036.</a:t>
            </a:r>
          </a:p>
          <a:p>
            <a:pPr algn="r" rtl="1"/>
            <a:r>
              <a:rPr lang="en-US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Çırakoğlu S, et al. Issues Ment Health Nurs. 2026;47(6):2733503.</a:t>
            </a:r>
          </a:p>
          <a:p>
            <a:pPr algn="r" rtl="1"/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7179" y="5652892"/>
            <a:ext cx="8325853" cy="4457700"/>
          </a:xfrm>
          <a:prstGeom prst="rect">
            <a:avLst/>
          </a:prstGeom>
        </p:spPr>
      </p:pic>
      <p:pic>
        <p:nvPicPr>
          <p:cNvPr id="1028" name="Picture 4" descr="https://blog.diversitynursing.com/hubfs/mentalhealthnurs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7" y="9290932"/>
            <a:ext cx="9538161" cy="503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01628"/>
            <a:ext cx="9764078" cy="50906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81104" y="12863765"/>
            <a:ext cx="12320362" cy="1052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</TotalTime>
  <Words>479</Words>
  <Application>Microsoft Office PowerPoint</Application>
  <PresentationFormat>Custom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B Nazanin</vt:lpstr>
      <vt:lpstr>B Titr</vt:lpstr>
      <vt:lpstr>B Zar</vt:lpstr>
      <vt:lpstr>Calibri</vt:lpstr>
      <vt:lpstr>Calibri Light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33255751</cp:lastModifiedBy>
  <cp:revision>49</cp:revision>
  <dcterms:created xsi:type="dcterms:W3CDTF">2026-09-07T19:22:54Z</dcterms:created>
  <dcterms:modified xsi:type="dcterms:W3CDTF">2026-10-10T19:56:33Z</dcterms:modified>
</cp:coreProperties>
</file>