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53" autoAdjust="0"/>
  </p:normalViewPr>
  <p:slideViewPr>
    <p:cSldViewPr snapToGrid="0">
      <p:cViewPr varScale="1">
        <p:scale>
          <a:sx n="19" d="100"/>
          <a:sy n="19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523" y="5009928"/>
            <a:ext cx="30738508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>
              <a:spcBef>
                <a:spcPct val="20000"/>
              </a:spcBef>
              <a:defRPr/>
            </a:pPr>
            <a:r>
              <a:rPr lang="fa-IR" sz="6000" b="1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نقش امیددرمانی در بهبود کیفیت زندگی بیماران مبتلا به اختلالات </a:t>
            </a:r>
            <a:r>
              <a:rPr lang="fa-IR" sz="6000" b="1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روانی </a:t>
            </a:r>
            <a:r>
              <a:rPr lang="fa-IR" sz="6000" b="1" smtClean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مزمن</a:t>
            </a:r>
            <a:endParaRPr lang="fa-IR" sz="6000" b="1" dirty="0">
              <a:solidFill>
                <a:prstClr val="black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7337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lvl="0" rtl="1">
              <a:defRPr/>
            </a:pPr>
            <a:r>
              <a:rPr lang="en-US" sz="4800">
                <a:solidFill>
                  <a:prstClr val="black"/>
                </a:solidFill>
                <a:latin typeface="Times New Roman Bold" panose="02020803070505020304" pitchFamily="18" charset="0"/>
                <a:cs typeface="Times New Roman Bold" panose="02020803070505020304" pitchFamily="18" charset="0"/>
              </a:rPr>
              <a:t>Code:1699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 Bold" panose="02020803070505020304" pitchFamily="18" charset="0"/>
              <a:cs typeface="Times New Roman Bold" panose="02020803070505020304" pitchFamily="18" charset="0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5080288" y="7448165"/>
            <a:ext cx="13621299" cy="3422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دکتر ژیلا صادقی(1)</a:t>
            </a: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</a:t>
            </a:r>
            <a:r>
              <a:rPr kumimoji="0" lang="fa-I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) 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دانشکده پرستاری و مامایی، دانشگاه علوم پزشکی اردبیل، اردبیل، ایران</a:t>
            </a:r>
            <a:endParaRPr kumimoji="0" lang="fa-IR" sz="4000" b="1" i="0" u="none" strike="noStrike" kern="1200" cap="none" spc="0" normalizeH="0" baseline="0" noProof="0" smtClean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امیددرمانی به‌عنوان مداخله‌ای کم‌هزینه و ساختاریافته، کیفیت زندگی بیماران روانی مزمن را بهبود می‌بخشد.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تقویت امید به کاهش افسردگی و اضطراب، افزایش تاب‌آوری و بهبود ابعاد روانی و اجتماعی کیفیت زندگی کمک می‌کند.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اثر زمانی پایدارتر است که مداخلات توسط روان‌پرستاران و در بستر مراقبت جامعه‌محور ارائه شود.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پیشنهاد می‌شود پژوهش‌های آینده با طراحی دقیق‌تر و بومی‌سازی فرهنگی انجام شوند.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020806" y="11318041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اختلالات روانی مزمن بار سنگینی بر بیماران، خانواده‌ها و نظام سلامت تحمیل می‌کنند.</a:t>
            </a:r>
          </a:p>
          <a:p>
            <a:pPr algn="just" rtl="1"/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/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دارودرمانی به‌تنهایی برای بازگرداندن کارکردهای روانی-اجتماعی و ارتقای کیفیت زندگی کافی نیست.</a:t>
            </a:r>
          </a:p>
          <a:p>
            <a:pPr algn="just" rtl="1"/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/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امیددرمانی به‌عنوان رویکردی ساختاریافته در روان‌شناسی مثبت، بر تقویت اهداف و انگیزه تمرکز دارد.</a:t>
            </a:r>
          </a:p>
          <a:p>
            <a:pPr algn="just" rtl="1"/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/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هدف: تبیین نقش و اثربخشی امیددرمانی در بهبود کیفیت زندگی بیماران مبتلا به اختلالات روانی مزمن (مرور مطالعات ۲۰۲۰ تا ۲۰۲۶).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نوع مطالعه: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مرور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روایتی-بازه زمانی: ژانویه ۲۰۲۰ تا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سپتامبر </a:t>
            </a:r>
            <a:r>
              <a:rPr lang="fa-IR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۲۰۲۶</a:t>
            </a: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پایگاه‌های داده: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PubMed، Scopus، Web of Science، SID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</a:t>
            </a:r>
            <a:r>
              <a:rPr lang="en-US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Magiran</a:t>
            </a: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کلیدواژه‌ها: امیددرمانی، کیفیت زندگی، اختلالات روانی مزمن، روان‌پرستاری،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روان‌شناسی </a:t>
            </a:r>
            <a:r>
              <a:rPr lang="fa-IR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مثبت</a:t>
            </a: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تعداد مطالعات واردشده: ۱۸ مطالعه (۶ کارآزمایی بالینی، ۴ شبه‌تجربی، ۳ طولی، ۲ کیفی، ۳ مرور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نظام‌مند</a:t>
            </a:r>
            <a:r>
              <a:rPr lang="fa-IR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)</a:t>
            </a: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ابزارهای ارزیابی کیفیت: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SANRA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Cochrane RoB 2</a:t>
            </a:r>
          </a:p>
          <a:p>
            <a:pPr lvl="0" algn="just" defTabSz="4703763" rtl="1" eaLnBrk="0" hangingPunct="0">
              <a:defRPr/>
            </a:pP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راهنمای گزارش‌دهی: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PRISMA 2020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83748" y="10979716"/>
            <a:ext cx="10058400" cy="1343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ctr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۱. ارتقای ابعاد روانی و جسمانی کیفیت زندگی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مداخلات امیددرمانی از طریق اصلاح تحریف‌های شناختی و تعیین اهداف ملموس، نمرات کیفیت زندگی وابسته به سلامت را بهبود می‌بخشند.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بیماران اسکیزوفرنی، امید به‌عنوان عامل میانجی بین باورهای ناکارآمد و بازیابی شخصی عمل می‌کند.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ctr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۲. تقویت تاب‌آوری و کاهش نشانه‌های خلقی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ارتقای امید به‌عنوان سپر حمایتی در برابر استرس عمل می‌کند.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کاهش معنادار افسردگی، اضطراب و ناامیدی در بیماران روانی مزمن.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ctr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۳. نقش روان‌پرستاری و بازتوانی جامعه‌محور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ادغام امیددرمانی در برنامه‌های روان‌پرستاری، پایبندی به درمان و بازتوانی روانی-اجتماعی را تسهیل می‌کند.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پرستاران نقش محوری در ترویج امید از طریق اتحاد درمانی و آموزش روانی دارند.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ctr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۴. امید به‌عنوان سازه‌ای چندوجهی و پویا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امید نه‌تنها پیامد مطلوب، بلکه عامل میانجی بین متغیرهای روان‌شناختی و کیفیت زندگی است.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1428" y="18029153"/>
            <a:ext cx="976407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Malekzadeh M, Kokabiasl S, Amiri M. The effect of group quality of life therapy on hope and health-related quality of life in patients with major depressive disorder: A randomized controlled trial. J Educ Health Promot. 2025;14(1):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500</a:t>
            </a:r>
            <a:r>
              <a:rPr lang="en-US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Wong DFK, Cheung YCH, Oades LG, et al. Strength-based cognitive-behavioural therapy and peer-to-peer support in the recovery process for people with schizophrenia: A randomised control trial. Int J Soc Psychiatry. 2024;70(2):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364-377</a:t>
            </a:r>
            <a:r>
              <a:rPr lang="en-US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Barbosa A, Robalo Nunes I, Nunes J, Sá L, Charepe Z. Hope in mental health and psychiatric nursing: a scoping review. BMC Psychiatry. 2026;26(1):18.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35748"/>
              </p:ext>
            </p:extLst>
          </p:nvPr>
        </p:nvGraphicFramePr>
        <p:xfrm>
          <a:off x="10085508" y="11206082"/>
          <a:ext cx="12398241" cy="13208080"/>
        </p:xfrm>
        <a:graphic>
          <a:graphicData uri="http://schemas.openxmlformats.org/drawingml/2006/table">
            <a:tbl>
              <a:tblPr firstRow="1" firstCol="1" bandRow="1"/>
              <a:tblGrid>
                <a:gridCol w="4362552">
                  <a:extLst>
                    <a:ext uri="{9D8B030D-6E8A-4147-A177-3AD203B41FA5}">
                      <a16:colId xmlns:a16="http://schemas.microsoft.com/office/drawing/2014/main" val="1342899477"/>
                    </a:ext>
                  </a:extLst>
                </a:gridCol>
                <a:gridCol w="276513">
                  <a:extLst>
                    <a:ext uri="{9D8B030D-6E8A-4147-A177-3AD203B41FA5}">
                      <a16:colId xmlns:a16="http://schemas.microsoft.com/office/drawing/2014/main" val="30416206"/>
                    </a:ext>
                  </a:extLst>
                </a:gridCol>
                <a:gridCol w="1672155">
                  <a:extLst>
                    <a:ext uri="{9D8B030D-6E8A-4147-A177-3AD203B41FA5}">
                      <a16:colId xmlns:a16="http://schemas.microsoft.com/office/drawing/2014/main" val="2524219832"/>
                    </a:ext>
                  </a:extLst>
                </a:gridCol>
                <a:gridCol w="3514331">
                  <a:extLst>
                    <a:ext uri="{9D8B030D-6E8A-4147-A177-3AD203B41FA5}">
                      <a16:colId xmlns:a16="http://schemas.microsoft.com/office/drawing/2014/main" val="1801917679"/>
                    </a:ext>
                  </a:extLst>
                </a:gridCol>
                <a:gridCol w="2572690">
                  <a:extLst>
                    <a:ext uri="{9D8B030D-6E8A-4147-A177-3AD203B41FA5}">
                      <a16:colId xmlns:a16="http://schemas.microsoft.com/office/drawing/2014/main" val="2329574213"/>
                    </a:ext>
                  </a:extLst>
                </a:gridCol>
              </a:tblGrid>
              <a:tr h="718364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مطالعه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نوع مطالعه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نمونه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یافته کلیدی</a:t>
                      </a:r>
                      <a:endParaRPr lang="en-US" sz="2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380599"/>
                  </a:ext>
                </a:extLst>
              </a:tr>
              <a:tr h="2195085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Malekzadeh et al. 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(</a:t>
                      </a: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2025</a:t>
                      </a:r>
                      <a:r>
                        <a:rPr lang="en-US" sz="32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) [16]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6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RCT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۵۶ بیمار افسردگی اساسی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بهبود معنادار </a:t>
                      </a: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امید </a:t>
                      </a:r>
                      <a:r>
                        <a:rPr lang="en-US" sz="32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HRQoL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501757"/>
                  </a:ext>
                </a:extLst>
              </a:tr>
              <a:tr h="2026232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Wong et al.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(2024) [17]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RCT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۱۲۷ بیمار اسکیزوفرنی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بهبود پایدار امید و عملکرد اجتماعی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922592"/>
                  </a:ext>
                </a:extLst>
              </a:tr>
              <a:tr h="2026232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Fu et al.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(2025) [19]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گذشته‌نگر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۱۲۸ بیمار سرطان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بهبود بهزیستی ذهنی و رفتارهای سلامت‌محور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8853527"/>
                  </a:ext>
                </a:extLst>
              </a:tr>
              <a:tr h="1901368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Barbosa et al.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(2026) [10]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مرور دامنه‌ای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۴۳ مقاله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امید سازه‌ای چندوجهی، پویا و توانمندساز است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576124"/>
                  </a:ext>
                </a:extLst>
              </a:tr>
              <a:tr h="2314567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de Diego-Cordero et al. (2026) [18]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مرور نظام‌مند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مطالعات متعدد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امید بر سلامت روانی، جسمی و معنوی تأثیر مثبت دارد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634136"/>
                  </a:ext>
                </a:extLst>
              </a:tr>
              <a:tr h="2026232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Arian et al.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(2021) [20]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6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RCT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a-IR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۸۰ بیمار ام‌اس و مراقبان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ar-SA" sz="3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Zar" panose="00000400000000000000" pitchFamily="2" charset="-78"/>
                        </a:rPr>
                        <a:t>بهبود معنادار کیفیت زندگی و معنای زندگی</a:t>
                      </a:r>
                      <a:endParaRPr lang="en-US" sz="4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6162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822" y="5513502"/>
            <a:ext cx="6460761" cy="46950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66" y="5632414"/>
            <a:ext cx="4931133" cy="4508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1815" y="5186626"/>
            <a:ext cx="9298109" cy="480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</TotalTime>
  <Words>662</Words>
  <Application>Microsoft Office PowerPoint</Application>
  <PresentationFormat>Custom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B Titr</vt:lpstr>
      <vt:lpstr>B Zar</vt:lpstr>
      <vt:lpstr>Calibri</vt:lpstr>
      <vt:lpstr>Calibri Light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33255751</cp:lastModifiedBy>
  <cp:revision>46</cp:revision>
  <dcterms:created xsi:type="dcterms:W3CDTF">2026-09-07T19:22:54Z</dcterms:created>
  <dcterms:modified xsi:type="dcterms:W3CDTF">2026-10-11T20:41:39Z</dcterms:modified>
</cp:coreProperties>
</file>