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9" d="100"/>
          <a:sy n="19" d="100"/>
        </p:scale>
        <p:origin x="8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782341" y="4595751"/>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The Role of Nurses in Improving Patient Safety and Quality of Clinical Care: A Review Article</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1068</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6739272"/>
            <a:ext cx="36140574" cy="2979277"/>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neda</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Jalili (1),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Hadi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Haghgoo</a:t>
            </a:r>
            <a:endPar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Master's student, Department of Health Services Management, Faculty of Medical Management and Informatics, Shiraz University of Medical Sciences, Shiraz, Iran </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marL="514350" indent="-514350" algn="ctr">
              <a:buFont typeface="Arial" pitchFamily="34" charset="0"/>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Associate Student, Prehospital Emergency Medicine Department, School of Nursing and Midwifery, Bandar Abbas University of Medical Sciences, Bandar Abbas, Iran</a:t>
            </a: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276962" y="1620555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696250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539430"/>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Patient safety is a fundamental component of healthcare quality, aiming to prevent and reduce harm during care delivery. Nurses play a crucial role in ensuring patient safety, particularly in intensive care units where complex conditions and high workloads increase the risk of errors. This review examines the role of nurses in improving patient safety and the quality of clinical care.</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340599" y="11410018"/>
            <a:ext cx="9857035" cy="4031873"/>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Nurses play a vital role in improving patient safety and the quality of clinical care. Targeted education, effective communication (SBAR), teamwork, appropriate staffing, professional development, and a systematic approach to error management can reduce preventable harm and improve patient outcomes. Healthcare organizations should promote a strong safety culture through continuous training, regular safety audits, and open communication.</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2392950" y="18261157"/>
            <a:ext cx="10740725" cy="5416868"/>
          </a:xfrm>
          <a:prstGeom prst="rect">
            <a:avLst/>
          </a:prstGeom>
        </p:spPr>
        <p:txBody>
          <a:bodyPr wrap="square" lIns="0" tIns="0" rIns="0" bIns="0" rtlCol="0" anchor="t">
            <a:spAutoFit/>
          </a:bodyPr>
          <a:lstStyle/>
          <a:p>
            <a:pPr algn="l"/>
            <a:r>
              <a:rPr lang="en-US" sz="3200" dirty="0">
                <a:solidFill>
                  <a:srgbClr val="000001"/>
                </a:solidFill>
                <a:latin typeface="Times New Roman"/>
                <a:ea typeface="Times New Roman"/>
                <a:cs typeface="Times New Roman"/>
                <a:sym typeface="Times New Roman"/>
              </a:rPr>
              <a:t>1. </a:t>
            </a:r>
            <a:r>
              <a:rPr lang="en-US" sz="3200" dirty="0" err="1">
                <a:solidFill>
                  <a:srgbClr val="000001"/>
                </a:solidFill>
                <a:latin typeface="Times New Roman"/>
                <a:ea typeface="Times New Roman"/>
                <a:cs typeface="Times New Roman"/>
                <a:sym typeface="Times New Roman"/>
              </a:rPr>
              <a:t>Jalali</a:t>
            </a:r>
            <a:r>
              <a:rPr lang="en-US" sz="3200" dirty="0">
                <a:solidFill>
                  <a:srgbClr val="000001"/>
                </a:solidFill>
                <a:latin typeface="Times New Roman"/>
                <a:ea typeface="Times New Roman"/>
                <a:cs typeface="Times New Roman"/>
                <a:sym typeface="Times New Roman"/>
              </a:rPr>
              <a:t> S, Abbasi </a:t>
            </a:r>
            <a:r>
              <a:rPr lang="en-US" sz="3200" dirty="0" err="1">
                <a:solidFill>
                  <a:srgbClr val="000001"/>
                </a:solidFill>
                <a:latin typeface="Times New Roman"/>
                <a:ea typeface="Times New Roman"/>
                <a:cs typeface="Times New Roman"/>
                <a:sym typeface="Times New Roman"/>
              </a:rPr>
              <a:t>Abianeh</a:t>
            </a:r>
            <a:r>
              <a:rPr lang="en-US" sz="3200" dirty="0">
                <a:solidFill>
                  <a:srgbClr val="000001"/>
                </a:solidFill>
                <a:latin typeface="Times New Roman"/>
                <a:ea typeface="Times New Roman"/>
                <a:cs typeface="Times New Roman"/>
                <a:sym typeface="Times New Roman"/>
              </a:rPr>
              <a:t> N, </a:t>
            </a:r>
            <a:r>
              <a:rPr lang="en-US" sz="3200" dirty="0" err="1">
                <a:solidFill>
                  <a:srgbClr val="000001"/>
                </a:solidFill>
                <a:latin typeface="Times New Roman"/>
                <a:ea typeface="Times New Roman"/>
                <a:cs typeface="Times New Roman"/>
                <a:sym typeface="Times New Roman"/>
              </a:rPr>
              <a:t>Moeini</a:t>
            </a:r>
            <a:r>
              <a:rPr lang="en-US" sz="3200" dirty="0">
                <a:solidFill>
                  <a:srgbClr val="000001"/>
                </a:solidFill>
                <a:latin typeface="Times New Roman"/>
                <a:ea typeface="Times New Roman"/>
                <a:cs typeface="Times New Roman"/>
                <a:sym typeface="Times New Roman"/>
              </a:rPr>
              <a:t> F. Patient safety competency and quality of nursing care in nurses. Journal of Research in Rehabilitation Nursing. 2025;11(4):107–117.2. </a:t>
            </a:r>
            <a:r>
              <a:rPr lang="en-US" sz="3200" dirty="0" err="1">
                <a:solidFill>
                  <a:srgbClr val="000001"/>
                </a:solidFill>
                <a:latin typeface="Times New Roman"/>
                <a:ea typeface="Times New Roman"/>
                <a:cs typeface="Times New Roman"/>
                <a:sym typeface="Times New Roman"/>
              </a:rPr>
              <a:t>Etemadifar</a:t>
            </a:r>
            <a:r>
              <a:rPr lang="en-US" sz="3200" dirty="0">
                <a:solidFill>
                  <a:srgbClr val="000001"/>
                </a:solidFill>
                <a:latin typeface="Times New Roman"/>
                <a:ea typeface="Times New Roman"/>
                <a:cs typeface="Times New Roman"/>
                <a:sym typeface="Times New Roman"/>
              </a:rPr>
              <a:t> S, </a:t>
            </a:r>
            <a:r>
              <a:rPr lang="en-US" sz="3200" dirty="0" err="1">
                <a:solidFill>
                  <a:srgbClr val="000001"/>
                </a:solidFill>
                <a:latin typeface="Times New Roman"/>
                <a:ea typeface="Times New Roman"/>
                <a:cs typeface="Times New Roman"/>
                <a:sym typeface="Times New Roman"/>
              </a:rPr>
              <a:t>Sedighi</a:t>
            </a:r>
            <a:r>
              <a:rPr lang="en-US" sz="3200" dirty="0">
                <a:solidFill>
                  <a:srgbClr val="000001"/>
                </a:solidFill>
                <a:latin typeface="Times New Roman"/>
                <a:ea typeface="Times New Roman"/>
                <a:cs typeface="Times New Roman"/>
                <a:sym typeface="Times New Roman"/>
              </a:rPr>
              <a:t> Z, </a:t>
            </a:r>
            <a:r>
              <a:rPr lang="en-US" sz="3200" dirty="0" err="1">
                <a:solidFill>
                  <a:srgbClr val="000001"/>
                </a:solidFill>
                <a:latin typeface="Times New Roman"/>
                <a:ea typeface="Times New Roman"/>
                <a:cs typeface="Times New Roman"/>
                <a:sym typeface="Times New Roman"/>
              </a:rPr>
              <a:t>Masoudi</a:t>
            </a:r>
            <a:r>
              <a:rPr lang="en-US" sz="3200" dirty="0">
                <a:solidFill>
                  <a:srgbClr val="000001"/>
                </a:solidFill>
                <a:latin typeface="Times New Roman"/>
                <a:ea typeface="Times New Roman"/>
                <a:cs typeface="Times New Roman"/>
                <a:sym typeface="Times New Roman"/>
              </a:rPr>
              <a:t> R, </a:t>
            </a:r>
            <a:r>
              <a:rPr lang="en-US" sz="3200" dirty="0" err="1">
                <a:solidFill>
                  <a:srgbClr val="000001"/>
                </a:solidFill>
                <a:latin typeface="Times New Roman"/>
                <a:ea typeface="Times New Roman"/>
                <a:cs typeface="Times New Roman"/>
                <a:sym typeface="Times New Roman"/>
              </a:rPr>
              <a:t>Sedehi</a:t>
            </a:r>
            <a:r>
              <a:rPr lang="en-US" sz="3200" dirty="0">
                <a:solidFill>
                  <a:srgbClr val="000001"/>
                </a:solidFill>
                <a:latin typeface="Times New Roman"/>
                <a:ea typeface="Times New Roman"/>
                <a:cs typeface="Times New Roman"/>
                <a:sym typeface="Times New Roman"/>
              </a:rPr>
              <a:t> M. The effect of SBAR-based patient safety training program on clinical decision-making of intensive care unit nurses. Journal of Critical Care Nursing. 2020;13(2):651–659.3. </a:t>
            </a:r>
            <a:r>
              <a:rPr lang="en-US" sz="3200" dirty="0" err="1">
                <a:solidFill>
                  <a:srgbClr val="000001"/>
                </a:solidFill>
                <a:latin typeface="Times New Roman"/>
                <a:ea typeface="Times New Roman"/>
                <a:cs typeface="Times New Roman"/>
                <a:sym typeface="Times New Roman"/>
              </a:rPr>
              <a:t>Bayatmanesh</a:t>
            </a:r>
            <a:r>
              <a:rPr lang="en-US" sz="3200" dirty="0">
                <a:solidFill>
                  <a:srgbClr val="000001"/>
                </a:solidFill>
                <a:latin typeface="Times New Roman"/>
                <a:ea typeface="Times New Roman"/>
                <a:cs typeface="Times New Roman"/>
                <a:sym typeface="Times New Roman"/>
              </a:rPr>
              <a:t> H, </a:t>
            </a:r>
            <a:r>
              <a:rPr lang="en-US" sz="3200" dirty="0" err="1">
                <a:solidFill>
                  <a:srgbClr val="000001"/>
                </a:solidFill>
                <a:latin typeface="Times New Roman"/>
                <a:ea typeface="Times New Roman"/>
                <a:cs typeface="Times New Roman"/>
                <a:sym typeface="Times New Roman"/>
              </a:rPr>
              <a:t>Zagheri</a:t>
            </a:r>
            <a:r>
              <a:rPr lang="en-US" sz="3200" dirty="0">
                <a:solidFill>
                  <a:srgbClr val="000001"/>
                </a:solidFill>
                <a:latin typeface="Times New Roman"/>
                <a:ea typeface="Times New Roman"/>
                <a:cs typeface="Times New Roman"/>
                <a:sym typeface="Times New Roman"/>
              </a:rPr>
              <a:t> </a:t>
            </a:r>
            <a:r>
              <a:rPr lang="en-US" sz="3200" dirty="0" err="1">
                <a:solidFill>
                  <a:srgbClr val="000001"/>
                </a:solidFill>
                <a:latin typeface="Times New Roman"/>
                <a:ea typeface="Times New Roman"/>
                <a:cs typeface="Times New Roman"/>
                <a:sym typeface="Times New Roman"/>
              </a:rPr>
              <a:t>Tafreshi</a:t>
            </a:r>
            <a:r>
              <a:rPr lang="en-US" sz="3200" dirty="0">
                <a:solidFill>
                  <a:srgbClr val="000001"/>
                </a:solidFill>
                <a:latin typeface="Times New Roman"/>
                <a:ea typeface="Times New Roman"/>
                <a:cs typeface="Times New Roman"/>
                <a:sym typeface="Times New Roman"/>
              </a:rPr>
              <a:t> M, </a:t>
            </a:r>
            <a:r>
              <a:rPr lang="en-US" sz="3200" dirty="0" err="1">
                <a:solidFill>
                  <a:srgbClr val="000001"/>
                </a:solidFill>
                <a:latin typeface="Times New Roman"/>
                <a:ea typeface="Times New Roman"/>
                <a:cs typeface="Times New Roman"/>
                <a:sym typeface="Times New Roman"/>
              </a:rPr>
              <a:t>Manouchehri</a:t>
            </a:r>
            <a:r>
              <a:rPr lang="en-US" sz="3200" dirty="0">
                <a:solidFill>
                  <a:srgbClr val="000001"/>
                </a:solidFill>
                <a:latin typeface="Times New Roman"/>
                <a:ea typeface="Times New Roman"/>
                <a:cs typeface="Times New Roman"/>
                <a:sym typeface="Times New Roman"/>
              </a:rPr>
              <a:t> H, </a:t>
            </a:r>
            <a:r>
              <a:rPr lang="en-US" sz="3200" dirty="0" err="1">
                <a:solidFill>
                  <a:srgbClr val="000001"/>
                </a:solidFill>
                <a:latin typeface="Times New Roman"/>
                <a:ea typeface="Times New Roman"/>
                <a:cs typeface="Times New Roman"/>
                <a:sym typeface="Times New Roman"/>
              </a:rPr>
              <a:t>Akbarzadeh</a:t>
            </a:r>
            <a:r>
              <a:rPr lang="en-US" sz="3200" dirty="0">
                <a:solidFill>
                  <a:srgbClr val="000001"/>
                </a:solidFill>
                <a:latin typeface="Times New Roman"/>
                <a:ea typeface="Times New Roman"/>
                <a:cs typeface="Times New Roman"/>
                <a:sym typeface="Times New Roman"/>
              </a:rPr>
              <a:t> </a:t>
            </a:r>
            <a:r>
              <a:rPr lang="en-US" sz="3200" dirty="0" err="1">
                <a:solidFill>
                  <a:srgbClr val="000001"/>
                </a:solidFill>
                <a:latin typeface="Times New Roman"/>
                <a:ea typeface="Times New Roman"/>
                <a:cs typeface="Times New Roman"/>
                <a:sym typeface="Times New Roman"/>
              </a:rPr>
              <a:t>Baghban</a:t>
            </a:r>
            <a:r>
              <a:rPr lang="en-US" sz="3200" dirty="0">
                <a:solidFill>
                  <a:srgbClr val="000001"/>
                </a:solidFill>
                <a:latin typeface="Times New Roman"/>
                <a:ea typeface="Times New Roman"/>
                <a:cs typeface="Times New Roman"/>
                <a:sym typeface="Times New Roman"/>
              </a:rPr>
              <a:t> A. Evaluation of patient safety observance by nurses working in intensive care units of selected hospitals of </a:t>
            </a:r>
            <a:r>
              <a:rPr lang="en-US" sz="3200" dirty="0" err="1">
                <a:solidFill>
                  <a:srgbClr val="000001"/>
                </a:solidFill>
                <a:latin typeface="Times New Roman"/>
                <a:ea typeface="Times New Roman"/>
                <a:cs typeface="Times New Roman"/>
                <a:sym typeface="Times New Roman"/>
              </a:rPr>
              <a:t>Yasuj</a:t>
            </a:r>
            <a:r>
              <a:rPr lang="en-US" sz="3200" dirty="0">
                <a:solidFill>
                  <a:srgbClr val="000001"/>
                </a:solidFill>
                <a:latin typeface="Times New Roman"/>
                <a:ea typeface="Times New Roman"/>
                <a:cs typeface="Times New Roman"/>
                <a:sym typeface="Times New Roman"/>
              </a:rPr>
              <a:t> University of Medical Sciences. South Medicine Journal. 2019;21(6):493–506.</a:t>
            </a:r>
          </a:p>
        </p:txBody>
      </p:sp>
      <p:pic>
        <p:nvPicPr>
          <p:cNvPr id="5" name="Picture 4">
            <a:extLst>
              <a:ext uri="{FF2B5EF4-FFF2-40B4-BE49-F238E27FC236}">
                <a16:creationId xmlns:a16="http://schemas.microsoft.com/office/drawing/2014/main" id="{B63ACF0F-1920-4A6F-98C4-DA7C14FE7C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148" y="11245386"/>
            <a:ext cx="5991225" cy="4648200"/>
          </a:xfrm>
          <a:prstGeom prst="rect">
            <a:avLst/>
          </a:prstGeom>
        </p:spPr>
      </p:pic>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2" y="17424405"/>
            <a:ext cx="13845438"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This review study was conducted through a systematic search of five databases: PubMed, Scopus, Google Scholar, SID, and </a:t>
            </a:r>
            <a:r>
              <a:rPr lang="en-US" sz="3200" dirty="0" err="1">
                <a:solidFill>
                  <a:srgbClr val="000001"/>
                </a:solidFill>
                <a:latin typeface="Times New Roman"/>
                <a:ea typeface="Times New Roman"/>
                <a:cs typeface="Times New Roman"/>
                <a:sym typeface="Times New Roman"/>
              </a:rPr>
              <a:t>Magiran</a:t>
            </a:r>
            <a:r>
              <a:rPr lang="en-US" sz="3200" dirty="0">
                <a:solidFill>
                  <a:srgbClr val="000001"/>
                </a:solidFill>
                <a:latin typeface="Times New Roman"/>
                <a:ea typeface="Times New Roman"/>
                <a:cs typeface="Times New Roman"/>
                <a:sym typeface="Times New Roman"/>
              </a:rPr>
              <a:t>. The search covered studies published between January 2016 and January 2026 using the keywords “patient safety,” “quality of care,” “nurses,” and “intensive care unit.” A total of 247 articles were initially identified. After screening the articles and applying the inclusion criteria, five relevant studies were selected for comprehensive content analysis. The selected studies were reviewed to extract information on nursing competency, educational interventions, compliance with safety standards, patient safety culture, and teamwork. The findings were compared and synthesized to identify common themes, challenges, and evidence-based strategies for improving patient safety and the quality of clinical care.</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7983200" y="11570410"/>
            <a:ext cx="14409750" cy="7032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solidFill>
                  <a:srgbClr val="000001"/>
                </a:solidFill>
                <a:latin typeface="Times New Roman"/>
                <a:ea typeface="Times New Roman"/>
                <a:cs typeface="Times New Roman"/>
                <a:sym typeface="Times New Roman"/>
              </a:rPr>
              <a:t>This review study was conducted to comprehensively examine the role of nurses in improving patient safety and the quality of clinical care, with particular attention to intensive care units (ICUs). A literature search was performed in five databases: PubMed, Scopus, Google Scholar, the Scientific Information Database (SID), and </a:t>
            </a:r>
            <a:r>
              <a:rPr lang="en-US" sz="3200" dirty="0" err="1">
                <a:solidFill>
                  <a:srgbClr val="000001"/>
                </a:solidFill>
                <a:latin typeface="Times New Roman"/>
                <a:ea typeface="Times New Roman"/>
                <a:cs typeface="Times New Roman"/>
                <a:sym typeface="Times New Roman"/>
              </a:rPr>
              <a:t>Magiran</a:t>
            </a:r>
            <a:r>
              <a:rPr lang="en-US" sz="3200" dirty="0">
                <a:solidFill>
                  <a:srgbClr val="000001"/>
                </a:solidFill>
                <a:latin typeface="Times New Roman"/>
                <a:ea typeface="Times New Roman"/>
                <a:cs typeface="Times New Roman"/>
                <a:sym typeface="Times New Roman"/>
              </a:rPr>
              <a:t>. The search covered publications from January 2016 to January 2026. Keywords included “patient safety,” “quality of care,” “nurses,” and “intensive care </a:t>
            </a:r>
            <a:r>
              <a:rPr lang="en-US" sz="3200" dirty="0" err="1">
                <a:solidFill>
                  <a:srgbClr val="000001"/>
                </a:solidFill>
                <a:latin typeface="Times New Roman"/>
                <a:ea typeface="Times New Roman"/>
                <a:cs typeface="Times New Roman"/>
                <a:sym typeface="Times New Roman"/>
              </a:rPr>
              <a:t>unit.”A</a:t>
            </a:r>
            <a:r>
              <a:rPr lang="en-US" sz="3200" dirty="0">
                <a:solidFill>
                  <a:srgbClr val="000001"/>
                </a:solidFill>
                <a:latin typeface="Times New Roman"/>
                <a:ea typeface="Times New Roman"/>
                <a:cs typeface="Times New Roman"/>
                <a:sym typeface="Times New Roman"/>
              </a:rPr>
              <a:t> total of 247 articles were initially identified. Following screening and application of the inclusion criteria, five relevant studies were selected for comprehensive content analysis. The selected studies addressed patient safety competency, educational interventions, compliance with safety standards, safety culture, and teamwork among nurses. The review focused on identifying key factors influencing patient safety and evidence-based strategies to improve nursing care quality and reduce preventable harm. The findings were synthesized narratively to highlight practical implications for nursing practice and healthcare management.</a:t>
            </a:r>
            <a:endParaRPr lang="en-US" sz="32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B04D0C5E-DF3D-4B61-9EA3-5190B4A58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800" y="4899726"/>
            <a:ext cx="2859135" cy="2821875"/>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209</TotalTime>
  <Words>655</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ندا جلیلی</cp:lastModifiedBy>
  <cp:revision>27</cp:revision>
  <dcterms:created xsi:type="dcterms:W3CDTF">2026-09-07T19:22:54Z</dcterms:created>
  <dcterms:modified xsi:type="dcterms:W3CDTF">2026-10-13T06:32:00Z</dcterms:modified>
</cp:coreProperties>
</file>