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9" d="100"/>
          <a:sy n="19"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59575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The Role of Artificial Intelligence in Diagnosis and Treatment of Diseases: A Review Article</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1069</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6739272"/>
            <a:ext cx="36140574" cy="297927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neda</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Jalili (1),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Hadi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Haghgoo</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Master's student, Department of Health Services Management, Faculty of Medical Management and Informatics, Shiraz University of Medical Sciences, Shiraz, Iran </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Associate Student, Prehospital Emergency Medicine Department, School of Nursing and Midwifery, Bandar Abbas University of Medical Sciences, Bandar Abbas,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276962" y="1620555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696250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245386"/>
            <a:ext cx="10422943" cy="5016758"/>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Early diagnosis and effective treatment are essential for improving health outcomes and reducing disease-related complications. Artificial intelligence (AI) has emerged as a promising technology in healthcare, enabling the analysis of large amounts of medical data, identification of disease patterns, and improvement of diagnostic accuracy. AI applications include medical imaging, disease prediction, clinical decision-making, and treatment planning. This review aims to investigate the role of artificial intelligence in disease diagnosis and treatment.</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5" y="11410018"/>
            <a:ext cx="10048910" cy="5016758"/>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Artificial intelligence has significant potential to improve disease diagnosis and treatment by analyzing complex medical data, supporting early detection, and reducing diagnostic errors. Its applications may enhance clinical decision-making, optimize healthcare resources, reduce the workload of healthcare professionals, and accelerate treatment processes. Integrating AI technologies into healthcare systems, alongside clinical expertise and appropriate validation, could contribute to improved quality of care and patient outcomes.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0835600" y="18261157"/>
            <a:ext cx="12298075" cy="5416868"/>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a:t>
            </a:r>
            <a:r>
              <a:rPr lang="en-US" sz="3200" dirty="0" err="1">
                <a:solidFill>
                  <a:srgbClr val="000001"/>
                </a:solidFill>
                <a:latin typeface="Times New Roman"/>
                <a:ea typeface="Times New Roman"/>
                <a:cs typeface="Times New Roman"/>
                <a:sym typeface="Times New Roman"/>
              </a:rPr>
              <a:t>Bashizadeh</a:t>
            </a:r>
            <a:r>
              <a:rPr lang="en-US" sz="3200" dirty="0">
                <a:solidFill>
                  <a:srgbClr val="000001"/>
                </a:solidFill>
                <a:latin typeface="Times New Roman"/>
                <a:ea typeface="Times New Roman"/>
                <a:cs typeface="Times New Roman"/>
                <a:sym typeface="Times New Roman"/>
              </a:rPr>
              <a:t> M, </a:t>
            </a:r>
            <a:r>
              <a:rPr lang="en-US" sz="3200" dirty="0" err="1">
                <a:solidFill>
                  <a:srgbClr val="000001"/>
                </a:solidFill>
                <a:latin typeface="Times New Roman"/>
                <a:ea typeface="Times New Roman"/>
                <a:cs typeface="Times New Roman"/>
                <a:sym typeface="Times New Roman"/>
              </a:rPr>
              <a:t>Soufizadeh</a:t>
            </a:r>
            <a:r>
              <a:rPr lang="en-US" sz="3200" dirty="0">
                <a:solidFill>
                  <a:srgbClr val="000001"/>
                </a:solidFill>
                <a:latin typeface="Times New Roman"/>
                <a:ea typeface="Times New Roman"/>
                <a:cs typeface="Times New Roman"/>
                <a:sym typeface="Times New Roman"/>
              </a:rPr>
              <a:t> P, </a:t>
            </a:r>
            <a:r>
              <a:rPr lang="en-US" sz="3200" dirty="0" err="1">
                <a:solidFill>
                  <a:srgbClr val="000001"/>
                </a:solidFill>
                <a:latin typeface="Times New Roman"/>
                <a:ea typeface="Times New Roman"/>
                <a:cs typeface="Times New Roman"/>
                <a:sym typeface="Times New Roman"/>
              </a:rPr>
              <a:t>Zamiri</a:t>
            </a:r>
            <a:r>
              <a:rPr lang="en-US" sz="3200" dirty="0">
                <a:solidFill>
                  <a:srgbClr val="000001"/>
                </a:solidFill>
                <a:latin typeface="Times New Roman"/>
                <a:ea typeface="Times New Roman"/>
                <a:cs typeface="Times New Roman"/>
                <a:sym typeface="Times New Roman"/>
              </a:rPr>
              <a:t> M, </a:t>
            </a:r>
            <a:r>
              <a:rPr lang="en-US" sz="3200" dirty="0" err="1">
                <a:solidFill>
                  <a:srgbClr val="000001"/>
                </a:solidFill>
                <a:latin typeface="Times New Roman"/>
                <a:ea typeface="Times New Roman"/>
                <a:cs typeface="Times New Roman"/>
                <a:sym typeface="Times New Roman"/>
              </a:rPr>
              <a:t>Lamei</a:t>
            </a:r>
            <a:r>
              <a:rPr lang="en-US" sz="3200" dirty="0">
                <a:solidFill>
                  <a:srgbClr val="000001"/>
                </a:solidFill>
                <a:latin typeface="Times New Roman"/>
                <a:ea typeface="Times New Roman"/>
                <a:cs typeface="Times New Roman"/>
                <a:sym typeface="Times New Roman"/>
              </a:rPr>
              <a:t> A, </a:t>
            </a:r>
            <a:r>
              <a:rPr lang="en-US" sz="3200" dirty="0" err="1">
                <a:solidFill>
                  <a:srgbClr val="000001"/>
                </a:solidFill>
                <a:latin typeface="Times New Roman"/>
                <a:ea typeface="Times New Roman"/>
                <a:cs typeface="Times New Roman"/>
                <a:sym typeface="Times New Roman"/>
              </a:rPr>
              <a:t>Sotoudehnejad</a:t>
            </a:r>
            <a:r>
              <a:rPr lang="en-US" sz="3200" dirty="0">
                <a:solidFill>
                  <a:srgbClr val="000001"/>
                </a:solidFill>
                <a:latin typeface="Times New Roman"/>
                <a:ea typeface="Times New Roman"/>
                <a:cs typeface="Times New Roman"/>
                <a:sym typeface="Times New Roman"/>
              </a:rPr>
              <a:t> M, </a:t>
            </a:r>
            <a:r>
              <a:rPr lang="en-US" sz="3200" dirty="0" err="1">
                <a:solidFill>
                  <a:srgbClr val="000001"/>
                </a:solidFill>
                <a:latin typeface="Times New Roman"/>
                <a:ea typeface="Times New Roman"/>
                <a:cs typeface="Times New Roman"/>
                <a:sym typeface="Times New Roman"/>
              </a:rPr>
              <a:t>Daneshmand</a:t>
            </a:r>
            <a:r>
              <a:rPr lang="en-US" sz="3200" dirty="0">
                <a:solidFill>
                  <a:srgbClr val="000001"/>
                </a:solidFill>
                <a:latin typeface="Times New Roman"/>
                <a:ea typeface="Times New Roman"/>
                <a:cs typeface="Times New Roman"/>
                <a:sym typeface="Times New Roman"/>
              </a:rPr>
              <a:t> M, et al. A review on applications of artificial intelligence in predicting occurrence and diagnosis of diseases in veterinary medicine: challenges and techniques. 2023:75-92. </a:t>
            </a:r>
          </a:p>
          <a:p>
            <a:pPr algn="l"/>
            <a:r>
              <a:rPr lang="en-US" sz="3200" dirty="0">
                <a:solidFill>
                  <a:srgbClr val="000001"/>
                </a:solidFill>
                <a:latin typeface="Times New Roman"/>
                <a:ea typeface="Times New Roman"/>
                <a:cs typeface="Times New Roman"/>
                <a:sym typeface="Times New Roman"/>
              </a:rPr>
              <a:t>2. </a:t>
            </a:r>
            <a:r>
              <a:rPr lang="en-US" sz="3200" dirty="0" err="1">
                <a:solidFill>
                  <a:srgbClr val="000001"/>
                </a:solidFill>
                <a:latin typeface="Times New Roman"/>
                <a:ea typeface="Times New Roman"/>
                <a:cs typeface="Times New Roman"/>
                <a:sym typeface="Times New Roman"/>
              </a:rPr>
              <a:t>Kazemi</a:t>
            </a:r>
            <a:r>
              <a:rPr lang="en-US" sz="3200" dirty="0">
                <a:solidFill>
                  <a:srgbClr val="000001"/>
                </a:solidFill>
                <a:latin typeface="Times New Roman"/>
                <a:ea typeface="Times New Roman"/>
                <a:cs typeface="Times New Roman"/>
                <a:sym typeface="Times New Roman"/>
              </a:rPr>
              <a:t> E, </a:t>
            </a:r>
            <a:r>
              <a:rPr lang="en-US" sz="3200" dirty="0" err="1">
                <a:solidFill>
                  <a:srgbClr val="000001"/>
                </a:solidFill>
                <a:latin typeface="Times New Roman"/>
                <a:ea typeface="Times New Roman"/>
                <a:cs typeface="Times New Roman"/>
                <a:sym typeface="Times New Roman"/>
              </a:rPr>
              <a:t>Mehrabi</a:t>
            </a:r>
            <a:r>
              <a:rPr lang="en-US" sz="3200" dirty="0">
                <a:solidFill>
                  <a:srgbClr val="000001"/>
                </a:solidFill>
                <a:latin typeface="Times New Roman"/>
                <a:ea typeface="Times New Roman"/>
                <a:cs typeface="Times New Roman"/>
                <a:sym typeface="Times New Roman"/>
              </a:rPr>
              <a:t> N, Haji pour </a:t>
            </a:r>
            <a:r>
              <a:rPr lang="en-US" sz="3200" dirty="0" err="1">
                <a:solidFill>
                  <a:srgbClr val="000001"/>
                </a:solidFill>
                <a:latin typeface="Times New Roman"/>
                <a:ea typeface="Times New Roman"/>
                <a:cs typeface="Times New Roman"/>
                <a:sym typeface="Times New Roman"/>
              </a:rPr>
              <a:t>Talebi</a:t>
            </a:r>
            <a:r>
              <a:rPr lang="en-US" sz="3200" dirty="0">
                <a:solidFill>
                  <a:srgbClr val="000001"/>
                </a:solidFill>
                <a:latin typeface="Times New Roman"/>
                <a:ea typeface="Times New Roman"/>
                <a:cs typeface="Times New Roman"/>
                <a:sym typeface="Times New Roman"/>
              </a:rPr>
              <a:t> A. A review on applications of artificial intelligence in identifying and combating the COVID-19 pandemic. Journal of Paramedical Sciences and Military Health. 2021;16(3):52-65. </a:t>
            </a:r>
          </a:p>
          <a:p>
            <a:pPr algn="l"/>
            <a:r>
              <a:rPr lang="en-US" sz="3200" dirty="0">
                <a:solidFill>
                  <a:srgbClr val="000001"/>
                </a:solidFill>
                <a:latin typeface="Times New Roman"/>
                <a:ea typeface="Times New Roman"/>
                <a:cs typeface="Times New Roman"/>
                <a:sym typeface="Times New Roman"/>
              </a:rPr>
              <a:t>3. </a:t>
            </a:r>
            <a:r>
              <a:rPr lang="en-US" sz="3200" dirty="0" err="1">
                <a:solidFill>
                  <a:srgbClr val="000001"/>
                </a:solidFill>
                <a:latin typeface="Times New Roman"/>
                <a:ea typeface="Times New Roman"/>
                <a:cs typeface="Times New Roman"/>
                <a:sym typeface="Times New Roman"/>
              </a:rPr>
              <a:t>Sahba</a:t>
            </a:r>
            <a:r>
              <a:rPr lang="en-US" sz="3200" dirty="0">
                <a:solidFill>
                  <a:srgbClr val="000001"/>
                </a:solidFill>
                <a:latin typeface="Times New Roman"/>
                <a:ea typeface="Times New Roman"/>
                <a:cs typeface="Times New Roman"/>
                <a:sym typeface="Times New Roman"/>
              </a:rPr>
              <a:t> F, </a:t>
            </a:r>
            <a:r>
              <a:rPr lang="en-US" sz="3200" dirty="0" err="1">
                <a:solidFill>
                  <a:srgbClr val="000001"/>
                </a:solidFill>
                <a:latin typeface="Times New Roman"/>
                <a:ea typeface="Times New Roman"/>
                <a:cs typeface="Times New Roman"/>
                <a:sym typeface="Times New Roman"/>
              </a:rPr>
              <a:t>Montajabi</a:t>
            </a:r>
            <a:r>
              <a:rPr lang="en-US" sz="3200" dirty="0">
                <a:solidFill>
                  <a:srgbClr val="000001"/>
                </a:solidFill>
                <a:latin typeface="Times New Roman"/>
                <a:ea typeface="Times New Roman"/>
                <a:cs typeface="Times New Roman"/>
                <a:sym typeface="Times New Roman"/>
              </a:rPr>
              <a:t> SF, Naser Khaki M. Using artificial intelligence to predict and diagnose high blood pressure. Journal of New Research Approaches in Management and Accounting. 2021;5(16):38-47. </a:t>
            </a:r>
          </a:p>
        </p:txBody>
      </p:sp>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148" y="11245386"/>
            <a:ext cx="5991225" cy="4648200"/>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2" y="17424405"/>
            <a:ext cx="13845438"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This review study was conducted through a literature search in five databases: PubMed, Scopus, Google Scholar, SID, and ScienceDirect. The search covered publications from January 2016 to January 2026 using keywords including “artificial intelligence,” “disease diagnosis,” “treatment,” “machine learning,” and “neural networks.” Five relevant articles were selected from the identified literature and analyzed using content analysis. The selected studies examined AI applications in veterinary medicine, COVID-19 management, hypertension prediction, pulmonary tuberculosis diagnosis, and Alzheimer's disease detection using MRI images. Findings were synthesized to assess the potential benefits of AI in improving diagnostic accuracy and healthcare delivery.</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7983200" y="11570410"/>
            <a:ext cx="1440975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The reviewed studies demonstrated diverse applications of artificial intelligence in disease diagnosis and treatment. AI supported disease prediction and diagnostic imaging in veterinary medicine and contributed to COVID-19 diagnosis, monitoring, and drug and vaccine development. AI algorithms also showed promising results in hypertension prediction. For pulmonary tuberculosis diagnosis, the Naive Bayes algorithm achieved 95.89% accuracy, 93.59% sensitivity, 98.53% specificity, and an AUC of 98.91%. For Alzheimer's disease detection using MRI, a combined conditional random field and Inception deep neural network achieved 98.51% accuracy in distinguishing Alzheimer's disease from normal controls and 93.41% accuracy in distinguishing mild cognitive impairment from normal controls. Overall, the findings highlight AI's potential to improve diagnostic performance and support clinical decision-making.</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B04D0C5E-DF3D-4B61-9EA3-5190B4A58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00" y="4899726"/>
            <a:ext cx="2859135" cy="282187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212</TotalTime>
  <Words>616</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ندا جلیلی</cp:lastModifiedBy>
  <cp:revision>28</cp:revision>
  <dcterms:created xsi:type="dcterms:W3CDTF">2026-09-07T19:22:54Z</dcterms:created>
  <dcterms:modified xsi:type="dcterms:W3CDTF">2026-10-13T06:36:01Z</dcterms:modified>
</cp:coreProperties>
</file>